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3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19.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29.xml" ContentType="application/vnd.openxmlformats-officedocument.presentationml.slide+xml"/>
  <Override PartName="/ppt/slides/slide85.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348" r:id="rId7"/>
    <p:sldId id="261" r:id="rId8"/>
    <p:sldId id="262" r:id="rId9"/>
    <p:sldId id="263" r:id="rId10"/>
    <p:sldId id="264" r:id="rId11"/>
    <p:sldId id="265" r:id="rId12"/>
    <p:sldId id="266" r:id="rId13"/>
    <p:sldId id="268" r:id="rId14"/>
    <p:sldId id="267" r:id="rId15"/>
    <p:sldId id="269" r:id="rId16"/>
    <p:sldId id="270" r:id="rId17"/>
    <p:sldId id="271" r:id="rId18"/>
    <p:sldId id="272" r:id="rId19"/>
    <p:sldId id="330" r:id="rId20"/>
    <p:sldId id="333" r:id="rId21"/>
    <p:sldId id="352" r:id="rId22"/>
    <p:sldId id="335" r:id="rId23"/>
    <p:sldId id="337" r:id="rId24"/>
    <p:sldId id="351" r:id="rId25"/>
    <p:sldId id="288" r:id="rId26"/>
    <p:sldId id="347" r:id="rId27"/>
    <p:sldId id="349" r:id="rId28"/>
    <p:sldId id="357" r:id="rId29"/>
    <p:sldId id="273" r:id="rId30"/>
    <p:sldId id="274" r:id="rId31"/>
    <p:sldId id="275" r:id="rId32"/>
    <p:sldId id="353" r:id="rId33"/>
    <p:sldId id="354" r:id="rId34"/>
    <p:sldId id="277" r:id="rId35"/>
    <p:sldId id="278" r:id="rId36"/>
    <p:sldId id="340" r:id="rId37"/>
    <p:sldId id="281" r:id="rId38"/>
    <p:sldId id="341" r:id="rId39"/>
    <p:sldId id="344" r:id="rId40"/>
    <p:sldId id="342" r:id="rId41"/>
    <p:sldId id="343" r:id="rId42"/>
    <p:sldId id="282" r:id="rId43"/>
    <p:sldId id="283" r:id="rId44"/>
    <p:sldId id="284" r:id="rId45"/>
    <p:sldId id="346" r:id="rId46"/>
    <p:sldId id="339" r:id="rId47"/>
    <p:sldId id="327" r:id="rId48"/>
    <p:sldId id="285" r:id="rId49"/>
    <p:sldId id="345" r:id="rId50"/>
    <p:sldId id="286" r:id="rId51"/>
    <p:sldId id="287" r:id="rId52"/>
    <p:sldId id="289" r:id="rId53"/>
    <p:sldId id="290" r:id="rId54"/>
    <p:sldId id="292" r:id="rId55"/>
    <p:sldId id="293" r:id="rId56"/>
    <p:sldId id="291" r:id="rId57"/>
    <p:sldId id="294" r:id="rId58"/>
    <p:sldId id="295" r:id="rId59"/>
    <p:sldId id="312" r:id="rId60"/>
    <p:sldId id="313" r:id="rId61"/>
    <p:sldId id="328" r:id="rId62"/>
    <p:sldId id="296" r:id="rId63"/>
    <p:sldId id="320" r:id="rId64"/>
    <p:sldId id="321" r:id="rId65"/>
    <p:sldId id="323" r:id="rId66"/>
    <p:sldId id="324" r:id="rId67"/>
    <p:sldId id="325" r:id="rId68"/>
    <p:sldId id="326" r:id="rId69"/>
    <p:sldId id="319" r:id="rId70"/>
    <p:sldId id="311" r:id="rId71"/>
    <p:sldId id="314" r:id="rId72"/>
    <p:sldId id="297" r:id="rId73"/>
    <p:sldId id="306" r:id="rId74"/>
    <p:sldId id="307" r:id="rId75"/>
    <p:sldId id="329" r:id="rId76"/>
    <p:sldId id="338" r:id="rId77"/>
    <p:sldId id="308" r:id="rId78"/>
    <p:sldId id="309" r:id="rId79"/>
    <p:sldId id="310" r:id="rId80"/>
    <p:sldId id="298" r:id="rId81"/>
    <p:sldId id="304" r:id="rId82"/>
    <p:sldId id="355" r:id="rId83"/>
    <p:sldId id="315" r:id="rId84"/>
    <p:sldId id="316" r:id="rId85"/>
    <p:sldId id="317" r:id="rId86"/>
    <p:sldId id="318" r:id="rId87"/>
    <p:sldId id="299" r:id="rId88"/>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62" autoAdjust="0"/>
    <p:restoredTop sz="94660"/>
  </p:normalViewPr>
  <p:slideViewPr>
    <p:cSldViewPr>
      <p:cViewPr>
        <p:scale>
          <a:sx n="71" d="100"/>
          <a:sy n="71" d="100"/>
        </p:scale>
        <p:origin x="-165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95" Type="http://schemas.openxmlformats.org/officeDocument/2006/relationships/customXml" Target="../customXml/item3.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5" name="Ov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14" name="Başlık 13"/>
          <p:cNvSpPr>
            <a:spLocks noGrp="1"/>
          </p:cNvSpPr>
          <p:nvPr>
            <p:ph type="ctrTitle"/>
          </p:nvPr>
        </p:nvSpPr>
        <p:spPr>
          <a:xfrm>
            <a:off x="1432560" y="359898"/>
            <a:ext cx="7406640" cy="1472184"/>
          </a:xfrm>
        </p:spPr>
        <p:txBody>
          <a:bodyPr anchor="b"/>
          <a:lstStyle>
            <a:lvl1pPr algn="l">
              <a:defRPr/>
            </a:lvl1pPr>
            <a:extLst/>
          </a:lstStyle>
          <a:p>
            <a:r>
              <a:rPr lang="tr-TR" smtClean="0"/>
              <a:t>Asıl başlık stili için tıklatın</a:t>
            </a:r>
            <a:endParaRPr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6" name="Veri Yer Tutucusu 6"/>
          <p:cNvSpPr>
            <a:spLocks noGrp="1"/>
          </p:cNvSpPr>
          <p:nvPr>
            <p:ph type="dt" sz="half" idx="10"/>
          </p:nvPr>
        </p:nvSpPr>
        <p:spPr/>
        <p:txBody>
          <a:bodyPr/>
          <a:lstStyle>
            <a:lvl1pPr>
              <a:defRPr/>
            </a:lvl1pPr>
            <a:extLst/>
          </a:lstStyle>
          <a:p>
            <a:pPr>
              <a:defRPr/>
            </a:pPr>
            <a:fld id="{F68AF128-CD85-4969-B5C0-77A9C5294D63}" type="datetimeFigureOut">
              <a:rPr lang="tr-TR"/>
              <a:pPr>
                <a:defRPr/>
              </a:pPr>
              <a:t>30.4.2014</a:t>
            </a:fld>
            <a:endParaRPr lang="tr-TR" dirty="0"/>
          </a:p>
        </p:txBody>
      </p:sp>
      <p:sp>
        <p:nvSpPr>
          <p:cNvPr id="7" name="Altbilgi Yer Tutucusu 19"/>
          <p:cNvSpPr>
            <a:spLocks noGrp="1"/>
          </p:cNvSpPr>
          <p:nvPr>
            <p:ph type="ftr" sz="quarter" idx="11"/>
          </p:nvPr>
        </p:nvSpPr>
        <p:spPr/>
        <p:txBody>
          <a:bodyPr/>
          <a:lstStyle>
            <a:lvl1pPr>
              <a:defRPr/>
            </a:lvl1pPr>
            <a:extLst/>
          </a:lstStyle>
          <a:p>
            <a:pPr>
              <a:defRPr/>
            </a:pPr>
            <a:endParaRPr lang="tr-TR"/>
          </a:p>
        </p:txBody>
      </p:sp>
      <p:sp>
        <p:nvSpPr>
          <p:cNvPr id="8" name="Slayt Numarası Yer Tutucusu 9"/>
          <p:cNvSpPr>
            <a:spLocks noGrp="1"/>
          </p:cNvSpPr>
          <p:nvPr>
            <p:ph type="sldNum" sz="quarter" idx="12"/>
          </p:nvPr>
        </p:nvSpPr>
        <p:spPr/>
        <p:txBody>
          <a:bodyPr/>
          <a:lstStyle>
            <a:lvl1pPr>
              <a:defRPr/>
            </a:lvl1pPr>
            <a:extLst/>
          </a:lstStyle>
          <a:p>
            <a:pPr>
              <a:defRPr/>
            </a:pPr>
            <a:fld id="{8AEA0F67-AD80-4C1A-8395-0D0557D9A9F9}" type="slidenum">
              <a:rPr lang="tr-TR"/>
              <a:pPr>
                <a:defRPr/>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23"/>
          <p:cNvSpPr>
            <a:spLocks noGrp="1"/>
          </p:cNvSpPr>
          <p:nvPr>
            <p:ph type="dt" sz="half" idx="10"/>
          </p:nvPr>
        </p:nvSpPr>
        <p:spPr/>
        <p:txBody>
          <a:bodyPr/>
          <a:lstStyle>
            <a:lvl1pPr>
              <a:defRPr/>
            </a:lvl1pPr>
          </a:lstStyle>
          <a:p>
            <a:pPr>
              <a:defRPr/>
            </a:pPr>
            <a:fld id="{40C17F0E-47C5-4242-A565-EE6519BEAB8A}" type="datetimeFigureOut">
              <a:rPr lang="tr-TR"/>
              <a:pPr>
                <a:defRPr/>
              </a:pPr>
              <a:t>30.4.2014</a:t>
            </a:fld>
            <a:endParaRPr lang="tr-TR" dirty="0"/>
          </a:p>
        </p:txBody>
      </p:sp>
      <p:sp>
        <p:nvSpPr>
          <p:cNvPr id="5" name="Altbilgi Yer Tutucusu 9"/>
          <p:cNvSpPr>
            <a:spLocks noGrp="1"/>
          </p:cNvSpPr>
          <p:nvPr>
            <p:ph type="ftr" sz="quarter" idx="11"/>
          </p:nvPr>
        </p:nvSpPr>
        <p:spPr/>
        <p:txBody>
          <a:bodyPr/>
          <a:lstStyle>
            <a:lvl1pPr>
              <a:defRPr/>
            </a:lvl1pPr>
          </a:lstStyle>
          <a:p>
            <a:pPr>
              <a:defRPr/>
            </a:pPr>
            <a:endParaRPr lang="tr-TR"/>
          </a:p>
        </p:txBody>
      </p:sp>
      <p:sp>
        <p:nvSpPr>
          <p:cNvPr id="6" name="Slayt Numarası Yer Tutucusu 21"/>
          <p:cNvSpPr>
            <a:spLocks noGrp="1"/>
          </p:cNvSpPr>
          <p:nvPr>
            <p:ph type="sldNum" sz="quarter" idx="12"/>
          </p:nvPr>
        </p:nvSpPr>
        <p:spPr/>
        <p:txBody>
          <a:bodyPr/>
          <a:lstStyle>
            <a:lvl1pPr>
              <a:defRPr/>
            </a:lvl1pPr>
          </a:lstStyle>
          <a:p>
            <a:pPr>
              <a:defRPr/>
            </a:pPr>
            <a:fld id="{D8507AAC-271C-4FBD-893A-6389527379B0}" type="slidenum">
              <a:rPr lang="tr-TR"/>
              <a:pPr>
                <a:defRPr/>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lang="tr-TR" smtClean="0"/>
              <a:t>Asıl başlık stili için tıklatın</a:t>
            </a:r>
            <a:endParaRPr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23"/>
          <p:cNvSpPr>
            <a:spLocks noGrp="1"/>
          </p:cNvSpPr>
          <p:nvPr>
            <p:ph type="dt" sz="half" idx="10"/>
          </p:nvPr>
        </p:nvSpPr>
        <p:spPr/>
        <p:txBody>
          <a:bodyPr/>
          <a:lstStyle>
            <a:lvl1pPr>
              <a:defRPr/>
            </a:lvl1pPr>
          </a:lstStyle>
          <a:p>
            <a:pPr>
              <a:defRPr/>
            </a:pPr>
            <a:fld id="{A5F49FA7-0BB5-44F6-B2C5-EC559F75D96A}" type="datetimeFigureOut">
              <a:rPr lang="tr-TR"/>
              <a:pPr>
                <a:defRPr/>
              </a:pPr>
              <a:t>30.4.2014</a:t>
            </a:fld>
            <a:endParaRPr lang="tr-TR" dirty="0"/>
          </a:p>
        </p:txBody>
      </p:sp>
      <p:sp>
        <p:nvSpPr>
          <p:cNvPr id="5" name="Altbilgi Yer Tutucusu 9"/>
          <p:cNvSpPr>
            <a:spLocks noGrp="1"/>
          </p:cNvSpPr>
          <p:nvPr>
            <p:ph type="ftr" sz="quarter" idx="11"/>
          </p:nvPr>
        </p:nvSpPr>
        <p:spPr/>
        <p:txBody>
          <a:bodyPr/>
          <a:lstStyle>
            <a:lvl1pPr>
              <a:defRPr/>
            </a:lvl1pPr>
          </a:lstStyle>
          <a:p>
            <a:pPr>
              <a:defRPr/>
            </a:pPr>
            <a:endParaRPr lang="tr-TR"/>
          </a:p>
        </p:txBody>
      </p:sp>
      <p:sp>
        <p:nvSpPr>
          <p:cNvPr id="6" name="Slayt Numarası Yer Tutucusu 21"/>
          <p:cNvSpPr>
            <a:spLocks noGrp="1"/>
          </p:cNvSpPr>
          <p:nvPr>
            <p:ph type="sldNum" sz="quarter" idx="12"/>
          </p:nvPr>
        </p:nvSpPr>
        <p:spPr/>
        <p:txBody>
          <a:bodyPr/>
          <a:lstStyle>
            <a:lvl1pPr>
              <a:defRPr/>
            </a:lvl1pPr>
          </a:lstStyle>
          <a:p>
            <a:pPr>
              <a:defRPr/>
            </a:pPr>
            <a:fld id="{C44FDF26-AB95-4EF1-A107-88BEA5FE8AC2}" type="slidenum">
              <a:rPr lang="tr-TR"/>
              <a:pPr>
                <a:defRPr/>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lang="tr-TR" smtClean="0"/>
              <a:t>Asıl başlık stili için tıklatın</a:t>
            </a:r>
            <a:endParaRPr lang="en-US"/>
          </a:p>
        </p:txBody>
      </p:sp>
      <p:sp>
        <p:nvSpPr>
          <p:cNvPr id="3" name="İçerik Yer Tutucusu 2"/>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23"/>
          <p:cNvSpPr>
            <a:spLocks noGrp="1"/>
          </p:cNvSpPr>
          <p:nvPr>
            <p:ph type="dt" sz="half" idx="10"/>
          </p:nvPr>
        </p:nvSpPr>
        <p:spPr/>
        <p:txBody>
          <a:bodyPr/>
          <a:lstStyle>
            <a:lvl1pPr>
              <a:defRPr/>
            </a:lvl1pPr>
          </a:lstStyle>
          <a:p>
            <a:pPr>
              <a:defRPr/>
            </a:pPr>
            <a:fld id="{365CFC7E-C840-43D2-ACC4-C30DB51121A2}" type="datetimeFigureOut">
              <a:rPr lang="tr-TR"/>
              <a:pPr>
                <a:defRPr/>
              </a:pPr>
              <a:t>30.4.2014</a:t>
            </a:fld>
            <a:endParaRPr lang="tr-TR" dirty="0"/>
          </a:p>
        </p:txBody>
      </p:sp>
      <p:sp>
        <p:nvSpPr>
          <p:cNvPr id="5" name="Altbilgi Yer Tutucusu 9"/>
          <p:cNvSpPr>
            <a:spLocks noGrp="1"/>
          </p:cNvSpPr>
          <p:nvPr>
            <p:ph type="ftr" sz="quarter" idx="11"/>
          </p:nvPr>
        </p:nvSpPr>
        <p:spPr/>
        <p:txBody>
          <a:bodyPr/>
          <a:lstStyle>
            <a:lvl1pPr>
              <a:defRPr/>
            </a:lvl1pPr>
          </a:lstStyle>
          <a:p>
            <a:pPr>
              <a:defRPr/>
            </a:pPr>
            <a:endParaRPr lang="tr-TR"/>
          </a:p>
        </p:txBody>
      </p:sp>
      <p:sp>
        <p:nvSpPr>
          <p:cNvPr id="6" name="Slayt Numarası Yer Tutucusu 21"/>
          <p:cNvSpPr>
            <a:spLocks noGrp="1"/>
          </p:cNvSpPr>
          <p:nvPr>
            <p:ph type="sldNum" sz="quarter" idx="12"/>
          </p:nvPr>
        </p:nvSpPr>
        <p:spPr/>
        <p:txBody>
          <a:bodyPr/>
          <a:lstStyle>
            <a:lvl1pPr>
              <a:defRPr/>
            </a:lvl1pPr>
          </a:lstStyle>
          <a:p>
            <a:pPr>
              <a:defRPr/>
            </a:pPr>
            <a:fld id="{48AFF7EE-812D-47D1-A2F6-32A9323AD647}" type="slidenum">
              <a:rPr lang="tr-TR"/>
              <a:pPr>
                <a:defRPr/>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Dikdörtgen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Dikdörtgen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7" name="Ov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tr-TR" smtClean="0"/>
              <a:t>Asıl başlık stili için tıklatın</a:t>
            </a:r>
            <a:endParaRPr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8" name="Veri Yer Tutucusu 3"/>
          <p:cNvSpPr>
            <a:spLocks noGrp="1"/>
          </p:cNvSpPr>
          <p:nvPr>
            <p:ph type="dt" sz="half" idx="10"/>
          </p:nvPr>
        </p:nvSpPr>
        <p:spPr/>
        <p:txBody>
          <a:bodyPr/>
          <a:lstStyle>
            <a:lvl1pPr>
              <a:defRPr/>
            </a:lvl1pPr>
            <a:extLst/>
          </a:lstStyle>
          <a:p>
            <a:pPr>
              <a:defRPr/>
            </a:pPr>
            <a:fld id="{DD45AC60-00D2-4243-BFCE-A74A47219F23}" type="datetimeFigureOut">
              <a:rPr lang="tr-TR"/>
              <a:pPr>
                <a:defRPr/>
              </a:pPr>
              <a:t>30.4.2014</a:t>
            </a:fld>
            <a:endParaRPr lang="tr-TR" dirty="0"/>
          </a:p>
        </p:txBody>
      </p:sp>
      <p:sp>
        <p:nvSpPr>
          <p:cNvPr id="9" name="Altbilgi Yer Tutucusu 4"/>
          <p:cNvSpPr>
            <a:spLocks noGrp="1"/>
          </p:cNvSpPr>
          <p:nvPr>
            <p:ph type="ftr" sz="quarter" idx="11"/>
          </p:nvPr>
        </p:nvSpPr>
        <p:spPr/>
        <p:txBody>
          <a:bodyPr/>
          <a:lstStyle>
            <a:lvl1pPr>
              <a:defRPr/>
            </a:lvl1pPr>
            <a:extLst/>
          </a:lstStyle>
          <a:p>
            <a:pPr>
              <a:defRPr/>
            </a:pPr>
            <a:endParaRPr lang="tr-TR"/>
          </a:p>
        </p:txBody>
      </p:sp>
      <p:sp>
        <p:nvSpPr>
          <p:cNvPr id="10" name="Slayt Numarası Yer Tutucusu 5"/>
          <p:cNvSpPr>
            <a:spLocks noGrp="1"/>
          </p:cNvSpPr>
          <p:nvPr>
            <p:ph type="sldNum" sz="quarter" idx="12"/>
          </p:nvPr>
        </p:nvSpPr>
        <p:spPr/>
        <p:txBody>
          <a:bodyPr/>
          <a:lstStyle>
            <a:lvl1pPr>
              <a:defRPr/>
            </a:lvl1pPr>
            <a:extLst/>
          </a:lstStyle>
          <a:p>
            <a:pPr>
              <a:defRPr/>
            </a:pPr>
            <a:fld id="{43B81E8C-1498-4663-90CF-72DD877B5822}" type="slidenum">
              <a:rPr lang="tr-TR"/>
              <a:pPr>
                <a:defRPr/>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lang="tr-TR" smtClean="0"/>
              <a:t>Asıl başlık stili için tıklatın</a:t>
            </a:r>
            <a:endParaRPr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23"/>
          <p:cNvSpPr>
            <a:spLocks noGrp="1"/>
          </p:cNvSpPr>
          <p:nvPr>
            <p:ph type="dt" sz="half" idx="10"/>
          </p:nvPr>
        </p:nvSpPr>
        <p:spPr/>
        <p:txBody>
          <a:bodyPr/>
          <a:lstStyle>
            <a:lvl1pPr>
              <a:defRPr/>
            </a:lvl1pPr>
          </a:lstStyle>
          <a:p>
            <a:pPr>
              <a:defRPr/>
            </a:pPr>
            <a:fld id="{3F6C5A3D-DD9F-4EF6-9585-F8D347E247D2}" type="datetimeFigureOut">
              <a:rPr lang="tr-TR"/>
              <a:pPr>
                <a:defRPr/>
              </a:pPr>
              <a:t>30.4.2014</a:t>
            </a:fld>
            <a:endParaRPr lang="tr-TR" dirty="0"/>
          </a:p>
        </p:txBody>
      </p:sp>
      <p:sp>
        <p:nvSpPr>
          <p:cNvPr id="6" name="Altbilgi Yer Tutucusu 9"/>
          <p:cNvSpPr>
            <a:spLocks noGrp="1"/>
          </p:cNvSpPr>
          <p:nvPr>
            <p:ph type="ftr" sz="quarter" idx="11"/>
          </p:nvPr>
        </p:nvSpPr>
        <p:spPr/>
        <p:txBody>
          <a:bodyPr/>
          <a:lstStyle>
            <a:lvl1pPr>
              <a:defRPr/>
            </a:lvl1pPr>
          </a:lstStyle>
          <a:p>
            <a:pPr>
              <a:defRPr/>
            </a:pPr>
            <a:endParaRPr lang="tr-TR"/>
          </a:p>
        </p:txBody>
      </p:sp>
      <p:sp>
        <p:nvSpPr>
          <p:cNvPr id="7" name="Slayt Numarası Yer Tutucusu 21"/>
          <p:cNvSpPr>
            <a:spLocks noGrp="1"/>
          </p:cNvSpPr>
          <p:nvPr>
            <p:ph type="sldNum" sz="quarter" idx="12"/>
          </p:nvPr>
        </p:nvSpPr>
        <p:spPr/>
        <p:txBody>
          <a:bodyPr/>
          <a:lstStyle>
            <a:lvl1pPr>
              <a:defRPr/>
            </a:lvl1pPr>
          </a:lstStyle>
          <a:p>
            <a:pPr>
              <a:defRPr/>
            </a:pPr>
            <a:fld id="{B4F1C5B0-F770-4DCF-A649-50CAC598C7D7}" type="slidenum">
              <a:rPr lang="tr-TR"/>
              <a:pPr>
                <a:defRPr/>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lstStyle>
            <a:lvl1pPr algn="ctr">
              <a:defRPr sz="4500" b="1" cap="none" baseline="0"/>
            </a:lvl1pPr>
            <a:extLst/>
          </a:lstStyle>
          <a:p>
            <a:r>
              <a:rPr lang="tr-TR" smtClean="0"/>
              <a:t>Asıl başlık stili için tıklatın</a:t>
            </a:r>
            <a:endParaRPr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lvl1pPr>
              <a:defRPr/>
            </a:lvl1pPr>
            <a:extLst/>
          </a:lstStyle>
          <a:p>
            <a:pPr>
              <a:defRPr/>
            </a:pPr>
            <a:fld id="{7CB13205-FE50-4BCA-A3B7-6192CC05DACD}" type="datetimeFigureOut">
              <a:rPr lang="tr-TR"/>
              <a:pPr>
                <a:defRPr/>
              </a:pPr>
              <a:t>30.4.2014</a:t>
            </a:fld>
            <a:endParaRPr lang="tr-TR" dirty="0"/>
          </a:p>
        </p:txBody>
      </p:sp>
      <p:sp>
        <p:nvSpPr>
          <p:cNvPr id="8" name="Altbilgi Yer Tutucusu 7"/>
          <p:cNvSpPr>
            <a:spLocks noGrp="1"/>
          </p:cNvSpPr>
          <p:nvPr>
            <p:ph type="ftr" sz="quarter" idx="11"/>
          </p:nvPr>
        </p:nvSpPr>
        <p:spPr/>
        <p:txBody>
          <a:bodyPr/>
          <a:lstStyle>
            <a:lvl1pPr>
              <a:defRPr/>
            </a:lvl1pPr>
            <a:extLst/>
          </a:lstStyle>
          <a:p>
            <a:pPr>
              <a:defRPr/>
            </a:pPr>
            <a:endParaRPr lang="tr-TR"/>
          </a:p>
        </p:txBody>
      </p:sp>
      <p:sp>
        <p:nvSpPr>
          <p:cNvPr id="9" name="Slayt Numarası Yer Tutucusu 8"/>
          <p:cNvSpPr>
            <a:spLocks noGrp="1"/>
          </p:cNvSpPr>
          <p:nvPr>
            <p:ph type="sldNum" sz="quarter" idx="12"/>
          </p:nvPr>
        </p:nvSpPr>
        <p:spPr/>
        <p:txBody>
          <a:bodyPr/>
          <a:lstStyle>
            <a:lvl1pPr>
              <a:defRPr/>
            </a:lvl1pPr>
            <a:extLst/>
          </a:lstStyle>
          <a:p>
            <a:pPr>
              <a:defRPr/>
            </a:pPr>
            <a:fld id="{DBF99C40-BD6E-43B9-A6DC-57E324FDB91B}" type="slidenum">
              <a:rPr lang="tr-TR"/>
              <a:pPr>
                <a:defRPr/>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lang="tr-TR" smtClean="0"/>
              <a:t>Asıl başlık stili için tıklatın</a:t>
            </a:r>
            <a:endParaRPr lang="en-US"/>
          </a:p>
        </p:txBody>
      </p:sp>
      <p:sp>
        <p:nvSpPr>
          <p:cNvPr id="3" name="Veri Yer Tutucusu 23"/>
          <p:cNvSpPr>
            <a:spLocks noGrp="1"/>
          </p:cNvSpPr>
          <p:nvPr>
            <p:ph type="dt" sz="half" idx="10"/>
          </p:nvPr>
        </p:nvSpPr>
        <p:spPr/>
        <p:txBody>
          <a:bodyPr/>
          <a:lstStyle>
            <a:lvl1pPr>
              <a:defRPr/>
            </a:lvl1pPr>
          </a:lstStyle>
          <a:p>
            <a:pPr>
              <a:defRPr/>
            </a:pPr>
            <a:fld id="{4B736332-30B5-43A8-8F78-E6D75E1A6D02}" type="datetimeFigureOut">
              <a:rPr lang="tr-TR"/>
              <a:pPr>
                <a:defRPr/>
              </a:pPr>
              <a:t>30.4.2014</a:t>
            </a:fld>
            <a:endParaRPr lang="tr-TR" dirty="0"/>
          </a:p>
        </p:txBody>
      </p:sp>
      <p:sp>
        <p:nvSpPr>
          <p:cNvPr id="4" name="Altbilgi Yer Tutucusu 9"/>
          <p:cNvSpPr>
            <a:spLocks noGrp="1"/>
          </p:cNvSpPr>
          <p:nvPr>
            <p:ph type="ftr" sz="quarter" idx="11"/>
          </p:nvPr>
        </p:nvSpPr>
        <p:spPr/>
        <p:txBody>
          <a:bodyPr/>
          <a:lstStyle>
            <a:lvl1pPr>
              <a:defRPr/>
            </a:lvl1pPr>
          </a:lstStyle>
          <a:p>
            <a:pPr>
              <a:defRPr/>
            </a:pPr>
            <a:endParaRPr lang="tr-TR"/>
          </a:p>
        </p:txBody>
      </p:sp>
      <p:sp>
        <p:nvSpPr>
          <p:cNvPr id="5" name="Slayt Numarası Yer Tutucusu 21"/>
          <p:cNvSpPr>
            <a:spLocks noGrp="1"/>
          </p:cNvSpPr>
          <p:nvPr>
            <p:ph type="sldNum" sz="quarter" idx="12"/>
          </p:nvPr>
        </p:nvSpPr>
        <p:spPr/>
        <p:txBody>
          <a:bodyPr/>
          <a:lstStyle>
            <a:lvl1pPr>
              <a:defRPr/>
            </a:lvl1pPr>
          </a:lstStyle>
          <a:p>
            <a:pPr>
              <a:defRPr/>
            </a:pPr>
            <a:fld id="{FD3B6654-E41F-40B5-B2C2-DF1FAC5487C4}" type="slidenum">
              <a:rPr lang="tr-TR"/>
              <a:pPr>
                <a:defRPr/>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ikdörtgen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Dikdörtgen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4" name="Veri Yer Tutucusu 1"/>
          <p:cNvSpPr>
            <a:spLocks noGrp="1"/>
          </p:cNvSpPr>
          <p:nvPr>
            <p:ph type="dt" sz="half" idx="10"/>
          </p:nvPr>
        </p:nvSpPr>
        <p:spPr/>
        <p:txBody>
          <a:bodyPr/>
          <a:lstStyle>
            <a:lvl1pPr>
              <a:defRPr/>
            </a:lvl1pPr>
            <a:extLst/>
          </a:lstStyle>
          <a:p>
            <a:pPr>
              <a:defRPr/>
            </a:pPr>
            <a:fld id="{A473A871-F08B-470A-B565-D6DEF0DAFE7B}" type="datetimeFigureOut">
              <a:rPr lang="tr-TR"/>
              <a:pPr>
                <a:defRPr/>
              </a:pPr>
              <a:t>30.4.2014</a:t>
            </a:fld>
            <a:endParaRPr lang="tr-TR" dirty="0"/>
          </a:p>
        </p:txBody>
      </p:sp>
      <p:sp>
        <p:nvSpPr>
          <p:cNvPr id="5" name="Altbilgi Yer Tutucusu 2"/>
          <p:cNvSpPr>
            <a:spLocks noGrp="1"/>
          </p:cNvSpPr>
          <p:nvPr>
            <p:ph type="ftr" sz="quarter" idx="11"/>
          </p:nvPr>
        </p:nvSpPr>
        <p:spPr/>
        <p:txBody>
          <a:bodyPr/>
          <a:lstStyle>
            <a:lvl1pPr>
              <a:defRPr/>
            </a:lvl1pPr>
            <a:extLst/>
          </a:lstStyle>
          <a:p>
            <a:pPr>
              <a:defRPr/>
            </a:pPr>
            <a:endParaRPr lang="tr-TR"/>
          </a:p>
        </p:txBody>
      </p:sp>
      <p:sp>
        <p:nvSpPr>
          <p:cNvPr id="6" name="Slayt Numarası Yer Tutucusu 3"/>
          <p:cNvSpPr>
            <a:spLocks noGrp="1"/>
          </p:cNvSpPr>
          <p:nvPr>
            <p:ph type="sldNum" sz="quarter" idx="12"/>
          </p:nvPr>
        </p:nvSpPr>
        <p:spPr/>
        <p:txBody>
          <a:bodyPr/>
          <a:lstStyle>
            <a:lvl1pPr>
              <a:defRPr/>
            </a:lvl1pPr>
            <a:extLst/>
          </a:lstStyle>
          <a:p>
            <a:pPr>
              <a:defRPr/>
            </a:pPr>
            <a:fld id="{25BFEF12-B4A0-48C6-A328-AEA7B55B862E}" type="slidenum">
              <a:rPr lang="tr-TR"/>
              <a:pPr>
                <a:defRPr/>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tr-TR" smtClean="0"/>
              <a:t>Asıl başlık stili için tıklatın</a:t>
            </a:r>
            <a:endParaRPr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lvl1pPr>
              <a:defRPr/>
            </a:lvl1pPr>
            <a:extLst/>
          </a:lstStyle>
          <a:p>
            <a:pPr>
              <a:defRPr/>
            </a:pPr>
            <a:fld id="{324275B7-2F65-456B-B791-CC1C67F7CBA4}" type="datetimeFigureOut">
              <a:rPr lang="tr-TR"/>
              <a:pPr>
                <a:defRPr/>
              </a:pPr>
              <a:t>30.4.2014</a:t>
            </a:fld>
            <a:endParaRPr lang="tr-TR" dirty="0"/>
          </a:p>
        </p:txBody>
      </p:sp>
      <p:sp>
        <p:nvSpPr>
          <p:cNvPr id="6" name="Altbilgi Yer Tutucusu 5"/>
          <p:cNvSpPr>
            <a:spLocks noGrp="1"/>
          </p:cNvSpPr>
          <p:nvPr>
            <p:ph type="ftr" sz="quarter" idx="11"/>
          </p:nvPr>
        </p:nvSpPr>
        <p:spPr/>
        <p:txBody>
          <a:bodyPr/>
          <a:lstStyle>
            <a:lvl1pPr>
              <a:defRPr/>
            </a:lvl1pPr>
            <a:extLst/>
          </a:lstStyle>
          <a:p>
            <a:pPr>
              <a:defRPr/>
            </a:pPr>
            <a:endParaRPr lang="tr-TR"/>
          </a:p>
        </p:txBody>
      </p:sp>
      <p:sp>
        <p:nvSpPr>
          <p:cNvPr id="7" name="Slayt Numarası Yer Tutucusu 6"/>
          <p:cNvSpPr>
            <a:spLocks noGrp="1"/>
          </p:cNvSpPr>
          <p:nvPr>
            <p:ph type="sldNum" sz="quarter" idx="12"/>
          </p:nvPr>
        </p:nvSpPr>
        <p:spPr/>
        <p:txBody>
          <a:bodyPr/>
          <a:lstStyle>
            <a:lvl1pPr>
              <a:defRPr/>
            </a:lvl1pPr>
            <a:extLst/>
          </a:lstStyle>
          <a:p>
            <a:pPr>
              <a:defRPr/>
            </a:pPr>
            <a:fld id="{C263A323-0095-4C4F-8D8E-814C8F23393C}" type="slidenum">
              <a:rPr lang="tr-TR"/>
              <a:pPr>
                <a:defRPr/>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dirty="0">
              <a:latin typeface="+mn-lt"/>
              <a:cs typeface="+mn-cs"/>
            </a:endParaRPr>
          </a:p>
        </p:txBody>
      </p:sp>
      <p:sp>
        <p:nvSpPr>
          <p:cNvPr id="6" name="Akış Çizelgesi: İşlem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Akış Çizelgesi: İşlem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tr-TR" smtClean="0"/>
              <a:t>Asıl başlık stili için tıklatın</a:t>
            </a:r>
            <a:endParaRPr lang="en-US"/>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tr-TR" noProof="0" dirty="0" smtClean="0"/>
              <a:t>Resim eklemek için simgeyi tıklatın</a:t>
            </a:r>
            <a:endParaRPr lang="en-US" noProof="0"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8" name="Veri Yer Tutucusu 4"/>
          <p:cNvSpPr>
            <a:spLocks noGrp="1"/>
          </p:cNvSpPr>
          <p:nvPr>
            <p:ph type="dt" sz="half" idx="10"/>
          </p:nvPr>
        </p:nvSpPr>
        <p:spPr/>
        <p:txBody>
          <a:bodyPr/>
          <a:lstStyle>
            <a:lvl1pPr>
              <a:defRPr/>
            </a:lvl1pPr>
            <a:extLst/>
          </a:lstStyle>
          <a:p>
            <a:pPr>
              <a:defRPr/>
            </a:pPr>
            <a:fld id="{C84C1D6A-1C96-41CE-8E7E-A6A3321D0B9F}" type="datetimeFigureOut">
              <a:rPr lang="tr-TR"/>
              <a:pPr>
                <a:defRPr/>
              </a:pPr>
              <a:t>30.4.2014</a:t>
            </a:fld>
            <a:endParaRPr lang="tr-TR" dirty="0"/>
          </a:p>
        </p:txBody>
      </p:sp>
      <p:sp>
        <p:nvSpPr>
          <p:cNvPr id="9" name="Altbilgi Yer Tutucusu 5"/>
          <p:cNvSpPr>
            <a:spLocks noGrp="1"/>
          </p:cNvSpPr>
          <p:nvPr>
            <p:ph type="ftr" sz="quarter" idx="11"/>
          </p:nvPr>
        </p:nvSpPr>
        <p:spPr/>
        <p:txBody>
          <a:bodyPr/>
          <a:lstStyle>
            <a:lvl1pPr>
              <a:defRPr/>
            </a:lvl1pPr>
            <a:extLst/>
          </a:lstStyle>
          <a:p>
            <a:pPr>
              <a:defRPr/>
            </a:pPr>
            <a:endParaRPr lang="tr-TR"/>
          </a:p>
        </p:txBody>
      </p:sp>
      <p:sp>
        <p:nvSpPr>
          <p:cNvPr id="10" name="Slayt Numarası Yer Tutucusu 6"/>
          <p:cNvSpPr>
            <a:spLocks noGrp="1"/>
          </p:cNvSpPr>
          <p:nvPr>
            <p:ph type="sldNum" sz="quarter" idx="12"/>
          </p:nvPr>
        </p:nvSpPr>
        <p:spPr/>
        <p:txBody>
          <a:bodyPr/>
          <a:lstStyle>
            <a:lvl1pPr>
              <a:defRPr/>
            </a:lvl1pPr>
            <a:extLst/>
          </a:lstStyle>
          <a:p>
            <a:pPr>
              <a:defRPr/>
            </a:pPr>
            <a:fld id="{B24224D3-6F28-419D-B30D-42DAAC096E5A}" type="slidenum">
              <a:rPr lang="tr-TR"/>
              <a:pPr>
                <a:defRPr/>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Dikdörtgen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Başlık Yer Tutucusu 4"/>
          <p:cNvSpPr>
            <a:spLocks noGrp="1"/>
          </p:cNvSpPr>
          <p:nvPr>
            <p:ph type="title"/>
          </p:nvPr>
        </p:nvSpPr>
        <p:spPr>
          <a:xfrm>
            <a:off x="1435100" y="274638"/>
            <a:ext cx="7499350" cy="1143000"/>
          </a:xfrm>
          <a:prstGeom prst="rect">
            <a:avLst/>
          </a:prstGeom>
        </p:spPr>
        <p:txBody>
          <a:bodyPr anchor="ctr">
            <a:normAutofit/>
          </a:bodyPr>
          <a:lstStyle>
            <a:extLst/>
          </a:lstStyle>
          <a:p>
            <a:r>
              <a:rPr lang="tr-TR" smtClean="0"/>
              <a:t>Asıl başlık stili için tıklatın</a:t>
            </a:r>
            <a:endParaRPr lang="en-US"/>
          </a:p>
        </p:txBody>
      </p:sp>
      <p:sp>
        <p:nvSpPr>
          <p:cNvPr id="1033" name="Metin Yer Tutucusu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2641E5A5-64F3-452E-9699-6445E27E0F23}" type="datetimeFigureOut">
              <a:rPr lang="tr-TR"/>
              <a:pPr>
                <a:defRPr/>
              </a:pPr>
              <a:t>30.4.2014</a:t>
            </a:fld>
            <a:endParaRPr lang="tr-TR" dirty="0"/>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tr-TR"/>
          </a:p>
        </p:txBody>
      </p:sp>
      <p:sp>
        <p:nvSpPr>
          <p:cNvPr id="22" name="Slayt Numarası Yer Tutucusu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97406B3D-0C24-4EE8-8503-D8C5E0C4BDBD}" type="slidenum">
              <a:rPr lang="tr-TR"/>
              <a:pPr>
                <a:defRPr/>
              </a:pPr>
              <a:t>‹#›</a:t>
            </a:fld>
            <a:endParaRPr lang="tr-TR" dirty="0"/>
          </a:p>
        </p:txBody>
      </p:sp>
      <p:sp>
        <p:nvSpPr>
          <p:cNvPr id="15" name="Dikdörtgen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79" r:id="rId2"/>
    <p:sldLayoutId id="2147483685" r:id="rId3"/>
    <p:sldLayoutId id="2147483680" r:id="rId4"/>
    <p:sldLayoutId id="2147483686" r:id="rId5"/>
    <p:sldLayoutId id="2147483681" r:id="rId6"/>
    <p:sldLayoutId id="2147483687" r:id="rId7"/>
    <p:sldLayoutId id="2147483688" r:id="rId8"/>
    <p:sldLayoutId id="2147483689" r:id="rId9"/>
    <p:sldLayoutId id="2147483682" r:id="rId10"/>
    <p:sldLayoutId id="2147483683"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blip>
          <a:stretch>
            <a:fillRect/>
          </a:stretch>
        </p:blipFill>
        <p:spPr>
          <a:xfrm>
            <a:off x="1598240" y="1997943"/>
            <a:ext cx="6934200" cy="2943225"/>
          </a:xfrm>
          <a:prstGeom prst="rect">
            <a:avLst/>
          </a:prstGeom>
          <a:ln>
            <a:noFill/>
          </a:ln>
          <a:effectLst>
            <a:softEdge rad="112500"/>
          </a:effectLst>
        </p:spPr>
      </p:pic>
      <p:sp>
        <p:nvSpPr>
          <p:cNvPr id="2" name="Başlık 1"/>
          <p:cNvSpPr>
            <a:spLocks noGrp="1"/>
          </p:cNvSpPr>
          <p:nvPr>
            <p:ph type="ctrTitle"/>
          </p:nvPr>
        </p:nvSpPr>
        <p:spPr>
          <a:xfrm>
            <a:off x="1341438" y="620713"/>
            <a:ext cx="7407275" cy="1471612"/>
          </a:xfrm>
        </p:spPr>
        <p:txBody>
          <a:bodyPr>
            <a:noAutofit/>
          </a:bodyPr>
          <a:lstStyle/>
          <a:p>
            <a:pPr algn="ctr" eaLnBrk="1" fontAlgn="auto" hangingPunct="1">
              <a:spcAft>
                <a:spcPts val="0"/>
              </a:spcAft>
              <a:defRPr/>
            </a:pPr>
            <a:r>
              <a:rPr lang="tr-TR" sz="4800" b="1" dirty="0" smtClean="0">
                <a:solidFill>
                  <a:schemeClr val="tx2">
                    <a:satMod val="130000"/>
                  </a:schemeClr>
                </a:solidFill>
              </a:rPr>
              <a:t>T.C. </a:t>
            </a:r>
            <a:br>
              <a:rPr lang="tr-TR" sz="4800" b="1" dirty="0" smtClean="0">
                <a:solidFill>
                  <a:schemeClr val="tx2">
                    <a:satMod val="130000"/>
                  </a:schemeClr>
                </a:solidFill>
              </a:rPr>
            </a:br>
            <a:r>
              <a:rPr lang="tr-TR" sz="4800" b="1" dirty="0" smtClean="0">
                <a:solidFill>
                  <a:schemeClr val="tx2">
                    <a:satMod val="130000"/>
                  </a:schemeClr>
                </a:solidFill>
              </a:rPr>
              <a:t>ZONGULDAK VALİLİĞİ</a:t>
            </a:r>
            <a:endParaRPr lang="tr-TR" sz="4800" b="1" dirty="0">
              <a:solidFill>
                <a:schemeClr val="tx2">
                  <a:satMod val="130000"/>
                </a:schemeClr>
              </a:solidFill>
            </a:endParaRPr>
          </a:p>
        </p:txBody>
      </p:sp>
      <p:sp>
        <p:nvSpPr>
          <p:cNvPr id="3" name="Alt Başlık 2"/>
          <p:cNvSpPr>
            <a:spLocks noGrp="1"/>
          </p:cNvSpPr>
          <p:nvPr>
            <p:ph type="subTitle" idx="1"/>
          </p:nvPr>
        </p:nvSpPr>
        <p:spPr>
          <a:xfrm>
            <a:off x="1050925" y="5060950"/>
            <a:ext cx="8101013" cy="1752600"/>
          </a:xfrm>
        </p:spPr>
        <p:txBody>
          <a:bodyPr>
            <a:noAutofit/>
          </a:bodyPr>
          <a:lstStyle/>
          <a:p>
            <a:pPr algn="ctr" eaLnBrk="1" fontAlgn="auto" hangingPunct="1">
              <a:spcAft>
                <a:spcPts val="0"/>
              </a:spcAft>
              <a:buFont typeface="Wingdings 2"/>
              <a:buNone/>
              <a:defRPr/>
            </a:pPr>
            <a:r>
              <a:rPr lang="tr-TR" sz="3200" b="1" dirty="0" smtClean="0"/>
              <a:t>Gıda, Tarım ve Hayvancılık İl Müdürlüğü </a:t>
            </a:r>
            <a:r>
              <a:rPr lang="tr-TR" sz="4000" b="1" dirty="0" smtClean="0"/>
              <a:t/>
            </a:r>
            <a:br>
              <a:rPr lang="tr-TR" sz="4000" b="1" dirty="0" smtClean="0"/>
            </a:br>
            <a:r>
              <a:rPr lang="tr-TR" sz="3200" b="1" dirty="0" smtClean="0"/>
              <a:t>2013 Yılı Brifingi</a:t>
            </a:r>
            <a:endParaRPr lang="tr-TR"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23" name="Object 19"/>
          <p:cNvGraphicFramePr>
            <a:graphicFrameLocks noGrp="1"/>
          </p:cNvGraphicFramePr>
          <p:nvPr>
            <p:ph idx="1"/>
          </p:nvPr>
        </p:nvGraphicFramePr>
        <p:xfrm>
          <a:off x="2073275" y="3017838"/>
          <a:ext cx="6294438" cy="3630612"/>
        </p:xfrm>
        <a:graphic>
          <a:graphicData uri="http://schemas.openxmlformats.org/presentationml/2006/ole">
            <mc:AlternateContent xmlns:mc="http://schemas.openxmlformats.org/markup-compatibility/2006">
              <mc:Choice xmlns:v="urn:schemas-microsoft-com:vml" Requires="v">
                <p:oleObj spid="_x0000_s21572" r:id="rId3" imgW="6297714" imgH="3633531" progId="Excel.Chart.8">
                  <p:embed/>
                </p:oleObj>
              </mc:Choice>
              <mc:Fallback>
                <p:oleObj r:id="rId3" imgW="6297714" imgH="3633531" progId="Excel.Chart.8">
                  <p:embed/>
                  <p:pic>
                    <p:nvPicPr>
                      <p:cNvPr id="0" name="Picture 19"/>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275" y="3017838"/>
                        <a:ext cx="6294438" cy="3630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o 4"/>
          <p:cNvGraphicFramePr>
            <a:graphicFrameLocks noGrp="1"/>
          </p:cNvGraphicFramePr>
          <p:nvPr/>
        </p:nvGraphicFramePr>
        <p:xfrm>
          <a:off x="1979613" y="844550"/>
          <a:ext cx="6336704" cy="2225040"/>
        </p:xfrm>
        <a:graphic>
          <a:graphicData uri="http://schemas.openxmlformats.org/drawingml/2006/table">
            <a:tbl>
              <a:tblPr firstRow="1" bandRow="1">
                <a:tableStyleId>{7DF18680-E054-41AD-8BC1-D1AEF772440D}</a:tableStyleId>
              </a:tblPr>
              <a:tblGrid>
                <a:gridCol w="3528392"/>
                <a:gridCol w="2808312"/>
              </a:tblGrid>
              <a:tr h="370840">
                <a:tc>
                  <a:txBody>
                    <a:bodyPr/>
                    <a:lstStyle/>
                    <a:p>
                      <a:r>
                        <a:rPr lang="tr-TR" b="0" dirty="0" smtClean="0">
                          <a:solidFill>
                            <a:schemeClr val="tx1"/>
                          </a:solidFill>
                        </a:rPr>
                        <a:t>Tarla Alanı</a:t>
                      </a:r>
                      <a:endParaRPr lang="tr-TR"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tr-TR" b="0" dirty="0" smtClean="0">
                          <a:solidFill>
                            <a:schemeClr val="tx1"/>
                          </a:solidFill>
                        </a:rPr>
                        <a:t>59.708 Ha</a:t>
                      </a:r>
                      <a:endParaRPr lang="tr-TR"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r h="370840">
                <a:tc>
                  <a:txBody>
                    <a:bodyPr/>
                    <a:lstStyle/>
                    <a:p>
                      <a:r>
                        <a:rPr lang="tr-TR" dirty="0" smtClean="0"/>
                        <a:t>Meyve</a:t>
                      </a:r>
                      <a:r>
                        <a:rPr lang="tr-TR" baseline="0" dirty="0" smtClean="0"/>
                        <a:t> Alanı</a:t>
                      </a:r>
                      <a:endParaRPr lang="tr-TR" dirty="0"/>
                    </a:p>
                  </a:txBody>
                  <a:tcPr>
                    <a:lnT w="38100" cmpd="sng">
                      <a:noFill/>
                    </a:lnT>
                  </a:tcPr>
                </a:tc>
                <a:tc>
                  <a:txBody>
                    <a:bodyPr/>
                    <a:lstStyle/>
                    <a:p>
                      <a:pPr algn="r"/>
                      <a:r>
                        <a:rPr lang="tr-TR" dirty="0" smtClean="0"/>
                        <a:t>25.058 Ha</a:t>
                      </a:r>
                      <a:endParaRPr lang="tr-TR" dirty="0"/>
                    </a:p>
                  </a:txBody>
                  <a:tcPr>
                    <a:lnT w="38100" cmpd="sng">
                      <a:noFill/>
                    </a:lnT>
                  </a:tcPr>
                </a:tc>
              </a:tr>
              <a:tr h="370840">
                <a:tc>
                  <a:txBody>
                    <a:bodyPr/>
                    <a:lstStyle/>
                    <a:p>
                      <a:r>
                        <a:rPr lang="tr-TR" dirty="0" smtClean="0"/>
                        <a:t>Sebze Alanı</a:t>
                      </a:r>
                      <a:endParaRPr lang="tr-TR" dirty="0"/>
                    </a:p>
                  </a:txBody>
                  <a:tcPr/>
                </a:tc>
                <a:tc>
                  <a:txBody>
                    <a:bodyPr/>
                    <a:lstStyle/>
                    <a:p>
                      <a:pPr algn="r"/>
                      <a:r>
                        <a:rPr lang="tr-TR" dirty="0" smtClean="0"/>
                        <a:t>2.860 Ha</a:t>
                      </a:r>
                      <a:endParaRPr lang="tr-TR" dirty="0"/>
                    </a:p>
                  </a:txBody>
                  <a:tcPr/>
                </a:tc>
              </a:tr>
              <a:tr h="370840">
                <a:tc>
                  <a:txBody>
                    <a:bodyPr/>
                    <a:lstStyle/>
                    <a:p>
                      <a:r>
                        <a:rPr lang="tr-TR" dirty="0" smtClean="0"/>
                        <a:t>Zeytin</a:t>
                      </a:r>
                      <a:endParaRPr lang="tr-TR" dirty="0"/>
                    </a:p>
                  </a:txBody>
                  <a:tcPr/>
                </a:tc>
                <a:tc>
                  <a:txBody>
                    <a:bodyPr/>
                    <a:lstStyle/>
                    <a:p>
                      <a:pPr algn="r"/>
                      <a:r>
                        <a:rPr lang="tr-TR" dirty="0" smtClean="0"/>
                        <a:t>0.70 Ha</a:t>
                      </a:r>
                      <a:endParaRPr lang="tr-TR" dirty="0"/>
                    </a:p>
                  </a:txBody>
                  <a:tcPr/>
                </a:tc>
              </a:tr>
              <a:tr h="370840">
                <a:tc>
                  <a:txBody>
                    <a:bodyPr/>
                    <a:lstStyle/>
                    <a:p>
                      <a:r>
                        <a:rPr lang="tr-TR" dirty="0" smtClean="0"/>
                        <a:t>Kullanılmayan Tarım Alanı</a:t>
                      </a:r>
                      <a:endParaRPr lang="tr-TR" dirty="0"/>
                    </a:p>
                  </a:txBody>
                  <a:tcPr/>
                </a:tc>
                <a:tc>
                  <a:txBody>
                    <a:bodyPr/>
                    <a:lstStyle/>
                    <a:p>
                      <a:pPr algn="r"/>
                      <a:r>
                        <a:rPr lang="tr-TR" dirty="0" smtClean="0"/>
                        <a:t>50.294</a:t>
                      </a:r>
                      <a:r>
                        <a:rPr lang="tr-TR" baseline="0" dirty="0" smtClean="0"/>
                        <a:t> Ha</a:t>
                      </a:r>
                      <a:endParaRPr lang="tr-TR" dirty="0"/>
                    </a:p>
                  </a:txBody>
                  <a:tcPr/>
                </a:tc>
              </a:tr>
              <a:tr h="370840">
                <a:tc>
                  <a:txBody>
                    <a:bodyPr/>
                    <a:lstStyle/>
                    <a:p>
                      <a:pPr marL="0" algn="r" rtl="0" eaLnBrk="1" latinLnBrk="0" hangingPunct="1"/>
                      <a:r>
                        <a:rPr kumimoji="0" lang="tr-TR" b="1" kern="1200" dirty="0" smtClean="0">
                          <a:solidFill>
                            <a:schemeClr val="bg1"/>
                          </a:solidFill>
                          <a:latin typeface="+mn-lt"/>
                          <a:ea typeface="+mn-ea"/>
                          <a:cs typeface="+mn-cs"/>
                        </a:rPr>
                        <a:t>TOPLAM</a:t>
                      </a:r>
                      <a:endParaRPr kumimoji="0" lang="tr-TR" b="1" kern="1200" dirty="0">
                        <a:solidFill>
                          <a:schemeClr val="bg1"/>
                        </a:solidFill>
                        <a:latin typeface="+mn-lt"/>
                        <a:ea typeface="+mn-ea"/>
                        <a:cs typeface="+mn-cs"/>
                      </a:endParaRPr>
                    </a:p>
                  </a:txBody>
                  <a:tcPr>
                    <a:solidFill>
                      <a:schemeClr val="accent5"/>
                    </a:solidFill>
                  </a:tcPr>
                </a:tc>
                <a:tc>
                  <a:txBody>
                    <a:bodyPr/>
                    <a:lstStyle/>
                    <a:p>
                      <a:pPr marL="0" algn="r" rtl="0" eaLnBrk="1" latinLnBrk="0" hangingPunct="1"/>
                      <a:r>
                        <a:rPr kumimoji="0" lang="tr-TR" b="1" kern="1200" dirty="0" smtClean="0">
                          <a:solidFill>
                            <a:schemeClr val="bg1"/>
                          </a:solidFill>
                          <a:latin typeface="+mn-lt"/>
                          <a:ea typeface="+mn-ea"/>
                          <a:cs typeface="+mn-cs"/>
                        </a:rPr>
                        <a:t>137.471 Ha</a:t>
                      </a:r>
                      <a:endParaRPr kumimoji="0" lang="tr-TR" b="1" kern="1200" dirty="0">
                        <a:solidFill>
                          <a:schemeClr val="bg1"/>
                        </a:solidFill>
                        <a:latin typeface="+mn-lt"/>
                        <a:ea typeface="+mn-ea"/>
                        <a:cs typeface="+mn-cs"/>
                      </a:endParaRPr>
                    </a:p>
                  </a:txBody>
                  <a:tcPr>
                    <a:solidFill>
                      <a:schemeClr val="accent5"/>
                    </a:solidFill>
                  </a:tcPr>
                </a:tc>
              </a:tr>
            </a:tbl>
          </a:graphicData>
        </a:graphic>
      </p:graphicFrame>
      <p:sp>
        <p:nvSpPr>
          <p:cNvPr id="6" name="Başlık 1"/>
          <p:cNvSpPr>
            <a:spLocks noGrp="1"/>
          </p:cNvSpPr>
          <p:nvPr>
            <p:ph type="title"/>
          </p:nvPr>
        </p:nvSpPr>
        <p:spPr>
          <a:xfrm>
            <a:off x="1970088" y="44450"/>
            <a:ext cx="6850062" cy="711200"/>
          </a:xfrm>
        </p:spPr>
        <p:txBody>
          <a:bodyPr>
            <a:normAutofit fontScale="90000"/>
          </a:bodyPr>
          <a:lstStyle/>
          <a:p>
            <a:pPr eaLnBrk="1" fontAlgn="auto" hangingPunct="1">
              <a:spcAft>
                <a:spcPts val="0"/>
              </a:spcAft>
              <a:defRPr/>
            </a:pPr>
            <a:r>
              <a:rPr lang="tr-TR" sz="3200" b="1" dirty="0" smtClean="0">
                <a:solidFill>
                  <a:schemeClr val="tx2">
                    <a:satMod val="130000"/>
                  </a:schemeClr>
                </a:solidFill>
                <a:effectLst/>
              </a:rPr>
              <a:t>Zonguldak İli Tarım Arazileri Dağılımı</a:t>
            </a:r>
            <a:endParaRPr lang="tr-TR" sz="3200" b="1" dirty="0">
              <a:solidFill>
                <a:schemeClr val="tx2">
                  <a:satMod val="130000"/>
                </a:schemeClr>
              </a:solidFill>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1"/>
          </p:nvPr>
        </p:nvGraphicFramePr>
        <p:xfrm>
          <a:off x="1528763" y="2133600"/>
          <a:ext cx="6877114" cy="1483360"/>
        </p:xfrm>
        <a:graphic>
          <a:graphicData uri="http://schemas.openxmlformats.org/drawingml/2006/table">
            <a:tbl>
              <a:tblPr firstRow="1" bandRow="1">
                <a:tableStyleId>{7DF18680-E054-41AD-8BC1-D1AEF772440D}</a:tableStyleId>
              </a:tblPr>
              <a:tblGrid>
                <a:gridCol w="1760601"/>
                <a:gridCol w="5116513"/>
              </a:tblGrid>
              <a:tr h="370840">
                <a:tc>
                  <a:txBody>
                    <a:bodyPr/>
                    <a:lstStyle/>
                    <a:p>
                      <a:r>
                        <a:rPr lang="tr-TR" b="1" dirty="0" smtClean="0">
                          <a:solidFill>
                            <a:schemeClr val="tx1"/>
                          </a:solidFill>
                        </a:rPr>
                        <a:t>Meyve</a:t>
                      </a:r>
                      <a:endParaRPr lang="tr-T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r>
                        <a:rPr lang="tr-TR" b="0" dirty="0" smtClean="0">
                          <a:solidFill>
                            <a:schemeClr val="tx1"/>
                          </a:solidFill>
                        </a:rPr>
                        <a:t>Fındık, Elma, Kestane, Kiraz, Kivi, Armut, Çilek, Ceviz</a:t>
                      </a:r>
                      <a:endParaRPr lang="tr-TR"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r h="370840">
                <a:tc>
                  <a:txBody>
                    <a:bodyPr/>
                    <a:lstStyle/>
                    <a:p>
                      <a:r>
                        <a:rPr lang="tr-TR" b="1" dirty="0" smtClean="0"/>
                        <a:t>Sebze</a:t>
                      </a:r>
                      <a:endParaRPr lang="tr-TR" b="1" dirty="0"/>
                    </a:p>
                  </a:txBody>
                  <a:tcPr>
                    <a:lnT w="38100" cmpd="sng">
                      <a:noFill/>
                    </a:lnT>
                  </a:tcPr>
                </a:tc>
                <a:tc>
                  <a:txBody>
                    <a:bodyPr/>
                    <a:lstStyle/>
                    <a:p>
                      <a:r>
                        <a:rPr lang="tr-TR" dirty="0" smtClean="0"/>
                        <a:t>Lahana, Marul, Hıyar, Ispanak, Fasulye, Domates, Biber</a:t>
                      </a:r>
                      <a:endParaRPr lang="tr-TR" dirty="0"/>
                    </a:p>
                  </a:txBody>
                  <a:tcPr>
                    <a:lnT w="38100" cmpd="sng">
                      <a:noFill/>
                    </a:lnT>
                  </a:tcPr>
                </a:tc>
              </a:tr>
              <a:tr h="370840">
                <a:tc>
                  <a:txBody>
                    <a:bodyPr/>
                    <a:lstStyle/>
                    <a:p>
                      <a:r>
                        <a:rPr lang="tr-TR" b="1" dirty="0" smtClean="0"/>
                        <a:t>Tarla Ürünleri</a:t>
                      </a:r>
                      <a:endParaRPr lang="tr-TR" b="1" dirty="0"/>
                    </a:p>
                  </a:txBody>
                  <a:tcPr/>
                </a:tc>
                <a:tc>
                  <a:txBody>
                    <a:bodyPr/>
                    <a:lstStyle/>
                    <a:p>
                      <a:r>
                        <a:rPr lang="tr-TR" dirty="0" smtClean="0"/>
                        <a:t>Buğday, Arpa, Dane Mısır</a:t>
                      </a:r>
                      <a:endParaRPr lang="tr-TR" dirty="0"/>
                    </a:p>
                  </a:txBody>
                  <a:tcPr/>
                </a:tc>
              </a:tr>
              <a:tr h="370840">
                <a:tc>
                  <a:txBody>
                    <a:bodyPr/>
                    <a:lstStyle/>
                    <a:p>
                      <a:r>
                        <a:rPr lang="tr-TR" b="1" dirty="0" smtClean="0"/>
                        <a:t>Hayvancılık</a:t>
                      </a:r>
                      <a:endParaRPr lang="tr-TR" b="1" dirty="0"/>
                    </a:p>
                  </a:txBody>
                  <a:tcPr/>
                </a:tc>
                <a:tc>
                  <a:txBody>
                    <a:bodyPr/>
                    <a:lstStyle/>
                    <a:p>
                      <a:r>
                        <a:rPr lang="tr-TR" dirty="0" smtClean="0"/>
                        <a:t>Büyükbaş, </a:t>
                      </a:r>
                      <a:r>
                        <a:rPr lang="tr-TR" dirty="0" err="1" smtClean="0"/>
                        <a:t>Küçükbaş,Arıcılık,Broiler</a:t>
                      </a:r>
                      <a:r>
                        <a:rPr lang="tr-TR" dirty="0" smtClean="0"/>
                        <a:t>, Balıkçılık</a:t>
                      </a:r>
                      <a:endParaRPr lang="tr-TR" dirty="0"/>
                    </a:p>
                  </a:txBody>
                  <a:tcPr/>
                </a:tc>
              </a:tr>
            </a:tbl>
          </a:graphicData>
        </a:graphic>
      </p:graphicFrame>
      <p:pic>
        <p:nvPicPr>
          <p:cNvPr id="22544" name="Resim 4"/>
          <p:cNvPicPr>
            <a:picLocks noChangeAspect="1"/>
          </p:cNvPicPr>
          <p:nvPr/>
        </p:nvPicPr>
        <p:blipFill>
          <a:blip r:embed="rId2"/>
          <a:srcRect/>
          <a:stretch>
            <a:fillRect/>
          </a:stretch>
        </p:blipFill>
        <p:spPr bwMode="auto">
          <a:xfrm>
            <a:off x="1295400" y="5392738"/>
            <a:ext cx="1081088" cy="1079500"/>
          </a:xfrm>
          <a:prstGeom prst="rect">
            <a:avLst/>
          </a:prstGeom>
          <a:noFill/>
          <a:ln w="9525">
            <a:noFill/>
            <a:miter lim="800000"/>
            <a:headEnd/>
            <a:tailEnd/>
          </a:ln>
        </p:spPr>
      </p:pic>
      <p:pic>
        <p:nvPicPr>
          <p:cNvPr id="22545" name="Picture 2" descr="C:\Users\LNVO\Downloads\Strawberry.png"/>
          <p:cNvPicPr>
            <a:picLocks noChangeAspect="1" noChangeArrowheads="1"/>
          </p:cNvPicPr>
          <p:nvPr/>
        </p:nvPicPr>
        <p:blipFill>
          <a:blip r:embed="rId3"/>
          <a:srcRect/>
          <a:stretch>
            <a:fillRect/>
          </a:stretch>
        </p:blipFill>
        <p:spPr bwMode="auto">
          <a:xfrm>
            <a:off x="2295525" y="5813425"/>
            <a:ext cx="684213" cy="658813"/>
          </a:xfrm>
          <a:prstGeom prst="rect">
            <a:avLst/>
          </a:prstGeom>
          <a:noFill/>
          <a:ln w="9525">
            <a:noFill/>
            <a:miter lim="800000"/>
            <a:headEnd/>
            <a:tailEnd/>
          </a:ln>
        </p:spPr>
      </p:pic>
      <p:pic>
        <p:nvPicPr>
          <p:cNvPr id="22546" name="Picture 3" descr="C:\Users\LNVO\Desktop\armut.png"/>
          <p:cNvPicPr>
            <a:picLocks noChangeAspect="1" noChangeArrowheads="1"/>
          </p:cNvPicPr>
          <p:nvPr/>
        </p:nvPicPr>
        <p:blipFill>
          <a:blip r:embed="rId4"/>
          <a:srcRect/>
          <a:stretch>
            <a:fillRect/>
          </a:stretch>
        </p:blipFill>
        <p:spPr bwMode="auto">
          <a:xfrm>
            <a:off x="2919413" y="4921250"/>
            <a:ext cx="1611312" cy="1679575"/>
          </a:xfrm>
          <a:prstGeom prst="rect">
            <a:avLst/>
          </a:prstGeom>
          <a:noFill/>
          <a:ln w="9525">
            <a:noFill/>
            <a:miter lim="800000"/>
            <a:headEnd/>
            <a:tailEnd/>
          </a:ln>
        </p:spPr>
      </p:pic>
      <p:pic>
        <p:nvPicPr>
          <p:cNvPr id="22547" name="Picture 4" descr="C:\Users\LNVO\Desktop\bugday_1328778150.png"/>
          <p:cNvPicPr>
            <a:picLocks noChangeAspect="1" noChangeArrowheads="1"/>
          </p:cNvPicPr>
          <p:nvPr/>
        </p:nvPicPr>
        <p:blipFill>
          <a:blip r:embed="rId5"/>
          <a:srcRect/>
          <a:stretch>
            <a:fillRect/>
          </a:stretch>
        </p:blipFill>
        <p:spPr bwMode="auto">
          <a:xfrm>
            <a:off x="4335463" y="4551363"/>
            <a:ext cx="890587" cy="1511300"/>
          </a:xfrm>
          <a:prstGeom prst="rect">
            <a:avLst/>
          </a:prstGeom>
          <a:noFill/>
          <a:ln w="9525">
            <a:noFill/>
            <a:miter lim="800000"/>
            <a:headEnd/>
            <a:tailEnd/>
          </a:ln>
        </p:spPr>
      </p:pic>
      <p:pic>
        <p:nvPicPr>
          <p:cNvPr id="22548" name="Picture 5" descr="C:\Users\LNVO\Desktop\images.jpg"/>
          <p:cNvPicPr>
            <a:picLocks noChangeAspect="1" noChangeArrowheads="1"/>
          </p:cNvPicPr>
          <p:nvPr/>
        </p:nvPicPr>
        <p:blipFill>
          <a:blip r:embed="rId6"/>
          <a:srcRect/>
          <a:stretch>
            <a:fillRect/>
          </a:stretch>
        </p:blipFill>
        <p:spPr bwMode="auto">
          <a:xfrm>
            <a:off x="5211763" y="4857750"/>
            <a:ext cx="1944687" cy="1739900"/>
          </a:xfrm>
          <a:prstGeom prst="rect">
            <a:avLst/>
          </a:prstGeom>
          <a:noFill/>
          <a:ln w="9525">
            <a:noFill/>
            <a:miter lim="800000"/>
            <a:headEnd/>
            <a:tailEnd/>
          </a:ln>
        </p:spPr>
      </p:pic>
      <p:pic>
        <p:nvPicPr>
          <p:cNvPr id="22549" name="Picture 6" descr="C:\Users\LNVO\Desktop\images (1).jpg"/>
          <p:cNvPicPr>
            <a:picLocks noChangeAspect="1" noChangeArrowheads="1"/>
          </p:cNvPicPr>
          <p:nvPr/>
        </p:nvPicPr>
        <p:blipFill>
          <a:blip r:embed="rId7"/>
          <a:srcRect/>
          <a:stretch>
            <a:fillRect/>
          </a:stretch>
        </p:blipFill>
        <p:spPr bwMode="auto">
          <a:xfrm>
            <a:off x="7019925" y="5186363"/>
            <a:ext cx="1655763" cy="1489075"/>
          </a:xfrm>
          <a:prstGeom prst="rect">
            <a:avLst/>
          </a:prstGeom>
          <a:noFill/>
          <a:ln w="9525">
            <a:noFill/>
            <a:miter lim="800000"/>
            <a:headEnd/>
            <a:tailEnd/>
          </a:ln>
        </p:spPr>
      </p:pic>
      <p:pic>
        <p:nvPicPr>
          <p:cNvPr id="22550" name="Picture 7" descr="C:\Users\LNVO\Desktop\0_4c8dd_f5f2d735_L.png"/>
          <p:cNvPicPr>
            <a:picLocks noChangeAspect="1" noChangeArrowheads="1"/>
          </p:cNvPicPr>
          <p:nvPr/>
        </p:nvPicPr>
        <p:blipFill>
          <a:blip r:embed="rId8"/>
          <a:srcRect/>
          <a:stretch>
            <a:fillRect/>
          </a:stretch>
        </p:blipFill>
        <p:spPr bwMode="auto">
          <a:xfrm>
            <a:off x="3724275" y="5651500"/>
            <a:ext cx="1501775" cy="949325"/>
          </a:xfrm>
          <a:prstGeom prst="rect">
            <a:avLst/>
          </a:prstGeom>
          <a:noFill/>
          <a:ln w="9525">
            <a:noFill/>
            <a:miter lim="800000"/>
            <a:headEnd/>
            <a:tailEnd/>
          </a:ln>
        </p:spPr>
      </p:pic>
      <p:sp>
        <p:nvSpPr>
          <p:cNvPr id="22551" name="Başlık 1"/>
          <p:cNvSpPr txBox="1">
            <a:spLocks/>
          </p:cNvSpPr>
          <p:nvPr/>
        </p:nvSpPr>
        <p:spPr bwMode="auto">
          <a:xfrm>
            <a:off x="1476375" y="657225"/>
            <a:ext cx="7497763" cy="1143000"/>
          </a:xfrm>
          <a:prstGeom prst="rect">
            <a:avLst/>
          </a:prstGeom>
          <a:noFill/>
          <a:ln w="9525">
            <a:noFill/>
            <a:miter lim="800000"/>
            <a:headEnd/>
            <a:tailEnd/>
          </a:ln>
        </p:spPr>
        <p:txBody>
          <a:bodyPr anchor="ctr"/>
          <a:lstStyle/>
          <a:p>
            <a:r>
              <a:rPr lang="tr-TR" sz="3200" b="1">
                <a:solidFill>
                  <a:srgbClr val="572314"/>
                </a:solidFill>
                <a:latin typeface="Gill Sans MT" pitchFamily="34" charset="0"/>
              </a:rPr>
              <a:t>İlimizde Tarımsal Üretim Bakımından Öne Çıkan Ürünler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8888" y="2636838"/>
            <a:ext cx="7499350" cy="1143000"/>
          </a:xfrm>
        </p:spPr>
        <p:txBody>
          <a:bodyPr>
            <a:noAutofit/>
          </a:bodyPr>
          <a:lstStyle/>
          <a:p>
            <a:pPr eaLnBrk="1" fontAlgn="auto" hangingPunct="1">
              <a:spcAft>
                <a:spcPts val="0"/>
              </a:spcAft>
              <a:defRPr/>
            </a:pPr>
            <a:r>
              <a:rPr lang="tr-TR" sz="6000" b="1" dirty="0" smtClean="0">
                <a:solidFill>
                  <a:schemeClr val="tx2">
                    <a:satMod val="130000"/>
                  </a:schemeClr>
                </a:solidFill>
              </a:rPr>
              <a:t>İlin Tarımsal Ürün Yetiştiriciliği Verileri</a:t>
            </a:r>
            <a:endParaRPr lang="tr-TR" sz="6000" b="1" dirty="0">
              <a:solidFill>
                <a:schemeClr val="tx2">
                  <a:satMod val="130000"/>
                </a:schemeClr>
              </a:solidFill>
            </a:endParaRPr>
          </a:p>
        </p:txBody>
      </p:sp>
      <p:pic>
        <p:nvPicPr>
          <p:cNvPr id="23554" name="Resim 3"/>
          <p:cNvPicPr>
            <a:picLocks noChangeAspect="1"/>
          </p:cNvPicPr>
          <p:nvPr/>
        </p:nvPicPr>
        <p:blipFill>
          <a:blip r:embed="rId2"/>
          <a:srcRect/>
          <a:stretch>
            <a:fillRect/>
          </a:stretch>
        </p:blipFill>
        <p:spPr bwMode="auto">
          <a:xfrm>
            <a:off x="4876800" y="4329113"/>
            <a:ext cx="4267200" cy="204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Başlık 1"/>
          <p:cNvSpPr>
            <a:spLocks noGrp="1"/>
          </p:cNvSpPr>
          <p:nvPr>
            <p:ph type="title"/>
          </p:nvPr>
        </p:nvSpPr>
        <p:spPr bwMode="auto">
          <a:xfrm>
            <a:off x="1258888" y="404813"/>
            <a:ext cx="7499350" cy="1143000"/>
          </a:xfrm>
        </p:spPr>
        <p:txBody>
          <a:bodyPr vert="horz" wrap="square" lIns="91440" tIns="45720" rIns="91440" bIns="45720" numCol="1" anchorCtr="0" compatLnSpc="1">
            <a:prstTxWarp prst="textNoShape">
              <a:avLst/>
            </a:prstTxWarp>
          </a:bodyPr>
          <a:lstStyle/>
          <a:p>
            <a:pPr eaLnBrk="1" hangingPunct="1"/>
            <a:r>
              <a:rPr lang="tr-TR" sz="3200" b="1" smtClean="0">
                <a:effectLst/>
              </a:rPr>
              <a:t>İlin Sera Varlığı</a:t>
            </a:r>
          </a:p>
        </p:txBody>
      </p:sp>
      <p:graphicFrame>
        <p:nvGraphicFramePr>
          <p:cNvPr id="4" name="İçerik Yer Tutucusu 3"/>
          <p:cNvGraphicFramePr>
            <a:graphicFrameLocks noGrp="1"/>
          </p:cNvGraphicFramePr>
          <p:nvPr>
            <p:ph sz="quarter" idx="1"/>
          </p:nvPr>
        </p:nvGraphicFramePr>
        <p:xfrm>
          <a:off x="1331913" y="1700213"/>
          <a:ext cx="7606476" cy="3337560"/>
        </p:xfrm>
        <a:graphic>
          <a:graphicData uri="http://schemas.openxmlformats.org/drawingml/2006/table">
            <a:tbl>
              <a:tblPr firstRow="1" bandRow="1">
                <a:tableStyleId>{7DF18680-E054-41AD-8BC1-D1AEF772440D}</a:tableStyleId>
              </a:tblPr>
              <a:tblGrid>
                <a:gridCol w="1063943"/>
                <a:gridCol w="1266571"/>
                <a:gridCol w="809943"/>
                <a:gridCol w="1141730"/>
                <a:gridCol w="1288161"/>
                <a:gridCol w="2036128"/>
              </a:tblGrid>
              <a:tr h="370840">
                <a:tc rowSpan="2">
                  <a:txBody>
                    <a:bodyPr/>
                    <a:lstStyle/>
                    <a:p>
                      <a:r>
                        <a:rPr lang="tr-TR" dirty="0" smtClean="0"/>
                        <a:t>Sıra No</a:t>
                      </a:r>
                      <a:endParaRPr lang="tr-TR" b="1" dirty="0">
                        <a:solidFill>
                          <a:schemeClr val="tx1"/>
                        </a:solidFill>
                      </a:endParaRPr>
                    </a:p>
                  </a:txBody>
                  <a:tcPr/>
                </a:tc>
                <a:tc rowSpan="2">
                  <a:txBody>
                    <a:bodyPr/>
                    <a:lstStyle/>
                    <a:p>
                      <a:r>
                        <a:rPr lang="tr-TR" dirty="0" smtClean="0"/>
                        <a:t>İlçeler</a:t>
                      </a:r>
                      <a:endParaRPr lang="tr-TR" b="1" dirty="0">
                        <a:solidFill>
                          <a:schemeClr val="tx1"/>
                        </a:solidFill>
                      </a:endParaRPr>
                    </a:p>
                  </a:txBody>
                  <a:tcPr/>
                </a:tc>
                <a:tc gridSpan="3">
                  <a:txBody>
                    <a:bodyPr/>
                    <a:lstStyle/>
                    <a:p>
                      <a:r>
                        <a:rPr lang="tr-TR" dirty="0" smtClean="0"/>
                        <a:t>Yüksek Tünel</a:t>
                      </a:r>
                      <a:endParaRPr lang="tr-TR" b="1" dirty="0">
                        <a:solidFill>
                          <a:schemeClr val="tx1"/>
                        </a:solidFill>
                      </a:endParaRPr>
                    </a:p>
                  </a:txBody>
                  <a:tcPr/>
                </a:tc>
                <a:tc hMerge="1">
                  <a:txBody>
                    <a:bodyPr/>
                    <a:lstStyle/>
                    <a:p>
                      <a:endParaRPr lang="tr-TR" b="1" dirty="0">
                        <a:solidFill>
                          <a:schemeClr val="bg1"/>
                        </a:solidFill>
                      </a:endParaRPr>
                    </a:p>
                  </a:txBody>
                  <a:tcPr/>
                </a:tc>
                <a:tc hMerge="1">
                  <a:txBody>
                    <a:bodyPr/>
                    <a:lstStyle/>
                    <a:p>
                      <a:endParaRPr lang="tr-TR" b="1" dirty="0">
                        <a:solidFill>
                          <a:schemeClr val="bg1"/>
                        </a:solidFill>
                      </a:endParaRPr>
                    </a:p>
                  </a:txBody>
                  <a:tcPr/>
                </a:tc>
                <a:tc rowSpan="2">
                  <a:txBody>
                    <a:bodyPr/>
                    <a:lstStyle/>
                    <a:p>
                      <a:r>
                        <a:rPr lang="tr-TR" dirty="0" smtClean="0"/>
                        <a:t>Alçak Tünel (Da)</a:t>
                      </a:r>
                      <a:endParaRPr lang="tr-TR" b="1" dirty="0">
                        <a:solidFill>
                          <a:schemeClr val="tx1"/>
                        </a:solidFill>
                      </a:endParaRPr>
                    </a:p>
                  </a:txBody>
                  <a:tcPr/>
                </a:tc>
              </a:tr>
              <a:tr h="370840">
                <a:tc vMerge="1">
                  <a:txBody>
                    <a:bodyPr/>
                    <a:lstStyle/>
                    <a:p>
                      <a:endParaRPr lang="tr-TR" b="1" dirty="0">
                        <a:solidFill>
                          <a:schemeClr val="bg1"/>
                        </a:solidFill>
                      </a:endParaRPr>
                    </a:p>
                  </a:txBody>
                  <a:tcPr>
                    <a:solidFill>
                      <a:schemeClr val="accent1"/>
                    </a:solidFill>
                  </a:tcPr>
                </a:tc>
                <a:tc vMerge="1">
                  <a:txBody>
                    <a:bodyPr/>
                    <a:lstStyle/>
                    <a:p>
                      <a:endParaRPr lang="tr-TR" b="1" dirty="0">
                        <a:solidFill>
                          <a:schemeClr val="bg1"/>
                        </a:solidFill>
                      </a:endParaRPr>
                    </a:p>
                  </a:txBody>
                  <a:tcPr>
                    <a:solidFill>
                      <a:schemeClr val="accent1"/>
                    </a:solidFill>
                  </a:tcPr>
                </a:tc>
                <a:tc>
                  <a:txBody>
                    <a:bodyPr/>
                    <a:lstStyle/>
                    <a:p>
                      <a:pPr algn="ctr"/>
                      <a:r>
                        <a:rPr lang="tr-TR" dirty="0" smtClean="0"/>
                        <a:t>Adet</a:t>
                      </a:r>
                      <a:endParaRPr lang="tr-TR" b="1" dirty="0">
                        <a:solidFill>
                          <a:schemeClr val="tx1"/>
                        </a:solidFill>
                      </a:endParaRPr>
                    </a:p>
                  </a:txBody>
                  <a:tcPr/>
                </a:tc>
                <a:tc>
                  <a:txBody>
                    <a:bodyPr/>
                    <a:lstStyle/>
                    <a:p>
                      <a:pPr algn="ctr"/>
                      <a:r>
                        <a:rPr lang="tr-TR" dirty="0" smtClean="0"/>
                        <a:t>Alan (Da)</a:t>
                      </a:r>
                      <a:endParaRPr lang="tr-TR" b="1" dirty="0">
                        <a:solidFill>
                          <a:schemeClr val="tx1"/>
                        </a:solidFill>
                      </a:endParaRPr>
                    </a:p>
                  </a:txBody>
                  <a:tcPr/>
                </a:tc>
                <a:tc>
                  <a:txBody>
                    <a:bodyPr/>
                    <a:lstStyle/>
                    <a:p>
                      <a:pPr algn="ctr"/>
                      <a:r>
                        <a:rPr lang="tr-TR" dirty="0" smtClean="0"/>
                        <a:t>Çiftçi Sayısı</a:t>
                      </a:r>
                      <a:endParaRPr lang="tr-TR" b="1" dirty="0">
                        <a:solidFill>
                          <a:schemeClr val="tx1"/>
                        </a:solidFill>
                      </a:endParaRPr>
                    </a:p>
                  </a:txBody>
                  <a:tcPr/>
                </a:tc>
                <a:tc vMerge="1">
                  <a:txBody>
                    <a:bodyPr/>
                    <a:lstStyle/>
                    <a:p>
                      <a:endParaRPr lang="tr-TR" b="1" dirty="0">
                        <a:solidFill>
                          <a:schemeClr val="bg1"/>
                        </a:solidFill>
                      </a:endParaRPr>
                    </a:p>
                  </a:txBody>
                  <a:tcPr>
                    <a:solidFill>
                      <a:schemeClr val="accent1"/>
                    </a:solidFill>
                  </a:tcPr>
                </a:tc>
              </a:tr>
              <a:tr h="370840">
                <a:tc>
                  <a:txBody>
                    <a:bodyPr/>
                    <a:lstStyle/>
                    <a:p>
                      <a:pPr algn="ctr"/>
                      <a:r>
                        <a:rPr lang="tr-TR" b="1" dirty="0" smtClean="0"/>
                        <a:t>1</a:t>
                      </a:r>
                      <a:endParaRPr lang="tr-TR" b="1" dirty="0"/>
                    </a:p>
                  </a:txBody>
                  <a:tcPr/>
                </a:tc>
                <a:tc>
                  <a:txBody>
                    <a:bodyPr/>
                    <a:lstStyle/>
                    <a:p>
                      <a:r>
                        <a:rPr lang="tr-TR" dirty="0" smtClean="0"/>
                        <a:t>Merkez</a:t>
                      </a:r>
                      <a:endParaRPr lang="tr-TR" dirty="0"/>
                    </a:p>
                  </a:txBody>
                  <a:tcPr/>
                </a:tc>
                <a:tc>
                  <a:txBody>
                    <a:bodyPr/>
                    <a:lstStyle/>
                    <a:p>
                      <a:pPr algn="ctr"/>
                      <a:r>
                        <a:rPr lang="tr-TR" dirty="0" smtClean="0"/>
                        <a:t>142</a:t>
                      </a:r>
                      <a:endParaRPr lang="tr-TR" dirty="0"/>
                    </a:p>
                  </a:txBody>
                  <a:tcPr/>
                </a:tc>
                <a:tc>
                  <a:txBody>
                    <a:bodyPr/>
                    <a:lstStyle/>
                    <a:p>
                      <a:pPr algn="ctr"/>
                      <a:r>
                        <a:rPr lang="tr-TR" dirty="0" smtClean="0"/>
                        <a:t>56</a:t>
                      </a:r>
                      <a:endParaRPr lang="tr-TR" dirty="0"/>
                    </a:p>
                  </a:txBody>
                  <a:tcPr/>
                </a:tc>
                <a:tc>
                  <a:txBody>
                    <a:bodyPr/>
                    <a:lstStyle/>
                    <a:p>
                      <a:pPr algn="ctr"/>
                      <a:r>
                        <a:rPr lang="tr-TR" dirty="0" smtClean="0"/>
                        <a:t>85</a:t>
                      </a:r>
                      <a:endParaRPr lang="tr-TR" dirty="0"/>
                    </a:p>
                  </a:txBody>
                  <a:tcPr/>
                </a:tc>
                <a:tc>
                  <a:txBody>
                    <a:bodyPr/>
                    <a:lstStyle/>
                    <a:p>
                      <a:pPr algn="ctr"/>
                      <a:endParaRPr lang="tr-TR" dirty="0"/>
                    </a:p>
                  </a:txBody>
                  <a:tcPr/>
                </a:tc>
              </a:tr>
              <a:tr h="370840">
                <a:tc>
                  <a:txBody>
                    <a:bodyPr/>
                    <a:lstStyle/>
                    <a:p>
                      <a:pPr algn="ctr"/>
                      <a:r>
                        <a:rPr lang="tr-TR" b="1" dirty="0" smtClean="0"/>
                        <a:t>2</a:t>
                      </a:r>
                      <a:endParaRPr lang="tr-TR" b="1" dirty="0"/>
                    </a:p>
                  </a:txBody>
                  <a:tcPr/>
                </a:tc>
                <a:tc>
                  <a:txBody>
                    <a:bodyPr/>
                    <a:lstStyle/>
                    <a:p>
                      <a:r>
                        <a:rPr lang="tr-TR" dirty="0" smtClean="0"/>
                        <a:t>Alaplı</a:t>
                      </a:r>
                      <a:endParaRPr lang="tr-TR" dirty="0"/>
                    </a:p>
                  </a:txBody>
                  <a:tcPr/>
                </a:tc>
                <a:tc>
                  <a:txBody>
                    <a:bodyPr/>
                    <a:lstStyle/>
                    <a:p>
                      <a:pPr algn="ctr"/>
                      <a:r>
                        <a:rPr lang="tr-TR" dirty="0" smtClean="0"/>
                        <a:t>109</a:t>
                      </a:r>
                      <a:endParaRPr lang="tr-TR" dirty="0"/>
                    </a:p>
                  </a:txBody>
                  <a:tcPr/>
                </a:tc>
                <a:tc>
                  <a:txBody>
                    <a:bodyPr/>
                    <a:lstStyle/>
                    <a:p>
                      <a:pPr algn="ctr"/>
                      <a:r>
                        <a:rPr lang="tr-TR" dirty="0" smtClean="0"/>
                        <a:t>23</a:t>
                      </a:r>
                      <a:endParaRPr lang="tr-TR" dirty="0"/>
                    </a:p>
                  </a:txBody>
                  <a:tcPr/>
                </a:tc>
                <a:tc>
                  <a:txBody>
                    <a:bodyPr/>
                    <a:lstStyle/>
                    <a:p>
                      <a:pPr algn="ctr"/>
                      <a:r>
                        <a:rPr lang="tr-TR" dirty="0" smtClean="0"/>
                        <a:t>92</a:t>
                      </a:r>
                      <a:endParaRPr lang="tr-TR" dirty="0"/>
                    </a:p>
                  </a:txBody>
                  <a:tcPr/>
                </a:tc>
                <a:tc>
                  <a:txBody>
                    <a:bodyPr/>
                    <a:lstStyle/>
                    <a:p>
                      <a:pPr algn="ctr"/>
                      <a:endParaRPr lang="tr-TR" dirty="0"/>
                    </a:p>
                  </a:txBody>
                  <a:tcPr/>
                </a:tc>
              </a:tr>
              <a:tr h="370840">
                <a:tc>
                  <a:txBody>
                    <a:bodyPr/>
                    <a:lstStyle/>
                    <a:p>
                      <a:pPr algn="ctr"/>
                      <a:r>
                        <a:rPr lang="tr-TR" b="1" dirty="0" smtClean="0"/>
                        <a:t>3</a:t>
                      </a:r>
                      <a:endParaRPr lang="tr-TR" b="1" dirty="0"/>
                    </a:p>
                  </a:txBody>
                  <a:tcPr/>
                </a:tc>
                <a:tc>
                  <a:txBody>
                    <a:bodyPr/>
                    <a:lstStyle/>
                    <a:p>
                      <a:r>
                        <a:rPr lang="tr-TR" dirty="0" smtClean="0"/>
                        <a:t>Çaycuma</a:t>
                      </a:r>
                      <a:endParaRPr lang="tr-TR" dirty="0"/>
                    </a:p>
                  </a:txBody>
                  <a:tcPr/>
                </a:tc>
                <a:tc>
                  <a:txBody>
                    <a:bodyPr/>
                    <a:lstStyle/>
                    <a:p>
                      <a:pPr algn="ctr"/>
                      <a:r>
                        <a:rPr lang="tr-TR" dirty="0" smtClean="0"/>
                        <a:t>1.066</a:t>
                      </a:r>
                      <a:endParaRPr lang="tr-TR" dirty="0"/>
                    </a:p>
                  </a:txBody>
                  <a:tcPr/>
                </a:tc>
                <a:tc>
                  <a:txBody>
                    <a:bodyPr/>
                    <a:lstStyle/>
                    <a:p>
                      <a:pPr algn="ctr"/>
                      <a:r>
                        <a:rPr lang="tr-TR" dirty="0" smtClean="0"/>
                        <a:t>456</a:t>
                      </a:r>
                      <a:endParaRPr lang="tr-TR" dirty="0"/>
                    </a:p>
                  </a:txBody>
                  <a:tcPr/>
                </a:tc>
                <a:tc>
                  <a:txBody>
                    <a:bodyPr/>
                    <a:lstStyle/>
                    <a:p>
                      <a:pPr algn="ctr"/>
                      <a:r>
                        <a:rPr lang="tr-TR" dirty="0" smtClean="0"/>
                        <a:t>775</a:t>
                      </a:r>
                      <a:endParaRPr lang="tr-TR" dirty="0"/>
                    </a:p>
                  </a:txBody>
                  <a:tcPr/>
                </a:tc>
                <a:tc>
                  <a:txBody>
                    <a:bodyPr/>
                    <a:lstStyle/>
                    <a:p>
                      <a:pPr algn="ctr"/>
                      <a:endParaRPr lang="tr-TR" dirty="0"/>
                    </a:p>
                  </a:txBody>
                  <a:tcPr/>
                </a:tc>
              </a:tr>
              <a:tr h="370840">
                <a:tc>
                  <a:txBody>
                    <a:bodyPr/>
                    <a:lstStyle/>
                    <a:p>
                      <a:pPr algn="ctr"/>
                      <a:r>
                        <a:rPr lang="tr-TR" b="1" dirty="0" smtClean="0"/>
                        <a:t>4</a:t>
                      </a:r>
                      <a:endParaRPr lang="tr-TR" b="1" dirty="0"/>
                    </a:p>
                  </a:txBody>
                  <a:tcPr/>
                </a:tc>
                <a:tc>
                  <a:txBody>
                    <a:bodyPr/>
                    <a:lstStyle/>
                    <a:p>
                      <a:r>
                        <a:rPr lang="tr-TR" dirty="0" smtClean="0"/>
                        <a:t>Devrek</a:t>
                      </a:r>
                      <a:endParaRPr lang="tr-TR" dirty="0"/>
                    </a:p>
                  </a:txBody>
                  <a:tcPr/>
                </a:tc>
                <a:tc>
                  <a:txBody>
                    <a:bodyPr/>
                    <a:lstStyle/>
                    <a:p>
                      <a:pPr algn="ctr"/>
                      <a:r>
                        <a:rPr lang="tr-TR" dirty="0" smtClean="0"/>
                        <a:t>714</a:t>
                      </a:r>
                      <a:endParaRPr lang="tr-TR" dirty="0"/>
                    </a:p>
                  </a:txBody>
                  <a:tcPr/>
                </a:tc>
                <a:tc>
                  <a:txBody>
                    <a:bodyPr/>
                    <a:lstStyle/>
                    <a:p>
                      <a:pPr algn="ctr"/>
                      <a:r>
                        <a:rPr lang="tr-TR" dirty="0" smtClean="0"/>
                        <a:t>140</a:t>
                      </a:r>
                      <a:endParaRPr lang="tr-TR" dirty="0"/>
                    </a:p>
                  </a:txBody>
                  <a:tcPr/>
                </a:tc>
                <a:tc>
                  <a:txBody>
                    <a:bodyPr/>
                    <a:lstStyle/>
                    <a:p>
                      <a:pPr algn="ctr"/>
                      <a:r>
                        <a:rPr lang="tr-TR" dirty="0" smtClean="0"/>
                        <a:t>140</a:t>
                      </a:r>
                      <a:endParaRPr lang="tr-TR" dirty="0"/>
                    </a:p>
                  </a:txBody>
                  <a:tcPr/>
                </a:tc>
                <a:tc>
                  <a:txBody>
                    <a:bodyPr/>
                    <a:lstStyle/>
                    <a:p>
                      <a:pPr algn="ctr"/>
                      <a:endParaRPr lang="tr-TR" dirty="0"/>
                    </a:p>
                  </a:txBody>
                  <a:tcPr/>
                </a:tc>
              </a:tr>
              <a:tr h="370840">
                <a:tc>
                  <a:txBody>
                    <a:bodyPr/>
                    <a:lstStyle/>
                    <a:p>
                      <a:pPr algn="ctr"/>
                      <a:r>
                        <a:rPr lang="tr-TR" b="1" dirty="0" smtClean="0"/>
                        <a:t>5</a:t>
                      </a:r>
                      <a:endParaRPr lang="tr-TR" b="1" dirty="0"/>
                    </a:p>
                  </a:txBody>
                  <a:tcPr/>
                </a:tc>
                <a:tc>
                  <a:txBody>
                    <a:bodyPr/>
                    <a:lstStyle/>
                    <a:p>
                      <a:r>
                        <a:rPr lang="tr-TR" dirty="0" err="1" smtClean="0"/>
                        <a:t>Kdz.Ereğli</a:t>
                      </a:r>
                      <a:endParaRPr lang="tr-TR" dirty="0"/>
                    </a:p>
                  </a:txBody>
                  <a:tcPr/>
                </a:tc>
                <a:tc>
                  <a:txBody>
                    <a:bodyPr/>
                    <a:lstStyle/>
                    <a:p>
                      <a:pPr algn="ctr"/>
                      <a:r>
                        <a:rPr lang="tr-TR" dirty="0" smtClean="0"/>
                        <a:t>547</a:t>
                      </a:r>
                      <a:endParaRPr lang="tr-TR" dirty="0"/>
                    </a:p>
                  </a:txBody>
                  <a:tcPr/>
                </a:tc>
                <a:tc>
                  <a:txBody>
                    <a:bodyPr/>
                    <a:lstStyle/>
                    <a:p>
                      <a:pPr algn="ctr"/>
                      <a:r>
                        <a:rPr lang="tr-TR" dirty="0" smtClean="0"/>
                        <a:t>170</a:t>
                      </a:r>
                      <a:endParaRPr lang="tr-TR" dirty="0"/>
                    </a:p>
                  </a:txBody>
                  <a:tcPr/>
                </a:tc>
                <a:tc>
                  <a:txBody>
                    <a:bodyPr/>
                    <a:lstStyle/>
                    <a:p>
                      <a:pPr algn="ctr"/>
                      <a:r>
                        <a:rPr lang="tr-TR" dirty="0" smtClean="0"/>
                        <a:t>410</a:t>
                      </a:r>
                      <a:endParaRPr lang="tr-TR" dirty="0"/>
                    </a:p>
                  </a:txBody>
                  <a:tcPr/>
                </a:tc>
                <a:tc>
                  <a:txBody>
                    <a:bodyPr/>
                    <a:lstStyle/>
                    <a:p>
                      <a:pPr algn="ctr"/>
                      <a:endParaRPr lang="tr-TR" dirty="0"/>
                    </a:p>
                  </a:txBody>
                  <a:tcPr/>
                </a:tc>
              </a:tr>
              <a:tr h="370840">
                <a:tc>
                  <a:txBody>
                    <a:bodyPr/>
                    <a:lstStyle/>
                    <a:p>
                      <a:pPr algn="ctr"/>
                      <a:r>
                        <a:rPr lang="tr-TR" b="1" dirty="0" smtClean="0"/>
                        <a:t>6</a:t>
                      </a:r>
                      <a:endParaRPr lang="tr-TR" b="1" dirty="0"/>
                    </a:p>
                  </a:txBody>
                  <a:tcPr/>
                </a:tc>
                <a:tc>
                  <a:txBody>
                    <a:bodyPr/>
                    <a:lstStyle/>
                    <a:p>
                      <a:r>
                        <a:rPr lang="tr-TR" dirty="0" smtClean="0"/>
                        <a:t>Gökçebey</a:t>
                      </a:r>
                      <a:endParaRPr lang="tr-TR" dirty="0"/>
                    </a:p>
                  </a:txBody>
                  <a:tcPr/>
                </a:tc>
                <a:tc>
                  <a:txBody>
                    <a:bodyPr/>
                    <a:lstStyle/>
                    <a:p>
                      <a:pPr algn="ctr"/>
                      <a:r>
                        <a:rPr lang="tr-TR" dirty="0" smtClean="0"/>
                        <a:t>1.650</a:t>
                      </a:r>
                      <a:endParaRPr lang="tr-TR" dirty="0"/>
                    </a:p>
                  </a:txBody>
                  <a:tcPr/>
                </a:tc>
                <a:tc>
                  <a:txBody>
                    <a:bodyPr/>
                    <a:lstStyle/>
                    <a:p>
                      <a:pPr algn="ctr"/>
                      <a:r>
                        <a:rPr lang="tr-TR" dirty="0" smtClean="0"/>
                        <a:t>347</a:t>
                      </a:r>
                      <a:endParaRPr lang="tr-TR" dirty="0"/>
                    </a:p>
                  </a:txBody>
                  <a:tcPr/>
                </a:tc>
                <a:tc>
                  <a:txBody>
                    <a:bodyPr/>
                    <a:lstStyle/>
                    <a:p>
                      <a:pPr algn="ctr"/>
                      <a:r>
                        <a:rPr lang="tr-TR" dirty="0" smtClean="0"/>
                        <a:t>470</a:t>
                      </a:r>
                      <a:endParaRPr lang="tr-TR" dirty="0"/>
                    </a:p>
                  </a:txBody>
                  <a:tcPr/>
                </a:tc>
                <a:tc>
                  <a:txBody>
                    <a:bodyPr/>
                    <a:lstStyle/>
                    <a:p>
                      <a:pPr algn="ctr"/>
                      <a:endParaRPr lang="tr-TR" dirty="0"/>
                    </a:p>
                  </a:txBody>
                  <a:tcPr/>
                </a:tc>
              </a:tr>
              <a:tr h="370840">
                <a:tc>
                  <a:txBody>
                    <a:bodyPr/>
                    <a:lstStyle/>
                    <a:p>
                      <a:endParaRPr lang="tr-TR" dirty="0">
                        <a:solidFill>
                          <a:schemeClr val="bg1"/>
                        </a:solidFill>
                      </a:endParaRPr>
                    </a:p>
                  </a:txBody>
                  <a:tcPr/>
                </a:tc>
                <a:tc>
                  <a:txBody>
                    <a:bodyPr/>
                    <a:lstStyle/>
                    <a:p>
                      <a:r>
                        <a:rPr lang="tr-TR" b="1" dirty="0" smtClean="0"/>
                        <a:t>TOPLAM</a:t>
                      </a:r>
                      <a:endParaRPr lang="tr-TR" b="1" dirty="0">
                        <a:solidFill>
                          <a:schemeClr val="tx1"/>
                        </a:solidFill>
                      </a:endParaRPr>
                    </a:p>
                  </a:txBody>
                  <a:tcPr/>
                </a:tc>
                <a:tc>
                  <a:txBody>
                    <a:bodyPr/>
                    <a:lstStyle/>
                    <a:p>
                      <a:pPr algn="ctr"/>
                      <a:r>
                        <a:rPr lang="tr-TR" b="1" dirty="0" smtClean="0">
                          <a:solidFill>
                            <a:sysClr val="windowText" lastClr="000000"/>
                          </a:solidFill>
                        </a:rPr>
                        <a:t>4.228</a:t>
                      </a:r>
                      <a:endParaRPr lang="tr-TR" b="1" dirty="0">
                        <a:solidFill>
                          <a:sysClr val="windowText" lastClr="000000"/>
                        </a:solidFill>
                      </a:endParaRPr>
                    </a:p>
                  </a:txBody>
                  <a:tcPr/>
                </a:tc>
                <a:tc>
                  <a:txBody>
                    <a:bodyPr/>
                    <a:lstStyle/>
                    <a:p>
                      <a:pPr algn="ctr"/>
                      <a:r>
                        <a:rPr lang="tr-TR" b="1" dirty="0" smtClean="0">
                          <a:solidFill>
                            <a:sysClr val="windowText" lastClr="000000"/>
                          </a:solidFill>
                        </a:rPr>
                        <a:t>1.192</a:t>
                      </a:r>
                      <a:endParaRPr lang="tr-TR" b="1" dirty="0">
                        <a:solidFill>
                          <a:sysClr val="windowText" lastClr="000000"/>
                        </a:solidFill>
                      </a:endParaRPr>
                    </a:p>
                  </a:txBody>
                  <a:tcPr/>
                </a:tc>
                <a:tc>
                  <a:txBody>
                    <a:bodyPr/>
                    <a:lstStyle/>
                    <a:p>
                      <a:pPr algn="ctr"/>
                      <a:r>
                        <a:rPr lang="tr-TR" b="1" dirty="0" smtClean="0">
                          <a:solidFill>
                            <a:sysClr val="windowText" lastClr="000000"/>
                          </a:solidFill>
                        </a:rPr>
                        <a:t>1.972</a:t>
                      </a:r>
                      <a:endParaRPr lang="tr-TR" b="1" dirty="0">
                        <a:solidFill>
                          <a:sysClr val="windowText" lastClr="000000"/>
                        </a:solidFill>
                      </a:endParaRPr>
                    </a:p>
                  </a:txBody>
                  <a:tcPr/>
                </a:tc>
                <a:tc>
                  <a:txBody>
                    <a:bodyPr/>
                    <a:lstStyle/>
                    <a:p>
                      <a:pPr algn="ctr"/>
                      <a:endParaRPr lang="tr-TR" b="1" dirty="0">
                        <a:solidFill>
                          <a:sysClr val="windowText" lastClr="000000"/>
                        </a:solidFill>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Başlık 1"/>
          <p:cNvSpPr>
            <a:spLocks noGrp="1"/>
          </p:cNvSpPr>
          <p:nvPr>
            <p:ph type="title"/>
          </p:nvPr>
        </p:nvSpPr>
        <p:spPr bwMode="auto">
          <a:xfrm>
            <a:off x="1538288" y="115888"/>
            <a:ext cx="7497762" cy="927100"/>
          </a:xfrm>
        </p:spPr>
        <p:txBody>
          <a:bodyPr vert="horz" wrap="square" lIns="91440" tIns="45720" rIns="91440" bIns="45720" numCol="1" anchorCtr="0" compatLnSpc="1">
            <a:prstTxWarp prst="textNoShape">
              <a:avLst/>
            </a:prstTxWarp>
          </a:bodyPr>
          <a:lstStyle/>
          <a:p>
            <a:pPr eaLnBrk="1" hangingPunct="1"/>
            <a:r>
              <a:rPr lang="tr-TR" sz="3200" b="1" smtClean="0">
                <a:effectLst/>
              </a:rPr>
              <a:t>Sebzecilik İstatistikleri (2013)</a:t>
            </a:r>
          </a:p>
        </p:txBody>
      </p:sp>
      <p:graphicFrame>
        <p:nvGraphicFramePr>
          <p:cNvPr id="4" name="İçerik Yer Tutucusu 3"/>
          <p:cNvGraphicFramePr>
            <a:graphicFrameLocks noGrp="1"/>
          </p:cNvGraphicFramePr>
          <p:nvPr>
            <p:ph sz="quarter" idx="1"/>
          </p:nvPr>
        </p:nvGraphicFramePr>
        <p:xfrm>
          <a:off x="1547813" y="981075"/>
          <a:ext cx="6984776" cy="5730240"/>
        </p:xfrm>
        <a:graphic>
          <a:graphicData uri="http://schemas.openxmlformats.org/drawingml/2006/table">
            <a:tbl>
              <a:tblPr firstRow="1" bandRow="1">
                <a:tableStyleId>{7DF18680-E054-41AD-8BC1-D1AEF772440D}</a:tableStyleId>
              </a:tblPr>
              <a:tblGrid>
                <a:gridCol w="2921729"/>
                <a:gridCol w="1377582"/>
                <a:gridCol w="2685465"/>
              </a:tblGrid>
              <a:tr h="293106">
                <a:tc>
                  <a:txBody>
                    <a:bodyPr/>
                    <a:lstStyle/>
                    <a:p>
                      <a:r>
                        <a:rPr lang="tr-TR" sz="1800" dirty="0" smtClean="0"/>
                        <a:t>Ürün Cinsi</a:t>
                      </a:r>
                      <a:endParaRPr lang="tr-TR" sz="1800" dirty="0">
                        <a:solidFill>
                          <a:schemeClr val="tx1"/>
                        </a:solidFill>
                      </a:endParaRPr>
                    </a:p>
                  </a:txBody>
                  <a:tcPr/>
                </a:tc>
                <a:tc>
                  <a:txBody>
                    <a:bodyPr/>
                    <a:lstStyle/>
                    <a:p>
                      <a:pPr algn="ctr"/>
                      <a:r>
                        <a:rPr lang="tr-TR" sz="1800" dirty="0" smtClean="0"/>
                        <a:t>Alan (Da)</a:t>
                      </a:r>
                      <a:endParaRPr lang="tr-TR" sz="1800" dirty="0">
                        <a:solidFill>
                          <a:schemeClr val="tx1"/>
                        </a:solidFill>
                      </a:endParaRPr>
                    </a:p>
                  </a:txBody>
                  <a:tcPr/>
                </a:tc>
                <a:tc>
                  <a:txBody>
                    <a:bodyPr/>
                    <a:lstStyle/>
                    <a:p>
                      <a:pPr algn="ctr"/>
                      <a:r>
                        <a:rPr lang="tr-TR" sz="1800" dirty="0" smtClean="0"/>
                        <a:t>Üretim Miktarı (Ton)</a:t>
                      </a:r>
                      <a:endParaRPr lang="tr-TR" sz="1800" dirty="0">
                        <a:solidFill>
                          <a:schemeClr val="tx1"/>
                        </a:solidFill>
                      </a:endParaRPr>
                    </a:p>
                  </a:txBody>
                  <a:tcPr/>
                </a:tc>
              </a:tr>
              <a:tr h="293106">
                <a:tc>
                  <a:txBody>
                    <a:bodyPr/>
                    <a:lstStyle/>
                    <a:p>
                      <a:r>
                        <a:rPr lang="tr-TR" sz="1600" dirty="0" smtClean="0"/>
                        <a:t>Biber (Dolmalık)</a:t>
                      </a:r>
                      <a:endParaRPr lang="tr-TR" sz="1600" b="1" dirty="0"/>
                    </a:p>
                  </a:txBody>
                  <a:tcPr/>
                </a:tc>
                <a:tc>
                  <a:txBody>
                    <a:bodyPr/>
                    <a:lstStyle/>
                    <a:p>
                      <a:pPr algn="ctr" fontAlgn="b"/>
                      <a:r>
                        <a:rPr kumimoji="0" lang="tr-TR" sz="1600" kern="1200" dirty="0">
                          <a:solidFill>
                            <a:schemeClr val="dk1"/>
                          </a:solidFill>
                          <a:latin typeface="+mn-lt"/>
                          <a:ea typeface="+mn-ea"/>
                          <a:cs typeface="+mn-cs"/>
                        </a:rPr>
                        <a:t>590</a:t>
                      </a: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248,8</a:t>
                      </a:r>
                      <a:endParaRPr kumimoji="0" lang="tr-TR" sz="1600" kern="1200" dirty="0">
                        <a:solidFill>
                          <a:schemeClr val="dk1"/>
                        </a:solidFill>
                        <a:latin typeface="+mn-lt"/>
                        <a:ea typeface="+mn-ea"/>
                        <a:cs typeface="+mn-cs"/>
                      </a:endParaRPr>
                    </a:p>
                  </a:txBody>
                  <a:tcPr marL="9525" marR="9525" marT="9525" marB="0" anchor="b"/>
                </a:tc>
              </a:tr>
              <a:tr h="293106">
                <a:tc>
                  <a:txBody>
                    <a:bodyPr/>
                    <a:lstStyle/>
                    <a:p>
                      <a:r>
                        <a:rPr lang="tr-TR" sz="1600" dirty="0" smtClean="0"/>
                        <a:t>Biber (Sivri)</a:t>
                      </a:r>
                      <a:endParaRPr lang="tr-TR" sz="1600" b="1" dirty="0"/>
                    </a:p>
                  </a:txBody>
                  <a:tcPr/>
                </a:tc>
                <a:tc>
                  <a:txBody>
                    <a:bodyPr/>
                    <a:lstStyle/>
                    <a:p>
                      <a:pPr algn="ctr" fontAlgn="b"/>
                      <a:r>
                        <a:rPr kumimoji="0" lang="tr-TR" sz="1600" kern="1200" dirty="0" smtClean="0">
                          <a:solidFill>
                            <a:schemeClr val="dk1"/>
                          </a:solidFill>
                          <a:latin typeface="+mn-lt"/>
                          <a:ea typeface="+mn-ea"/>
                          <a:cs typeface="+mn-cs"/>
                        </a:rPr>
                        <a:t>1.202</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563,6</a:t>
                      </a:r>
                      <a:endParaRPr kumimoji="0" lang="tr-TR" sz="1600" kern="1200" dirty="0">
                        <a:solidFill>
                          <a:schemeClr val="dk1"/>
                        </a:solidFill>
                        <a:latin typeface="+mn-lt"/>
                        <a:ea typeface="+mn-ea"/>
                        <a:cs typeface="+mn-cs"/>
                      </a:endParaRPr>
                    </a:p>
                  </a:txBody>
                  <a:tcPr marL="9525" marR="9525" marT="9525" marB="0" anchor="b"/>
                </a:tc>
              </a:tr>
              <a:tr h="293106">
                <a:tc>
                  <a:txBody>
                    <a:bodyPr/>
                    <a:lstStyle/>
                    <a:p>
                      <a:r>
                        <a:rPr lang="tr-TR" sz="1600" dirty="0" smtClean="0"/>
                        <a:t>Domates (Sofralık)</a:t>
                      </a:r>
                      <a:endParaRPr lang="tr-TR" sz="1600" b="1" dirty="0"/>
                    </a:p>
                  </a:txBody>
                  <a:tcPr/>
                </a:tc>
                <a:tc>
                  <a:txBody>
                    <a:bodyPr/>
                    <a:lstStyle/>
                    <a:p>
                      <a:pPr algn="ctr" fontAlgn="b"/>
                      <a:r>
                        <a:rPr kumimoji="0" lang="tr-TR" sz="1600" kern="1200" dirty="0" smtClean="0">
                          <a:solidFill>
                            <a:schemeClr val="dk1"/>
                          </a:solidFill>
                          <a:latin typeface="+mn-lt"/>
                          <a:ea typeface="+mn-ea"/>
                          <a:cs typeface="+mn-cs"/>
                        </a:rPr>
                        <a:t>2.200</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1.839,3</a:t>
                      </a:r>
                      <a:endParaRPr kumimoji="0" lang="tr-TR" sz="1600" kern="1200" dirty="0">
                        <a:solidFill>
                          <a:schemeClr val="dk1"/>
                        </a:solidFill>
                        <a:latin typeface="+mn-lt"/>
                        <a:ea typeface="+mn-ea"/>
                        <a:cs typeface="+mn-cs"/>
                      </a:endParaRPr>
                    </a:p>
                  </a:txBody>
                  <a:tcPr marL="9525" marR="9525" marT="9525" marB="0" anchor="b"/>
                </a:tc>
              </a:tr>
              <a:tr h="293106">
                <a:tc>
                  <a:txBody>
                    <a:bodyPr/>
                    <a:lstStyle/>
                    <a:p>
                      <a:r>
                        <a:rPr lang="tr-TR" sz="1600" dirty="0" smtClean="0"/>
                        <a:t>Fasulye (Taze)</a:t>
                      </a:r>
                      <a:endParaRPr lang="tr-TR" sz="1600" b="1" dirty="0"/>
                    </a:p>
                  </a:txBody>
                  <a:tcPr/>
                </a:tc>
                <a:tc>
                  <a:txBody>
                    <a:bodyPr/>
                    <a:lstStyle/>
                    <a:p>
                      <a:pPr algn="ctr" fontAlgn="b"/>
                      <a:r>
                        <a:rPr kumimoji="0" lang="tr-TR" sz="1600" kern="1200" dirty="0" smtClean="0">
                          <a:solidFill>
                            <a:schemeClr val="dk1"/>
                          </a:solidFill>
                          <a:latin typeface="+mn-lt"/>
                          <a:ea typeface="+mn-ea"/>
                          <a:cs typeface="+mn-cs"/>
                        </a:rPr>
                        <a:t>6.630</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3.768</a:t>
                      </a:r>
                      <a:endParaRPr kumimoji="0" lang="tr-TR" sz="1600" kern="1200" dirty="0">
                        <a:solidFill>
                          <a:schemeClr val="dk1"/>
                        </a:solidFill>
                        <a:latin typeface="+mn-lt"/>
                        <a:ea typeface="+mn-ea"/>
                        <a:cs typeface="+mn-cs"/>
                      </a:endParaRPr>
                    </a:p>
                  </a:txBody>
                  <a:tcPr marL="9525" marR="9525" marT="9525" marB="0" anchor="b"/>
                </a:tc>
              </a:tr>
              <a:tr h="293106">
                <a:tc>
                  <a:txBody>
                    <a:bodyPr/>
                    <a:lstStyle/>
                    <a:p>
                      <a:r>
                        <a:rPr lang="tr-TR" sz="1600" dirty="0" smtClean="0"/>
                        <a:t>Hıyar (Sofralık)</a:t>
                      </a:r>
                      <a:endParaRPr lang="tr-TR" sz="1600" b="1" dirty="0"/>
                    </a:p>
                  </a:txBody>
                  <a:tcPr/>
                </a:tc>
                <a:tc>
                  <a:txBody>
                    <a:bodyPr/>
                    <a:lstStyle/>
                    <a:p>
                      <a:pPr algn="ctr" fontAlgn="b"/>
                      <a:r>
                        <a:rPr kumimoji="0" lang="tr-TR" sz="1600" kern="1200" dirty="0" smtClean="0">
                          <a:solidFill>
                            <a:schemeClr val="dk1"/>
                          </a:solidFill>
                          <a:latin typeface="+mn-lt"/>
                          <a:ea typeface="+mn-ea"/>
                          <a:cs typeface="+mn-cs"/>
                        </a:rPr>
                        <a:t>1.450</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1.003,1</a:t>
                      </a:r>
                      <a:endParaRPr kumimoji="0" lang="tr-TR" sz="1600" kern="1200" dirty="0">
                        <a:solidFill>
                          <a:schemeClr val="dk1"/>
                        </a:solidFill>
                        <a:latin typeface="+mn-lt"/>
                        <a:ea typeface="+mn-ea"/>
                        <a:cs typeface="+mn-cs"/>
                      </a:endParaRPr>
                    </a:p>
                  </a:txBody>
                  <a:tcPr marL="9525" marR="9525" marT="9525" marB="0" anchor="b"/>
                </a:tc>
              </a:tr>
              <a:tr h="293106">
                <a:tc>
                  <a:txBody>
                    <a:bodyPr/>
                    <a:lstStyle/>
                    <a:p>
                      <a:r>
                        <a:rPr lang="tr-TR" sz="1600" dirty="0" smtClean="0"/>
                        <a:t>Ispanak</a:t>
                      </a:r>
                      <a:endParaRPr lang="tr-TR" sz="1600" b="1" dirty="0"/>
                    </a:p>
                  </a:txBody>
                  <a:tcPr/>
                </a:tc>
                <a:tc>
                  <a:txBody>
                    <a:bodyPr/>
                    <a:lstStyle/>
                    <a:p>
                      <a:pPr algn="ctr" fontAlgn="b"/>
                      <a:r>
                        <a:rPr kumimoji="0" lang="tr-TR" sz="1600" kern="1200" dirty="0" smtClean="0">
                          <a:solidFill>
                            <a:schemeClr val="dk1"/>
                          </a:solidFill>
                          <a:latin typeface="+mn-lt"/>
                          <a:ea typeface="+mn-ea"/>
                          <a:cs typeface="+mn-cs"/>
                        </a:rPr>
                        <a:t>2.495</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1.438,5</a:t>
                      </a:r>
                      <a:endParaRPr kumimoji="0" lang="tr-TR" sz="1600" kern="1200" dirty="0">
                        <a:solidFill>
                          <a:schemeClr val="dk1"/>
                        </a:solidFill>
                        <a:latin typeface="+mn-lt"/>
                        <a:ea typeface="+mn-ea"/>
                        <a:cs typeface="+mn-cs"/>
                      </a:endParaRPr>
                    </a:p>
                  </a:txBody>
                  <a:tcPr marL="9525" marR="9525" marT="9525" marB="0" anchor="b"/>
                </a:tc>
              </a:tr>
              <a:tr h="293106">
                <a:tc>
                  <a:txBody>
                    <a:bodyPr/>
                    <a:lstStyle/>
                    <a:p>
                      <a:r>
                        <a:rPr lang="tr-TR" sz="1600" dirty="0" smtClean="0"/>
                        <a:t>Kabak (Sakız)</a:t>
                      </a:r>
                      <a:endParaRPr lang="tr-TR" sz="1600" b="1" dirty="0"/>
                    </a:p>
                  </a:txBody>
                  <a:tcPr/>
                </a:tc>
                <a:tc>
                  <a:txBody>
                    <a:bodyPr/>
                    <a:lstStyle/>
                    <a:p>
                      <a:pPr algn="ctr" fontAlgn="b"/>
                      <a:r>
                        <a:rPr kumimoji="0" lang="tr-TR" sz="1600" kern="1200" dirty="0">
                          <a:solidFill>
                            <a:schemeClr val="dk1"/>
                          </a:solidFill>
                          <a:latin typeface="+mn-lt"/>
                          <a:ea typeface="+mn-ea"/>
                          <a:cs typeface="+mn-cs"/>
                        </a:rPr>
                        <a:t>678</a:t>
                      </a:r>
                    </a:p>
                  </a:txBody>
                  <a:tcPr marL="9525" marR="9525" marT="9525" marB="0" anchor="b"/>
                </a:tc>
                <a:tc>
                  <a:txBody>
                    <a:bodyPr/>
                    <a:lstStyle/>
                    <a:p>
                      <a:pPr algn="ctr" fontAlgn="b"/>
                      <a:r>
                        <a:rPr kumimoji="0" lang="tr-TR" sz="1600" kern="1200" dirty="0">
                          <a:solidFill>
                            <a:schemeClr val="dk1"/>
                          </a:solidFill>
                          <a:latin typeface="+mn-lt"/>
                          <a:ea typeface="+mn-ea"/>
                          <a:cs typeface="+mn-cs"/>
                        </a:rPr>
                        <a:t>502</a:t>
                      </a:r>
                    </a:p>
                  </a:txBody>
                  <a:tcPr marL="9525" marR="9525" marT="9525" marB="0" anchor="b"/>
                </a:tc>
              </a:tr>
              <a:tr h="293106">
                <a:tc>
                  <a:txBody>
                    <a:bodyPr/>
                    <a:lstStyle/>
                    <a:p>
                      <a:r>
                        <a:rPr lang="tr-TR" sz="1600" dirty="0" smtClean="0"/>
                        <a:t>Lahana (Beyaz)</a:t>
                      </a:r>
                      <a:endParaRPr lang="tr-TR" sz="1600" b="1" dirty="0"/>
                    </a:p>
                  </a:txBody>
                  <a:tcPr/>
                </a:tc>
                <a:tc>
                  <a:txBody>
                    <a:bodyPr/>
                    <a:lstStyle/>
                    <a:p>
                      <a:pPr algn="ctr" fontAlgn="b"/>
                      <a:r>
                        <a:rPr kumimoji="0" lang="tr-TR" sz="1600" kern="1200" dirty="0">
                          <a:solidFill>
                            <a:schemeClr val="dk1"/>
                          </a:solidFill>
                          <a:latin typeface="+mn-lt"/>
                          <a:ea typeface="+mn-ea"/>
                          <a:cs typeface="+mn-cs"/>
                        </a:rPr>
                        <a:t>632</a:t>
                      </a:r>
                    </a:p>
                  </a:txBody>
                  <a:tcPr marL="9525" marR="9525" marT="9525" marB="0" anchor="b"/>
                </a:tc>
                <a:tc>
                  <a:txBody>
                    <a:bodyPr/>
                    <a:lstStyle/>
                    <a:p>
                      <a:pPr algn="ctr" fontAlgn="b"/>
                      <a:r>
                        <a:rPr kumimoji="0" lang="tr-TR" sz="1600" kern="1200" dirty="0">
                          <a:solidFill>
                            <a:schemeClr val="dk1"/>
                          </a:solidFill>
                          <a:latin typeface="+mn-lt"/>
                          <a:ea typeface="+mn-ea"/>
                          <a:cs typeface="+mn-cs"/>
                        </a:rPr>
                        <a:t>475,2</a:t>
                      </a:r>
                    </a:p>
                  </a:txBody>
                  <a:tcPr marL="9525" marR="9525" marT="9525" marB="0" anchor="b"/>
                </a:tc>
              </a:tr>
              <a:tr h="293106">
                <a:tc>
                  <a:txBody>
                    <a:bodyPr/>
                    <a:lstStyle/>
                    <a:p>
                      <a:r>
                        <a:rPr lang="tr-TR" sz="1600" dirty="0" smtClean="0"/>
                        <a:t>Lahana (</a:t>
                      </a:r>
                      <a:r>
                        <a:rPr lang="tr-TR" sz="1600" dirty="0" err="1" smtClean="0"/>
                        <a:t>Karayaprak</a:t>
                      </a:r>
                      <a:r>
                        <a:rPr lang="tr-TR" sz="1600" dirty="0" smtClean="0"/>
                        <a:t>)</a:t>
                      </a:r>
                      <a:endParaRPr lang="tr-TR" sz="1600" b="1" dirty="0"/>
                    </a:p>
                  </a:txBody>
                  <a:tcPr/>
                </a:tc>
                <a:tc>
                  <a:txBody>
                    <a:bodyPr/>
                    <a:lstStyle/>
                    <a:p>
                      <a:pPr algn="ctr" fontAlgn="b"/>
                      <a:r>
                        <a:rPr kumimoji="0" lang="tr-TR" sz="1600" kern="1200" dirty="0" smtClean="0">
                          <a:solidFill>
                            <a:schemeClr val="dk1"/>
                          </a:solidFill>
                          <a:latin typeface="+mn-lt"/>
                          <a:ea typeface="+mn-ea"/>
                          <a:cs typeface="+mn-cs"/>
                        </a:rPr>
                        <a:t>5.035</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4.978,1</a:t>
                      </a:r>
                      <a:endParaRPr kumimoji="0" lang="tr-TR" sz="1600" kern="1200" dirty="0">
                        <a:solidFill>
                          <a:schemeClr val="dk1"/>
                        </a:solidFill>
                        <a:latin typeface="+mn-lt"/>
                        <a:ea typeface="+mn-ea"/>
                        <a:cs typeface="+mn-cs"/>
                      </a:endParaRPr>
                    </a:p>
                  </a:txBody>
                  <a:tcPr marL="9525" marR="9525" marT="9525" marB="0" anchor="b"/>
                </a:tc>
              </a:tr>
              <a:tr h="293106">
                <a:tc>
                  <a:txBody>
                    <a:bodyPr/>
                    <a:lstStyle/>
                    <a:p>
                      <a:r>
                        <a:rPr lang="tr-TR" sz="1600" dirty="0" smtClean="0"/>
                        <a:t>Marul</a:t>
                      </a:r>
                      <a:endParaRPr lang="tr-TR" sz="1600" b="1" dirty="0"/>
                    </a:p>
                  </a:txBody>
                  <a:tcPr/>
                </a:tc>
                <a:tc>
                  <a:txBody>
                    <a:bodyPr/>
                    <a:lstStyle/>
                    <a:p>
                      <a:pPr algn="ctr" fontAlgn="b"/>
                      <a:r>
                        <a:rPr kumimoji="0" lang="tr-TR" sz="1600" kern="1200" dirty="0" smtClean="0">
                          <a:solidFill>
                            <a:schemeClr val="dk1"/>
                          </a:solidFill>
                          <a:latin typeface="+mn-lt"/>
                          <a:ea typeface="+mn-ea"/>
                          <a:cs typeface="+mn-cs"/>
                        </a:rPr>
                        <a:t>1.935</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906,8</a:t>
                      </a:r>
                      <a:endParaRPr kumimoji="0" lang="tr-TR" sz="1600" kern="1200" dirty="0">
                        <a:solidFill>
                          <a:schemeClr val="dk1"/>
                        </a:solidFill>
                        <a:latin typeface="+mn-lt"/>
                        <a:ea typeface="+mn-ea"/>
                        <a:cs typeface="+mn-cs"/>
                      </a:endParaRPr>
                    </a:p>
                  </a:txBody>
                  <a:tcPr marL="9525" marR="9525" marT="9525" marB="0" anchor="b"/>
                </a:tc>
              </a:tr>
              <a:tr h="293106">
                <a:tc>
                  <a:txBody>
                    <a:bodyPr/>
                    <a:lstStyle/>
                    <a:p>
                      <a:r>
                        <a:rPr lang="tr-TR" sz="1600" dirty="0" smtClean="0"/>
                        <a:t>Maydanoz</a:t>
                      </a:r>
                      <a:endParaRPr lang="tr-TR" sz="1600" b="1" dirty="0"/>
                    </a:p>
                  </a:txBody>
                  <a:tcPr/>
                </a:tc>
                <a:tc>
                  <a:txBody>
                    <a:bodyPr/>
                    <a:lstStyle/>
                    <a:p>
                      <a:pPr algn="ctr" fontAlgn="b"/>
                      <a:r>
                        <a:rPr kumimoji="0" lang="tr-TR" sz="1600" kern="1200" dirty="0">
                          <a:solidFill>
                            <a:schemeClr val="dk1"/>
                          </a:solidFill>
                          <a:latin typeface="+mn-lt"/>
                          <a:ea typeface="+mn-ea"/>
                          <a:cs typeface="+mn-cs"/>
                        </a:rPr>
                        <a:t>147</a:t>
                      </a:r>
                    </a:p>
                  </a:txBody>
                  <a:tcPr marL="9525" marR="9525" marT="9525" marB="0" anchor="b"/>
                </a:tc>
                <a:tc>
                  <a:txBody>
                    <a:bodyPr/>
                    <a:lstStyle/>
                    <a:p>
                      <a:pPr algn="ctr" fontAlgn="b"/>
                      <a:r>
                        <a:rPr kumimoji="0" lang="tr-TR" sz="1600" kern="1200" dirty="0">
                          <a:solidFill>
                            <a:schemeClr val="dk1"/>
                          </a:solidFill>
                          <a:latin typeface="+mn-lt"/>
                          <a:ea typeface="+mn-ea"/>
                          <a:cs typeface="+mn-cs"/>
                        </a:rPr>
                        <a:t>49,45</a:t>
                      </a:r>
                    </a:p>
                  </a:txBody>
                  <a:tcPr marL="9525" marR="9525" marT="9525" marB="0" anchor="b"/>
                </a:tc>
              </a:tr>
              <a:tr h="293106">
                <a:tc>
                  <a:txBody>
                    <a:bodyPr/>
                    <a:lstStyle/>
                    <a:p>
                      <a:r>
                        <a:rPr lang="tr-TR" sz="1600" dirty="0" smtClean="0"/>
                        <a:t>Patlıcan</a:t>
                      </a:r>
                      <a:endParaRPr lang="tr-TR" sz="1600" b="1" dirty="0"/>
                    </a:p>
                  </a:txBody>
                  <a:tcPr/>
                </a:tc>
                <a:tc>
                  <a:txBody>
                    <a:bodyPr/>
                    <a:lstStyle/>
                    <a:p>
                      <a:pPr algn="ctr" fontAlgn="b"/>
                      <a:r>
                        <a:rPr kumimoji="0" lang="tr-TR" sz="1600" kern="1200" dirty="0">
                          <a:solidFill>
                            <a:schemeClr val="dk1"/>
                          </a:solidFill>
                          <a:latin typeface="+mn-lt"/>
                          <a:ea typeface="+mn-ea"/>
                          <a:cs typeface="+mn-cs"/>
                        </a:rPr>
                        <a:t>774</a:t>
                      </a:r>
                    </a:p>
                  </a:txBody>
                  <a:tcPr marL="9525" marR="9525" marT="9525" marB="0" anchor="b"/>
                </a:tc>
                <a:tc>
                  <a:txBody>
                    <a:bodyPr/>
                    <a:lstStyle/>
                    <a:p>
                      <a:pPr algn="ctr" fontAlgn="b"/>
                      <a:r>
                        <a:rPr kumimoji="0" lang="tr-TR" sz="1600" kern="1200" dirty="0">
                          <a:solidFill>
                            <a:schemeClr val="dk1"/>
                          </a:solidFill>
                          <a:latin typeface="+mn-lt"/>
                          <a:ea typeface="+mn-ea"/>
                          <a:cs typeface="+mn-cs"/>
                        </a:rPr>
                        <a:t>564,5</a:t>
                      </a:r>
                    </a:p>
                  </a:txBody>
                  <a:tcPr marL="9525" marR="9525" marT="9525" marB="0" anchor="b"/>
                </a:tc>
              </a:tr>
              <a:tr h="293106">
                <a:tc>
                  <a:txBody>
                    <a:bodyPr/>
                    <a:lstStyle/>
                    <a:p>
                      <a:r>
                        <a:rPr lang="tr-TR" sz="1600" dirty="0" smtClean="0"/>
                        <a:t>Pırasa</a:t>
                      </a:r>
                      <a:endParaRPr lang="tr-TR" sz="1600" b="1" dirty="0"/>
                    </a:p>
                  </a:txBody>
                  <a:tcPr/>
                </a:tc>
                <a:tc>
                  <a:txBody>
                    <a:bodyPr/>
                    <a:lstStyle/>
                    <a:p>
                      <a:pPr algn="ctr" fontAlgn="b"/>
                      <a:r>
                        <a:rPr kumimoji="0" lang="tr-TR" sz="1600" kern="1200" dirty="0" smtClean="0">
                          <a:solidFill>
                            <a:schemeClr val="dk1"/>
                          </a:solidFill>
                          <a:latin typeface="+mn-lt"/>
                          <a:ea typeface="+mn-ea"/>
                          <a:cs typeface="+mn-cs"/>
                        </a:rPr>
                        <a:t>1.440</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1.100,3</a:t>
                      </a:r>
                      <a:endParaRPr kumimoji="0" lang="tr-TR" sz="1600" kern="1200" dirty="0">
                        <a:solidFill>
                          <a:schemeClr val="dk1"/>
                        </a:solidFill>
                        <a:latin typeface="+mn-lt"/>
                        <a:ea typeface="+mn-ea"/>
                        <a:cs typeface="+mn-cs"/>
                      </a:endParaRPr>
                    </a:p>
                  </a:txBody>
                  <a:tcPr marL="9525" marR="9525" marT="9525" marB="0" anchor="b"/>
                </a:tc>
              </a:tr>
              <a:tr h="293106">
                <a:tc>
                  <a:txBody>
                    <a:bodyPr/>
                    <a:lstStyle/>
                    <a:p>
                      <a:r>
                        <a:rPr lang="tr-TR" sz="1600" dirty="0" smtClean="0"/>
                        <a:t>Bezelye</a:t>
                      </a:r>
                      <a:endParaRPr lang="tr-TR" sz="1600" b="1" dirty="0"/>
                    </a:p>
                  </a:txBody>
                  <a:tcPr/>
                </a:tc>
                <a:tc>
                  <a:txBody>
                    <a:bodyPr/>
                    <a:lstStyle/>
                    <a:p>
                      <a:pPr algn="ctr" fontAlgn="b"/>
                      <a:r>
                        <a:rPr kumimoji="0" lang="tr-TR" sz="1600" kern="1200" dirty="0">
                          <a:solidFill>
                            <a:schemeClr val="dk1"/>
                          </a:solidFill>
                          <a:latin typeface="+mn-lt"/>
                          <a:ea typeface="+mn-ea"/>
                          <a:cs typeface="+mn-cs"/>
                        </a:rPr>
                        <a:t>690</a:t>
                      </a:r>
                    </a:p>
                  </a:txBody>
                  <a:tcPr marL="9525" marR="9525" marT="9525" marB="0" anchor="b"/>
                </a:tc>
                <a:tc>
                  <a:txBody>
                    <a:bodyPr/>
                    <a:lstStyle/>
                    <a:p>
                      <a:pPr algn="ctr" fontAlgn="b"/>
                      <a:r>
                        <a:rPr kumimoji="0" lang="tr-TR" sz="1600" kern="1200" dirty="0">
                          <a:solidFill>
                            <a:schemeClr val="dk1"/>
                          </a:solidFill>
                          <a:latin typeface="+mn-lt"/>
                          <a:ea typeface="+mn-ea"/>
                          <a:cs typeface="+mn-cs"/>
                        </a:rPr>
                        <a:t>211,5</a:t>
                      </a:r>
                    </a:p>
                  </a:txBody>
                  <a:tcPr marL="9525" marR="9525" marT="9525" marB="0" anchor="b"/>
                </a:tc>
              </a:tr>
              <a:tr h="293106">
                <a:tc>
                  <a:txBody>
                    <a:bodyPr/>
                    <a:lstStyle/>
                    <a:p>
                      <a:r>
                        <a:rPr lang="tr-TR" sz="1600" dirty="0" smtClean="0"/>
                        <a:t>Soğan (Taze)</a:t>
                      </a:r>
                      <a:endParaRPr lang="tr-TR" sz="1600" b="1" dirty="0"/>
                    </a:p>
                  </a:txBody>
                  <a:tcPr/>
                </a:tc>
                <a:tc>
                  <a:txBody>
                    <a:bodyPr/>
                    <a:lstStyle/>
                    <a:p>
                      <a:pPr algn="ctr" fontAlgn="b"/>
                      <a:r>
                        <a:rPr kumimoji="0" lang="tr-TR" sz="1600" kern="1200" dirty="0" smtClean="0">
                          <a:solidFill>
                            <a:schemeClr val="dk1"/>
                          </a:solidFill>
                          <a:latin typeface="+mn-lt"/>
                          <a:ea typeface="+mn-ea"/>
                          <a:cs typeface="+mn-cs"/>
                        </a:rPr>
                        <a:t>830</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a:solidFill>
                            <a:schemeClr val="dk1"/>
                          </a:solidFill>
                          <a:latin typeface="+mn-lt"/>
                          <a:ea typeface="+mn-ea"/>
                          <a:cs typeface="+mn-cs"/>
                        </a:rPr>
                        <a:t>636,79</a:t>
                      </a:r>
                    </a:p>
                  </a:txBody>
                  <a:tcPr marL="9525" marR="9525" marT="9525" marB="0" anchor="b"/>
                </a:tc>
              </a:tr>
              <a:tr h="293106">
                <a:tc>
                  <a:txBody>
                    <a:bodyPr/>
                    <a:lstStyle/>
                    <a:p>
                      <a:r>
                        <a:rPr lang="tr-TR" sz="1600" dirty="0" smtClean="0"/>
                        <a:t>Bamya</a:t>
                      </a:r>
                      <a:endParaRPr lang="tr-TR" sz="1600" b="1" dirty="0"/>
                    </a:p>
                  </a:txBody>
                  <a:tcPr/>
                </a:tc>
                <a:tc>
                  <a:txBody>
                    <a:bodyPr/>
                    <a:lstStyle/>
                    <a:p>
                      <a:pPr algn="ctr" fontAlgn="b"/>
                      <a:r>
                        <a:rPr kumimoji="0" lang="tr-TR" sz="1600" kern="1200" dirty="0">
                          <a:solidFill>
                            <a:schemeClr val="dk1"/>
                          </a:solidFill>
                          <a:latin typeface="+mn-lt"/>
                          <a:ea typeface="+mn-ea"/>
                          <a:cs typeface="+mn-cs"/>
                        </a:rPr>
                        <a:t>324</a:t>
                      </a: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82,6</a:t>
                      </a:r>
                      <a:endParaRPr kumimoji="0" lang="tr-TR" sz="1600" kern="1200" dirty="0">
                        <a:solidFill>
                          <a:schemeClr val="dk1"/>
                        </a:solidFill>
                        <a:latin typeface="+mn-lt"/>
                        <a:ea typeface="+mn-ea"/>
                        <a:cs typeface="+mn-cs"/>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Başlık 1"/>
          <p:cNvSpPr>
            <a:spLocks noGrp="1"/>
          </p:cNvSpPr>
          <p:nvPr>
            <p:ph type="title"/>
          </p:nvPr>
        </p:nvSpPr>
        <p:spPr bwMode="auto">
          <a:xfrm>
            <a:off x="1331913" y="0"/>
            <a:ext cx="7497762" cy="1143000"/>
          </a:xfrm>
        </p:spPr>
        <p:txBody>
          <a:bodyPr vert="horz" wrap="square" lIns="91440" tIns="45720" rIns="91440" bIns="45720" numCol="1" anchorCtr="0" compatLnSpc="1">
            <a:prstTxWarp prst="textNoShape">
              <a:avLst/>
            </a:prstTxWarp>
          </a:bodyPr>
          <a:lstStyle/>
          <a:p>
            <a:pPr eaLnBrk="1" hangingPunct="1"/>
            <a:r>
              <a:rPr lang="tr-TR" sz="3200" b="1" smtClean="0">
                <a:effectLst/>
              </a:rPr>
              <a:t>Meyvecilik İstatistikleri (2013)</a:t>
            </a:r>
          </a:p>
        </p:txBody>
      </p:sp>
      <p:graphicFrame>
        <p:nvGraphicFramePr>
          <p:cNvPr id="4" name="İçerik Yer Tutucusu 3"/>
          <p:cNvGraphicFramePr>
            <a:graphicFrameLocks noGrp="1"/>
          </p:cNvGraphicFramePr>
          <p:nvPr>
            <p:ph sz="quarter" idx="1"/>
          </p:nvPr>
        </p:nvGraphicFramePr>
        <p:xfrm>
          <a:off x="1403350" y="1125538"/>
          <a:ext cx="7443407" cy="5379720"/>
        </p:xfrm>
        <a:graphic>
          <a:graphicData uri="http://schemas.openxmlformats.org/drawingml/2006/table">
            <a:tbl>
              <a:tblPr firstRow="1" bandRow="1">
                <a:tableStyleId>{7DF18680-E054-41AD-8BC1-D1AEF772440D}</a:tableStyleId>
              </a:tblPr>
              <a:tblGrid>
                <a:gridCol w="2007807"/>
                <a:gridCol w="2717800"/>
                <a:gridCol w="2717800"/>
              </a:tblGrid>
              <a:tr h="333197">
                <a:tc>
                  <a:txBody>
                    <a:bodyPr/>
                    <a:lstStyle/>
                    <a:p>
                      <a:pPr algn="l"/>
                      <a:r>
                        <a:rPr lang="tr-TR" sz="1700" dirty="0" smtClean="0"/>
                        <a:t>Ürün Cinsi</a:t>
                      </a:r>
                      <a:endParaRPr lang="tr-TR" sz="1700" dirty="0">
                        <a:solidFill>
                          <a:schemeClr val="tx1"/>
                        </a:solidFill>
                      </a:endParaRPr>
                    </a:p>
                  </a:txBody>
                  <a:tcPr/>
                </a:tc>
                <a:tc>
                  <a:txBody>
                    <a:bodyPr/>
                    <a:lstStyle/>
                    <a:p>
                      <a:pPr algn="ctr"/>
                      <a:r>
                        <a:rPr lang="tr-TR" sz="1700" dirty="0" smtClean="0"/>
                        <a:t>Ağaç Sayısı (Adet)</a:t>
                      </a:r>
                      <a:endParaRPr lang="tr-TR" sz="1700" dirty="0">
                        <a:solidFill>
                          <a:schemeClr val="tx1"/>
                        </a:solidFill>
                      </a:endParaRPr>
                    </a:p>
                  </a:txBody>
                  <a:tcPr/>
                </a:tc>
                <a:tc>
                  <a:txBody>
                    <a:bodyPr/>
                    <a:lstStyle/>
                    <a:p>
                      <a:pPr algn="ctr"/>
                      <a:r>
                        <a:rPr lang="tr-TR" sz="1700" dirty="0" smtClean="0"/>
                        <a:t>Üretim Miktarı (Ton)</a:t>
                      </a:r>
                      <a:endParaRPr lang="tr-TR" sz="1700" dirty="0">
                        <a:solidFill>
                          <a:schemeClr val="tx1"/>
                        </a:solidFill>
                      </a:endParaRPr>
                    </a:p>
                  </a:txBody>
                  <a:tcPr/>
                </a:tc>
              </a:tr>
              <a:tr h="304223">
                <a:tc>
                  <a:txBody>
                    <a:bodyPr/>
                    <a:lstStyle/>
                    <a:p>
                      <a:r>
                        <a:rPr lang="tr-TR" sz="1600" dirty="0" smtClean="0"/>
                        <a:t>Armut</a:t>
                      </a:r>
                      <a:endParaRPr lang="tr-TR" sz="1600" b="1" dirty="0"/>
                    </a:p>
                  </a:txBody>
                  <a:tcPr/>
                </a:tc>
                <a:tc>
                  <a:txBody>
                    <a:bodyPr/>
                    <a:lstStyle/>
                    <a:p>
                      <a:pPr algn="ctr"/>
                      <a:r>
                        <a:rPr lang="tr-TR" sz="1600" dirty="0" smtClean="0"/>
                        <a:t>122.803</a:t>
                      </a:r>
                      <a:endParaRPr lang="tr-TR" sz="1600" dirty="0"/>
                    </a:p>
                  </a:txBody>
                  <a:tcPr/>
                </a:tc>
                <a:tc>
                  <a:txBody>
                    <a:bodyPr/>
                    <a:lstStyle/>
                    <a:p>
                      <a:pPr algn="ctr"/>
                      <a:r>
                        <a:rPr lang="tr-TR" sz="1600" b="0" dirty="0" smtClean="0"/>
                        <a:t>2.879</a:t>
                      </a:r>
                      <a:endParaRPr lang="tr-TR" sz="1600" b="0" dirty="0"/>
                    </a:p>
                  </a:txBody>
                  <a:tcPr/>
                </a:tc>
              </a:tr>
              <a:tr h="304223">
                <a:tc>
                  <a:txBody>
                    <a:bodyPr/>
                    <a:lstStyle/>
                    <a:p>
                      <a:r>
                        <a:rPr lang="tr-TR" sz="1600" dirty="0" smtClean="0"/>
                        <a:t>Ayva</a:t>
                      </a:r>
                      <a:endParaRPr lang="tr-TR" sz="1600" b="1" dirty="0"/>
                    </a:p>
                  </a:txBody>
                  <a:tcPr/>
                </a:tc>
                <a:tc>
                  <a:txBody>
                    <a:bodyPr/>
                    <a:lstStyle/>
                    <a:p>
                      <a:pPr algn="ctr"/>
                      <a:r>
                        <a:rPr lang="tr-TR" sz="1600" dirty="0" smtClean="0"/>
                        <a:t>25.275</a:t>
                      </a:r>
                      <a:endParaRPr lang="tr-TR" sz="1600" dirty="0"/>
                    </a:p>
                  </a:txBody>
                  <a:tcPr/>
                </a:tc>
                <a:tc>
                  <a:txBody>
                    <a:bodyPr/>
                    <a:lstStyle/>
                    <a:p>
                      <a:pPr algn="ctr"/>
                      <a:r>
                        <a:rPr lang="tr-TR" sz="1600" b="0" dirty="0" smtClean="0"/>
                        <a:t>362,8</a:t>
                      </a:r>
                      <a:endParaRPr lang="tr-TR" sz="1600" b="0" dirty="0"/>
                    </a:p>
                  </a:txBody>
                  <a:tcPr/>
                </a:tc>
              </a:tr>
              <a:tr h="304223">
                <a:tc>
                  <a:txBody>
                    <a:bodyPr/>
                    <a:lstStyle/>
                    <a:p>
                      <a:r>
                        <a:rPr lang="tr-TR" sz="1600" dirty="0" smtClean="0"/>
                        <a:t>Ceviz</a:t>
                      </a:r>
                      <a:endParaRPr lang="tr-TR" sz="1600" b="1" dirty="0"/>
                    </a:p>
                  </a:txBody>
                  <a:tcPr/>
                </a:tc>
                <a:tc>
                  <a:txBody>
                    <a:bodyPr/>
                    <a:lstStyle/>
                    <a:p>
                      <a:pPr algn="ctr"/>
                      <a:r>
                        <a:rPr lang="tr-TR" sz="1600" dirty="0" smtClean="0"/>
                        <a:t>219.060</a:t>
                      </a:r>
                      <a:endParaRPr lang="tr-TR" sz="1600" dirty="0"/>
                    </a:p>
                  </a:txBody>
                  <a:tcPr/>
                </a:tc>
                <a:tc>
                  <a:txBody>
                    <a:bodyPr/>
                    <a:lstStyle/>
                    <a:p>
                      <a:pPr algn="ctr"/>
                      <a:r>
                        <a:rPr lang="tr-TR" sz="1600" b="0" dirty="0" smtClean="0"/>
                        <a:t>2.876</a:t>
                      </a:r>
                      <a:endParaRPr lang="tr-TR" sz="1600" b="0" dirty="0"/>
                    </a:p>
                  </a:txBody>
                  <a:tcPr/>
                </a:tc>
              </a:tr>
              <a:tr h="304223">
                <a:tc>
                  <a:txBody>
                    <a:bodyPr/>
                    <a:lstStyle/>
                    <a:p>
                      <a:r>
                        <a:rPr lang="tr-TR" sz="1600" dirty="0" smtClean="0"/>
                        <a:t>Çilek</a:t>
                      </a:r>
                      <a:r>
                        <a:rPr lang="tr-TR" sz="1600" baseline="0" dirty="0" smtClean="0"/>
                        <a:t> (</a:t>
                      </a:r>
                      <a:r>
                        <a:rPr lang="tr-TR" sz="1600" baseline="0" dirty="0" err="1" smtClean="0"/>
                        <a:t>Örtüaltı</a:t>
                      </a:r>
                      <a:r>
                        <a:rPr lang="tr-TR" sz="1600" baseline="0" dirty="0" smtClean="0"/>
                        <a:t> Dahil)</a:t>
                      </a:r>
                      <a:endParaRPr lang="tr-TR" sz="1600" b="1" dirty="0"/>
                    </a:p>
                  </a:txBody>
                  <a:tcPr/>
                </a:tc>
                <a:tc>
                  <a:txBody>
                    <a:bodyPr/>
                    <a:lstStyle/>
                    <a:p>
                      <a:pPr algn="ctr"/>
                      <a:r>
                        <a:rPr lang="tr-TR" sz="1600" dirty="0" smtClean="0"/>
                        <a:t>1.240</a:t>
                      </a:r>
                      <a:endParaRPr lang="tr-TR" sz="1600" dirty="0"/>
                    </a:p>
                  </a:txBody>
                  <a:tcPr/>
                </a:tc>
                <a:tc>
                  <a:txBody>
                    <a:bodyPr/>
                    <a:lstStyle/>
                    <a:p>
                      <a:pPr algn="ctr"/>
                      <a:r>
                        <a:rPr lang="tr-TR" sz="1600" b="0" dirty="0" smtClean="0"/>
                        <a:t>689,2</a:t>
                      </a:r>
                      <a:endParaRPr lang="tr-TR" sz="1600" b="0" dirty="0"/>
                    </a:p>
                  </a:txBody>
                  <a:tcPr/>
                </a:tc>
              </a:tr>
              <a:tr h="304223">
                <a:tc>
                  <a:txBody>
                    <a:bodyPr/>
                    <a:lstStyle/>
                    <a:p>
                      <a:r>
                        <a:rPr lang="tr-TR" sz="1600" dirty="0" smtClean="0"/>
                        <a:t>Dut</a:t>
                      </a:r>
                      <a:endParaRPr lang="tr-TR" sz="1600" b="1" dirty="0"/>
                    </a:p>
                  </a:txBody>
                  <a:tcPr/>
                </a:tc>
                <a:tc>
                  <a:txBody>
                    <a:bodyPr/>
                    <a:lstStyle/>
                    <a:p>
                      <a:pPr algn="ctr"/>
                      <a:r>
                        <a:rPr lang="tr-TR" sz="1600" dirty="0" smtClean="0"/>
                        <a:t>40.390</a:t>
                      </a:r>
                      <a:endParaRPr lang="tr-TR" sz="1600" dirty="0"/>
                    </a:p>
                  </a:txBody>
                  <a:tcPr/>
                </a:tc>
                <a:tc>
                  <a:txBody>
                    <a:bodyPr/>
                    <a:lstStyle/>
                    <a:p>
                      <a:pPr algn="ctr"/>
                      <a:r>
                        <a:rPr lang="tr-TR" sz="1600" b="0" dirty="0" smtClean="0"/>
                        <a:t>708,3</a:t>
                      </a:r>
                      <a:endParaRPr lang="tr-TR" sz="1600" b="0" dirty="0"/>
                    </a:p>
                  </a:txBody>
                  <a:tcPr/>
                </a:tc>
              </a:tr>
              <a:tr h="304223">
                <a:tc>
                  <a:txBody>
                    <a:bodyPr/>
                    <a:lstStyle/>
                    <a:p>
                      <a:r>
                        <a:rPr lang="tr-TR" sz="1600" dirty="0" smtClean="0"/>
                        <a:t>Elma</a:t>
                      </a:r>
                      <a:endParaRPr lang="tr-TR" sz="1600" b="1" dirty="0"/>
                    </a:p>
                  </a:txBody>
                  <a:tcPr/>
                </a:tc>
                <a:tc>
                  <a:txBody>
                    <a:bodyPr/>
                    <a:lstStyle/>
                    <a:p>
                      <a:pPr algn="ctr"/>
                      <a:r>
                        <a:rPr lang="tr-TR" sz="1600" dirty="0" smtClean="0"/>
                        <a:t>197.310</a:t>
                      </a:r>
                      <a:endParaRPr lang="tr-TR" sz="1600" dirty="0"/>
                    </a:p>
                  </a:txBody>
                  <a:tcPr/>
                </a:tc>
                <a:tc>
                  <a:txBody>
                    <a:bodyPr/>
                    <a:lstStyle/>
                    <a:p>
                      <a:pPr algn="ctr"/>
                      <a:r>
                        <a:rPr lang="tr-TR" sz="1600" b="0" dirty="0" smtClean="0"/>
                        <a:t>3.717</a:t>
                      </a:r>
                      <a:endParaRPr lang="tr-TR" sz="1600" b="0" dirty="0"/>
                    </a:p>
                  </a:txBody>
                  <a:tcPr/>
                </a:tc>
              </a:tr>
              <a:tr h="304223">
                <a:tc>
                  <a:txBody>
                    <a:bodyPr/>
                    <a:lstStyle/>
                    <a:p>
                      <a:r>
                        <a:rPr lang="tr-TR" sz="1600" dirty="0" smtClean="0"/>
                        <a:t>Erik</a:t>
                      </a:r>
                      <a:endParaRPr lang="tr-TR" sz="1600" b="1" dirty="0"/>
                    </a:p>
                  </a:txBody>
                  <a:tcPr/>
                </a:tc>
                <a:tc>
                  <a:txBody>
                    <a:bodyPr/>
                    <a:lstStyle/>
                    <a:p>
                      <a:pPr algn="ctr"/>
                      <a:r>
                        <a:rPr lang="tr-TR" sz="1600" dirty="0" smtClean="0"/>
                        <a:t>112.740</a:t>
                      </a:r>
                    </a:p>
                  </a:txBody>
                  <a:tcPr/>
                </a:tc>
                <a:tc>
                  <a:txBody>
                    <a:bodyPr/>
                    <a:lstStyle/>
                    <a:p>
                      <a:pPr algn="ctr"/>
                      <a:r>
                        <a:rPr lang="tr-TR" sz="1600" b="0" dirty="0" smtClean="0"/>
                        <a:t>2.018</a:t>
                      </a:r>
                      <a:endParaRPr lang="tr-TR" sz="1600" b="0" dirty="0"/>
                    </a:p>
                  </a:txBody>
                  <a:tcPr/>
                </a:tc>
              </a:tr>
              <a:tr h="304223">
                <a:tc>
                  <a:txBody>
                    <a:bodyPr/>
                    <a:lstStyle/>
                    <a:p>
                      <a:r>
                        <a:rPr lang="tr-TR" sz="1600" dirty="0" smtClean="0"/>
                        <a:t>Fındık</a:t>
                      </a:r>
                      <a:endParaRPr lang="tr-TR" sz="1600" b="1" dirty="0"/>
                    </a:p>
                  </a:txBody>
                  <a:tcPr/>
                </a:tc>
                <a:tc>
                  <a:txBody>
                    <a:bodyPr/>
                    <a:lstStyle/>
                    <a:p>
                      <a:pPr algn="ctr"/>
                      <a:r>
                        <a:rPr lang="tr-TR" sz="1600" dirty="0" smtClean="0"/>
                        <a:t>16.407.100</a:t>
                      </a:r>
                      <a:endParaRPr lang="tr-TR" sz="1600" dirty="0"/>
                    </a:p>
                  </a:txBody>
                  <a:tcPr/>
                </a:tc>
                <a:tc>
                  <a:txBody>
                    <a:bodyPr/>
                    <a:lstStyle/>
                    <a:p>
                      <a:pPr algn="ctr"/>
                      <a:r>
                        <a:rPr lang="tr-TR" sz="1600" b="0" dirty="0" smtClean="0"/>
                        <a:t>19.708</a:t>
                      </a:r>
                      <a:endParaRPr lang="tr-TR" sz="1600" b="0" dirty="0"/>
                    </a:p>
                  </a:txBody>
                  <a:tcPr/>
                </a:tc>
              </a:tr>
              <a:tr h="304223">
                <a:tc>
                  <a:txBody>
                    <a:bodyPr/>
                    <a:lstStyle/>
                    <a:p>
                      <a:r>
                        <a:rPr lang="tr-TR" sz="1600" dirty="0" smtClean="0"/>
                        <a:t>İncir</a:t>
                      </a:r>
                      <a:endParaRPr lang="tr-TR" sz="1600" b="1" dirty="0"/>
                    </a:p>
                  </a:txBody>
                  <a:tcPr/>
                </a:tc>
                <a:tc>
                  <a:txBody>
                    <a:bodyPr/>
                    <a:lstStyle/>
                    <a:p>
                      <a:pPr algn="ctr"/>
                      <a:r>
                        <a:rPr lang="tr-TR" sz="1600" dirty="0" smtClean="0"/>
                        <a:t>30.215</a:t>
                      </a:r>
                      <a:endParaRPr lang="tr-TR" sz="1600" dirty="0"/>
                    </a:p>
                  </a:txBody>
                  <a:tcPr/>
                </a:tc>
                <a:tc>
                  <a:txBody>
                    <a:bodyPr/>
                    <a:lstStyle/>
                    <a:p>
                      <a:pPr algn="ctr"/>
                      <a:r>
                        <a:rPr lang="tr-TR" sz="1600" b="0" dirty="0" smtClean="0"/>
                        <a:t>469</a:t>
                      </a:r>
                      <a:endParaRPr lang="tr-TR" sz="1600" b="0" dirty="0"/>
                    </a:p>
                  </a:txBody>
                  <a:tcPr/>
                </a:tc>
              </a:tr>
              <a:tr h="304223">
                <a:tc>
                  <a:txBody>
                    <a:bodyPr/>
                    <a:lstStyle/>
                    <a:p>
                      <a:r>
                        <a:rPr lang="tr-TR" sz="1600" dirty="0" smtClean="0"/>
                        <a:t>Kestane</a:t>
                      </a:r>
                      <a:endParaRPr lang="tr-TR" sz="1600" b="1" dirty="0"/>
                    </a:p>
                  </a:txBody>
                  <a:tcPr/>
                </a:tc>
                <a:tc>
                  <a:txBody>
                    <a:bodyPr/>
                    <a:lstStyle/>
                    <a:p>
                      <a:pPr algn="ctr"/>
                      <a:r>
                        <a:rPr lang="tr-TR" sz="1600" dirty="0" smtClean="0"/>
                        <a:t>50.770</a:t>
                      </a:r>
                      <a:endParaRPr lang="tr-TR" sz="1600" dirty="0"/>
                    </a:p>
                  </a:txBody>
                  <a:tcPr/>
                </a:tc>
                <a:tc>
                  <a:txBody>
                    <a:bodyPr/>
                    <a:lstStyle/>
                    <a:p>
                      <a:pPr algn="ctr"/>
                      <a:r>
                        <a:rPr lang="tr-TR" sz="1600" b="0" dirty="0" smtClean="0"/>
                        <a:t>1.198</a:t>
                      </a:r>
                      <a:endParaRPr lang="tr-TR" sz="1600" b="0" dirty="0"/>
                    </a:p>
                  </a:txBody>
                  <a:tcPr/>
                </a:tc>
              </a:tr>
              <a:tr h="304223">
                <a:tc>
                  <a:txBody>
                    <a:bodyPr/>
                    <a:lstStyle/>
                    <a:p>
                      <a:r>
                        <a:rPr lang="tr-TR" sz="1600" dirty="0" smtClean="0"/>
                        <a:t>Kızılcık</a:t>
                      </a:r>
                      <a:endParaRPr lang="tr-TR" sz="1600" b="1" dirty="0"/>
                    </a:p>
                  </a:txBody>
                  <a:tcPr/>
                </a:tc>
                <a:tc>
                  <a:txBody>
                    <a:bodyPr/>
                    <a:lstStyle/>
                    <a:p>
                      <a:pPr algn="ctr"/>
                      <a:r>
                        <a:rPr lang="tr-TR" sz="1600" dirty="0" smtClean="0"/>
                        <a:t>77.126</a:t>
                      </a:r>
                      <a:endParaRPr lang="tr-TR" sz="1600" dirty="0"/>
                    </a:p>
                  </a:txBody>
                  <a:tcPr/>
                </a:tc>
                <a:tc>
                  <a:txBody>
                    <a:bodyPr/>
                    <a:lstStyle/>
                    <a:p>
                      <a:pPr algn="ctr"/>
                      <a:r>
                        <a:rPr lang="tr-TR" sz="1600" b="0" dirty="0" smtClean="0"/>
                        <a:t>856</a:t>
                      </a:r>
                      <a:endParaRPr lang="tr-TR" sz="1600" b="0" dirty="0"/>
                    </a:p>
                  </a:txBody>
                  <a:tcPr/>
                </a:tc>
              </a:tr>
              <a:tr h="304223">
                <a:tc>
                  <a:txBody>
                    <a:bodyPr/>
                    <a:lstStyle/>
                    <a:p>
                      <a:r>
                        <a:rPr lang="tr-TR" sz="1600" dirty="0" smtClean="0"/>
                        <a:t>Kiraz</a:t>
                      </a:r>
                      <a:endParaRPr lang="tr-TR" sz="1600" b="1" dirty="0"/>
                    </a:p>
                  </a:txBody>
                  <a:tcPr/>
                </a:tc>
                <a:tc>
                  <a:txBody>
                    <a:bodyPr/>
                    <a:lstStyle/>
                    <a:p>
                      <a:pPr algn="ctr"/>
                      <a:r>
                        <a:rPr lang="tr-TR" sz="1600" dirty="0" smtClean="0"/>
                        <a:t>139.654</a:t>
                      </a:r>
                      <a:endParaRPr lang="tr-TR" sz="1600" dirty="0"/>
                    </a:p>
                  </a:txBody>
                  <a:tcPr/>
                </a:tc>
                <a:tc>
                  <a:txBody>
                    <a:bodyPr/>
                    <a:lstStyle/>
                    <a:p>
                      <a:pPr algn="ctr"/>
                      <a:r>
                        <a:rPr lang="tr-TR" sz="1600" b="0" dirty="0" smtClean="0"/>
                        <a:t>2.220</a:t>
                      </a:r>
                      <a:endParaRPr lang="tr-TR" sz="1600" b="0" dirty="0"/>
                    </a:p>
                  </a:txBody>
                  <a:tcPr/>
                </a:tc>
              </a:tr>
              <a:tr h="304223">
                <a:tc>
                  <a:txBody>
                    <a:bodyPr/>
                    <a:lstStyle/>
                    <a:p>
                      <a:r>
                        <a:rPr lang="tr-TR" sz="1600" dirty="0" smtClean="0"/>
                        <a:t>Kivi</a:t>
                      </a:r>
                      <a:endParaRPr lang="tr-TR" sz="1600" b="1" dirty="0"/>
                    </a:p>
                  </a:txBody>
                  <a:tcPr/>
                </a:tc>
                <a:tc>
                  <a:txBody>
                    <a:bodyPr/>
                    <a:lstStyle/>
                    <a:p>
                      <a:pPr algn="ctr"/>
                      <a:r>
                        <a:rPr lang="tr-TR" sz="1600" dirty="0" smtClean="0"/>
                        <a:t>20.040</a:t>
                      </a:r>
                      <a:endParaRPr lang="tr-TR" sz="1600" dirty="0"/>
                    </a:p>
                  </a:txBody>
                  <a:tcPr/>
                </a:tc>
                <a:tc>
                  <a:txBody>
                    <a:bodyPr/>
                    <a:lstStyle/>
                    <a:p>
                      <a:pPr algn="ctr"/>
                      <a:r>
                        <a:rPr lang="tr-TR" sz="1600" b="0" dirty="0" smtClean="0"/>
                        <a:t>123</a:t>
                      </a:r>
                      <a:endParaRPr lang="tr-TR" sz="1600" b="0" dirty="0"/>
                    </a:p>
                  </a:txBody>
                  <a:tcPr/>
                </a:tc>
              </a:tr>
              <a:tr h="304223">
                <a:tc>
                  <a:txBody>
                    <a:bodyPr/>
                    <a:lstStyle/>
                    <a:p>
                      <a:r>
                        <a:rPr lang="tr-TR" sz="1600" dirty="0" smtClean="0"/>
                        <a:t>Şeftali</a:t>
                      </a:r>
                      <a:endParaRPr lang="tr-TR" sz="1600" b="1" dirty="0"/>
                    </a:p>
                  </a:txBody>
                  <a:tcPr/>
                </a:tc>
                <a:tc>
                  <a:txBody>
                    <a:bodyPr/>
                    <a:lstStyle/>
                    <a:p>
                      <a:pPr algn="ctr"/>
                      <a:r>
                        <a:rPr lang="tr-TR" sz="1600" dirty="0" smtClean="0"/>
                        <a:t>19.550</a:t>
                      </a:r>
                      <a:endParaRPr lang="tr-TR" sz="1600" dirty="0"/>
                    </a:p>
                  </a:txBody>
                  <a:tcPr/>
                </a:tc>
                <a:tc>
                  <a:txBody>
                    <a:bodyPr/>
                    <a:lstStyle/>
                    <a:p>
                      <a:pPr algn="ctr"/>
                      <a:r>
                        <a:rPr lang="tr-TR" sz="1600" b="0" dirty="0" smtClean="0"/>
                        <a:t>282</a:t>
                      </a:r>
                      <a:endParaRPr lang="tr-TR" sz="1600" b="0" dirty="0"/>
                    </a:p>
                  </a:txBody>
                  <a:tcPr/>
                </a:tc>
              </a:tr>
              <a:tr h="304223">
                <a:tc>
                  <a:txBody>
                    <a:bodyPr/>
                    <a:lstStyle/>
                    <a:p>
                      <a:r>
                        <a:rPr lang="tr-TR" sz="1600" dirty="0" smtClean="0"/>
                        <a:t>Vişne</a:t>
                      </a:r>
                      <a:endParaRPr lang="tr-TR" sz="1600" b="1" dirty="0"/>
                    </a:p>
                  </a:txBody>
                  <a:tcPr/>
                </a:tc>
                <a:tc>
                  <a:txBody>
                    <a:bodyPr/>
                    <a:lstStyle/>
                    <a:p>
                      <a:pPr algn="ctr"/>
                      <a:r>
                        <a:rPr lang="tr-TR" sz="1600" dirty="0" smtClean="0"/>
                        <a:t>25.557</a:t>
                      </a:r>
                      <a:endParaRPr lang="tr-TR" sz="1600" dirty="0"/>
                    </a:p>
                  </a:txBody>
                  <a:tcPr/>
                </a:tc>
                <a:tc>
                  <a:txBody>
                    <a:bodyPr/>
                    <a:lstStyle/>
                    <a:p>
                      <a:pPr algn="ctr"/>
                      <a:r>
                        <a:rPr lang="tr-TR" sz="1600" b="0" dirty="0" smtClean="0"/>
                        <a:t>303</a:t>
                      </a:r>
                      <a:endParaRPr lang="tr-TR" sz="1600" b="0"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Başlık 1"/>
          <p:cNvSpPr>
            <a:spLocks noGrp="1"/>
          </p:cNvSpPr>
          <p:nvPr>
            <p:ph type="title"/>
          </p:nvPr>
        </p:nvSpPr>
        <p:spPr bwMode="auto">
          <a:xfrm>
            <a:off x="1258888" y="0"/>
            <a:ext cx="7499350" cy="1143000"/>
          </a:xfrm>
        </p:spPr>
        <p:txBody>
          <a:bodyPr vert="horz" wrap="square" lIns="91440" tIns="45720" rIns="91440" bIns="45720" numCol="1" anchorCtr="0" compatLnSpc="1">
            <a:prstTxWarp prst="textNoShape">
              <a:avLst/>
            </a:prstTxWarp>
          </a:bodyPr>
          <a:lstStyle/>
          <a:p>
            <a:pPr eaLnBrk="1" hangingPunct="1"/>
            <a:r>
              <a:rPr lang="tr-TR" sz="3200" b="1" smtClean="0">
                <a:effectLst/>
              </a:rPr>
              <a:t>Tarla Bitkileri İstatistikleri (2013)</a:t>
            </a:r>
          </a:p>
        </p:txBody>
      </p:sp>
      <p:graphicFrame>
        <p:nvGraphicFramePr>
          <p:cNvPr id="4" name="İçerik Yer Tutucusu 3"/>
          <p:cNvGraphicFramePr>
            <a:graphicFrameLocks noGrp="1"/>
          </p:cNvGraphicFramePr>
          <p:nvPr>
            <p:ph sz="quarter" idx="1"/>
          </p:nvPr>
        </p:nvGraphicFramePr>
        <p:xfrm>
          <a:off x="1403350" y="1196975"/>
          <a:ext cx="7296087" cy="5059680"/>
        </p:xfrm>
        <a:graphic>
          <a:graphicData uri="http://schemas.openxmlformats.org/drawingml/2006/table">
            <a:tbl>
              <a:tblPr firstRow="1" bandRow="1">
                <a:tableStyleId>{7DF18680-E054-41AD-8BC1-D1AEF772440D}</a:tableStyleId>
              </a:tblPr>
              <a:tblGrid>
                <a:gridCol w="2038350"/>
                <a:gridCol w="1478280"/>
                <a:gridCol w="1281430"/>
                <a:gridCol w="2498027"/>
              </a:tblGrid>
              <a:tr h="323542">
                <a:tc gridSpan="2">
                  <a:txBody>
                    <a:bodyPr/>
                    <a:lstStyle/>
                    <a:p>
                      <a:r>
                        <a:rPr lang="tr-TR" sz="1800" dirty="0" smtClean="0"/>
                        <a:t>Ürün Cinsi</a:t>
                      </a:r>
                      <a:endParaRPr lang="tr-TR" sz="1800" dirty="0">
                        <a:solidFill>
                          <a:schemeClr val="tx1"/>
                        </a:solidFill>
                      </a:endParaRPr>
                    </a:p>
                  </a:txBody>
                  <a:tcPr/>
                </a:tc>
                <a:tc hMerge="1">
                  <a:txBody>
                    <a:bodyPr/>
                    <a:lstStyle/>
                    <a:p>
                      <a:endParaRPr lang="tr-TR" sz="1600" dirty="0"/>
                    </a:p>
                  </a:txBody>
                  <a:tcPr/>
                </a:tc>
                <a:tc>
                  <a:txBody>
                    <a:bodyPr/>
                    <a:lstStyle/>
                    <a:p>
                      <a:pPr algn="ctr"/>
                      <a:r>
                        <a:rPr lang="tr-TR" sz="1800" dirty="0" smtClean="0"/>
                        <a:t>Alan (Da)</a:t>
                      </a:r>
                      <a:endParaRPr lang="tr-TR" sz="1800" dirty="0">
                        <a:solidFill>
                          <a:schemeClr val="tx1"/>
                        </a:solidFill>
                      </a:endParaRPr>
                    </a:p>
                  </a:txBody>
                  <a:tcPr/>
                </a:tc>
                <a:tc>
                  <a:txBody>
                    <a:bodyPr/>
                    <a:lstStyle/>
                    <a:p>
                      <a:pPr algn="ctr"/>
                      <a:r>
                        <a:rPr lang="tr-TR" sz="1800" dirty="0" smtClean="0"/>
                        <a:t>Üretim Miktarı (Ton)</a:t>
                      </a:r>
                      <a:endParaRPr lang="tr-TR" sz="1800" dirty="0">
                        <a:solidFill>
                          <a:schemeClr val="tx1"/>
                        </a:solidFill>
                      </a:endParaRPr>
                    </a:p>
                  </a:txBody>
                  <a:tcPr/>
                </a:tc>
              </a:tr>
              <a:tr h="323542">
                <a:tc gridSpan="2">
                  <a:txBody>
                    <a:bodyPr/>
                    <a:lstStyle/>
                    <a:p>
                      <a:r>
                        <a:rPr lang="tr-TR" sz="1600" dirty="0" smtClean="0"/>
                        <a:t>Arpa</a:t>
                      </a:r>
                      <a:endParaRPr lang="tr-TR" sz="1600" b="1" dirty="0"/>
                    </a:p>
                  </a:txBody>
                  <a:tcPr/>
                </a:tc>
                <a:tc hMerge="1">
                  <a:txBody>
                    <a:bodyPr/>
                    <a:lstStyle/>
                    <a:p>
                      <a:endParaRPr lang="tr-TR" dirty="0"/>
                    </a:p>
                  </a:txBody>
                  <a:tcPr/>
                </a:tc>
                <a:tc>
                  <a:txBody>
                    <a:bodyPr/>
                    <a:lstStyle/>
                    <a:p>
                      <a:pPr algn="ctr" fontAlgn="b"/>
                      <a:r>
                        <a:rPr kumimoji="0" lang="tr-TR" sz="1600" kern="1200" dirty="0" smtClean="0">
                          <a:solidFill>
                            <a:schemeClr val="dk1"/>
                          </a:solidFill>
                          <a:latin typeface="+mn-lt"/>
                          <a:ea typeface="+mn-ea"/>
                          <a:cs typeface="+mn-cs"/>
                        </a:rPr>
                        <a:t>5.110</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1.095,1</a:t>
                      </a:r>
                      <a:endParaRPr kumimoji="0" lang="tr-TR" sz="1600" kern="1200" dirty="0">
                        <a:solidFill>
                          <a:schemeClr val="dk1"/>
                        </a:solidFill>
                        <a:latin typeface="+mn-lt"/>
                        <a:ea typeface="+mn-ea"/>
                        <a:cs typeface="+mn-cs"/>
                      </a:endParaRPr>
                    </a:p>
                  </a:txBody>
                  <a:tcPr marL="9525" marR="9525" marT="9525" marB="0" anchor="b"/>
                </a:tc>
              </a:tr>
              <a:tr h="323542">
                <a:tc gridSpan="2">
                  <a:txBody>
                    <a:bodyPr/>
                    <a:lstStyle/>
                    <a:p>
                      <a:r>
                        <a:rPr lang="tr-TR" sz="1600" dirty="0" smtClean="0"/>
                        <a:t>Ayçiçeği</a:t>
                      </a:r>
                      <a:endParaRPr lang="tr-TR" sz="1600" b="1" dirty="0"/>
                    </a:p>
                  </a:txBody>
                  <a:tcPr/>
                </a:tc>
                <a:tc hMerge="1">
                  <a:txBody>
                    <a:bodyPr/>
                    <a:lstStyle/>
                    <a:p>
                      <a:endParaRPr lang="tr-TR" dirty="0"/>
                    </a:p>
                  </a:txBody>
                  <a:tcPr/>
                </a:tc>
                <a:tc>
                  <a:txBody>
                    <a:bodyPr/>
                    <a:lstStyle/>
                    <a:p>
                      <a:pPr algn="ctr" fontAlgn="b"/>
                      <a:r>
                        <a:rPr kumimoji="0" lang="tr-TR" sz="1600" kern="1200" dirty="0">
                          <a:solidFill>
                            <a:schemeClr val="dk1"/>
                          </a:solidFill>
                          <a:latin typeface="+mn-lt"/>
                          <a:ea typeface="+mn-ea"/>
                          <a:cs typeface="+mn-cs"/>
                        </a:rPr>
                        <a:t>465</a:t>
                      </a:r>
                    </a:p>
                  </a:txBody>
                  <a:tcPr marL="9525" marR="9525" marT="9525" marB="0" anchor="b"/>
                </a:tc>
                <a:tc>
                  <a:txBody>
                    <a:bodyPr/>
                    <a:lstStyle/>
                    <a:p>
                      <a:pPr algn="ctr" fontAlgn="b"/>
                      <a:r>
                        <a:rPr kumimoji="0" lang="tr-TR" sz="1600" kern="1200" dirty="0">
                          <a:solidFill>
                            <a:schemeClr val="dk1"/>
                          </a:solidFill>
                          <a:latin typeface="+mn-lt"/>
                          <a:ea typeface="+mn-ea"/>
                          <a:cs typeface="+mn-cs"/>
                        </a:rPr>
                        <a:t>65,82</a:t>
                      </a:r>
                    </a:p>
                  </a:txBody>
                  <a:tcPr marL="9525" marR="9525" marT="9525" marB="0" anchor="b"/>
                </a:tc>
              </a:tr>
              <a:tr h="323542">
                <a:tc gridSpan="2">
                  <a:txBody>
                    <a:bodyPr/>
                    <a:lstStyle/>
                    <a:p>
                      <a:r>
                        <a:rPr lang="tr-TR" sz="1600" dirty="0" smtClean="0"/>
                        <a:t>Bakla (Yemeklik, kuru )</a:t>
                      </a:r>
                      <a:endParaRPr lang="tr-TR" sz="1600" b="1" dirty="0"/>
                    </a:p>
                  </a:txBody>
                  <a:tcPr/>
                </a:tc>
                <a:tc hMerge="1">
                  <a:txBody>
                    <a:bodyPr/>
                    <a:lstStyle/>
                    <a:p>
                      <a:endParaRPr lang="tr-TR" dirty="0"/>
                    </a:p>
                  </a:txBody>
                  <a:tcPr/>
                </a:tc>
                <a:tc>
                  <a:txBody>
                    <a:bodyPr/>
                    <a:lstStyle/>
                    <a:p>
                      <a:pPr algn="ctr" fontAlgn="b"/>
                      <a:r>
                        <a:rPr kumimoji="0" lang="tr-TR" sz="1600" kern="1200" dirty="0" smtClean="0">
                          <a:solidFill>
                            <a:schemeClr val="dk1"/>
                          </a:solidFill>
                          <a:latin typeface="+mn-lt"/>
                          <a:ea typeface="+mn-ea"/>
                          <a:cs typeface="+mn-cs"/>
                        </a:rPr>
                        <a:t>1.570</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a:solidFill>
                            <a:schemeClr val="dk1"/>
                          </a:solidFill>
                          <a:latin typeface="+mn-lt"/>
                          <a:ea typeface="+mn-ea"/>
                          <a:cs typeface="+mn-cs"/>
                        </a:rPr>
                        <a:t>161,5</a:t>
                      </a:r>
                    </a:p>
                  </a:txBody>
                  <a:tcPr marL="9525" marR="9525" marT="9525" marB="0" anchor="b"/>
                </a:tc>
              </a:tr>
              <a:tr h="323542">
                <a:tc gridSpan="2">
                  <a:txBody>
                    <a:bodyPr/>
                    <a:lstStyle/>
                    <a:p>
                      <a:r>
                        <a:rPr lang="tr-TR" sz="1600" dirty="0" smtClean="0"/>
                        <a:t>Buğday</a:t>
                      </a:r>
                      <a:endParaRPr lang="tr-TR" sz="1600" b="1" dirty="0"/>
                    </a:p>
                  </a:txBody>
                  <a:tcPr/>
                </a:tc>
                <a:tc hMerge="1">
                  <a:txBody>
                    <a:bodyPr/>
                    <a:lstStyle/>
                    <a:p>
                      <a:endParaRPr lang="tr-TR" dirty="0"/>
                    </a:p>
                  </a:txBody>
                  <a:tcPr/>
                </a:tc>
                <a:tc>
                  <a:txBody>
                    <a:bodyPr/>
                    <a:lstStyle/>
                    <a:p>
                      <a:pPr algn="ctr" fontAlgn="b"/>
                      <a:r>
                        <a:rPr kumimoji="0" lang="tr-TR" sz="1600" kern="1200" dirty="0" smtClean="0">
                          <a:solidFill>
                            <a:schemeClr val="dk1"/>
                          </a:solidFill>
                          <a:latin typeface="+mn-lt"/>
                          <a:ea typeface="+mn-ea"/>
                          <a:cs typeface="+mn-cs"/>
                        </a:rPr>
                        <a:t>115.380</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25.740,4</a:t>
                      </a:r>
                      <a:endParaRPr kumimoji="0" lang="tr-TR" sz="1600" kern="1200" dirty="0">
                        <a:solidFill>
                          <a:schemeClr val="dk1"/>
                        </a:solidFill>
                        <a:latin typeface="+mn-lt"/>
                        <a:ea typeface="+mn-ea"/>
                        <a:cs typeface="+mn-cs"/>
                      </a:endParaRPr>
                    </a:p>
                  </a:txBody>
                  <a:tcPr marL="9525" marR="9525" marT="9525" marB="0" anchor="b"/>
                </a:tc>
              </a:tr>
              <a:tr h="323542">
                <a:tc gridSpan="2">
                  <a:txBody>
                    <a:bodyPr/>
                    <a:lstStyle/>
                    <a:p>
                      <a:r>
                        <a:rPr lang="tr-TR" sz="1600" dirty="0" smtClean="0"/>
                        <a:t>Fasulye (Kuru)</a:t>
                      </a:r>
                      <a:endParaRPr lang="tr-TR" sz="1600" b="1" dirty="0"/>
                    </a:p>
                  </a:txBody>
                  <a:tcPr/>
                </a:tc>
                <a:tc hMerge="1">
                  <a:txBody>
                    <a:bodyPr/>
                    <a:lstStyle/>
                    <a:p>
                      <a:endParaRPr lang="tr-TR" dirty="0"/>
                    </a:p>
                  </a:txBody>
                  <a:tcPr/>
                </a:tc>
                <a:tc>
                  <a:txBody>
                    <a:bodyPr/>
                    <a:lstStyle/>
                    <a:p>
                      <a:pPr algn="ctr" fontAlgn="b"/>
                      <a:r>
                        <a:rPr kumimoji="0" lang="tr-TR" sz="1600" kern="1200" dirty="0" smtClean="0">
                          <a:solidFill>
                            <a:schemeClr val="dk1"/>
                          </a:solidFill>
                          <a:latin typeface="+mn-lt"/>
                          <a:ea typeface="+mn-ea"/>
                          <a:cs typeface="+mn-cs"/>
                        </a:rPr>
                        <a:t>3.385</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393.025</a:t>
                      </a:r>
                      <a:endParaRPr kumimoji="0" lang="tr-TR" sz="1600" kern="1200" dirty="0">
                        <a:solidFill>
                          <a:schemeClr val="dk1"/>
                        </a:solidFill>
                        <a:latin typeface="+mn-lt"/>
                        <a:ea typeface="+mn-ea"/>
                        <a:cs typeface="+mn-cs"/>
                      </a:endParaRPr>
                    </a:p>
                  </a:txBody>
                  <a:tcPr marL="9525" marR="9525" marT="9525" marB="0" anchor="b"/>
                </a:tc>
              </a:tr>
              <a:tr h="323542">
                <a:tc gridSpan="2">
                  <a:txBody>
                    <a:bodyPr/>
                    <a:lstStyle/>
                    <a:p>
                      <a:r>
                        <a:rPr lang="tr-TR" sz="1600" dirty="0" smtClean="0"/>
                        <a:t>Fiğ (Yeşil ot)</a:t>
                      </a:r>
                      <a:endParaRPr lang="tr-TR" sz="1600" b="1" dirty="0"/>
                    </a:p>
                  </a:txBody>
                  <a:tcPr/>
                </a:tc>
                <a:tc hMerge="1">
                  <a:txBody>
                    <a:bodyPr/>
                    <a:lstStyle/>
                    <a:p>
                      <a:endParaRPr lang="tr-TR" dirty="0"/>
                    </a:p>
                  </a:txBody>
                  <a:tcPr/>
                </a:tc>
                <a:tc>
                  <a:txBody>
                    <a:bodyPr/>
                    <a:lstStyle/>
                    <a:p>
                      <a:pPr algn="ctr" fontAlgn="b"/>
                      <a:r>
                        <a:rPr kumimoji="0" lang="tr-TR" sz="1600" kern="1200" dirty="0" smtClean="0">
                          <a:solidFill>
                            <a:schemeClr val="dk1"/>
                          </a:solidFill>
                          <a:latin typeface="+mn-lt"/>
                          <a:ea typeface="+mn-ea"/>
                          <a:cs typeface="+mn-cs"/>
                        </a:rPr>
                        <a:t>11.050</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5.801</a:t>
                      </a:r>
                      <a:endParaRPr kumimoji="0" lang="tr-TR" sz="1600" kern="1200" dirty="0">
                        <a:solidFill>
                          <a:schemeClr val="dk1"/>
                        </a:solidFill>
                        <a:latin typeface="+mn-lt"/>
                        <a:ea typeface="+mn-ea"/>
                        <a:cs typeface="+mn-cs"/>
                      </a:endParaRPr>
                    </a:p>
                  </a:txBody>
                  <a:tcPr marL="9525" marR="9525" marT="9525" marB="0" anchor="b"/>
                </a:tc>
              </a:tr>
              <a:tr h="323542">
                <a:tc rowSpan="3">
                  <a:txBody>
                    <a:bodyPr/>
                    <a:lstStyle/>
                    <a:p>
                      <a:r>
                        <a:rPr lang="tr-TR" sz="1600" dirty="0" smtClean="0"/>
                        <a:t/>
                      </a:r>
                      <a:br>
                        <a:rPr lang="tr-TR" sz="1600" dirty="0" smtClean="0"/>
                      </a:br>
                      <a:r>
                        <a:rPr lang="tr-TR" sz="1600" dirty="0" smtClean="0"/>
                        <a:t>MISIR</a:t>
                      </a:r>
                      <a:endParaRPr lang="tr-TR" sz="1600" b="1" dirty="0"/>
                    </a:p>
                  </a:txBody>
                  <a:tcPr/>
                </a:tc>
                <a:tc>
                  <a:txBody>
                    <a:bodyPr/>
                    <a:lstStyle/>
                    <a:p>
                      <a:r>
                        <a:rPr lang="tr-TR" sz="1600" dirty="0" smtClean="0"/>
                        <a:t>Dane (1.ekiliş)</a:t>
                      </a:r>
                      <a:endParaRPr lang="tr-TR" sz="1600" b="1" dirty="0"/>
                    </a:p>
                  </a:txBody>
                  <a:tcPr/>
                </a:tc>
                <a:tc>
                  <a:txBody>
                    <a:bodyPr/>
                    <a:lstStyle/>
                    <a:p>
                      <a:pPr algn="ctr" fontAlgn="b"/>
                      <a:r>
                        <a:rPr kumimoji="0" lang="tr-TR" sz="1600" kern="1200" dirty="0" smtClean="0">
                          <a:solidFill>
                            <a:schemeClr val="dk1"/>
                          </a:solidFill>
                          <a:latin typeface="+mn-lt"/>
                          <a:ea typeface="+mn-ea"/>
                          <a:cs typeface="+mn-cs"/>
                        </a:rPr>
                        <a:t>70.940</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12.408,2</a:t>
                      </a:r>
                      <a:endParaRPr kumimoji="0" lang="tr-TR" sz="1600" kern="1200" dirty="0">
                        <a:solidFill>
                          <a:schemeClr val="dk1"/>
                        </a:solidFill>
                        <a:latin typeface="+mn-lt"/>
                        <a:ea typeface="+mn-ea"/>
                        <a:cs typeface="+mn-cs"/>
                      </a:endParaRPr>
                    </a:p>
                  </a:txBody>
                  <a:tcPr marL="9525" marR="9525" marT="9525" marB="0" anchor="b"/>
                </a:tc>
              </a:tr>
              <a:tr h="323542">
                <a:tc vMerge="1">
                  <a:txBody>
                    <a:bodyPr/>
                    <a:lstStyle/>
                    <a:p>
                      <a:endParaRPr lang="tr-TR" dirty="0"/>
                    </a:p>
                  </a:txBody>
                  <a:tcPr/>
                </a:tc>
                <a:tc>
                  <a:txBody>
                    <a:bodyPr/>
                    <a:lstStyle/>
                    <a:p>
                      <a:r>
                        <a:rPr lang="tr-TR" sz="1600" dirty="0" smtClean="0"/>
                        <a:t>Silajlık (1.ekiliş)</a:t>
                      </a:r>
                      <a:endParaRPr lang="tr-TR" sz="1600" b="1" dirty="0"/>
                    </a:p>
                  </a:txBody>
                  <a:tcPr/>
                </a:tc>
                <a:tc>
                  <a:txBody>
                    <a:bodyPr/>
                    <a:lstStyle/>
                    <a:p>
                      <a:pPr algn="ctr" fontAlgn="b"/>
                      <a:r>
                        <a:rPr kumimoji="0" lang="tr-TR" sz="1600" kern="1200" dirty="0" smtClean="0">
                          <a:solidFill>
                            <a:schemeClr val="dk1"/>
                          </a:solidFill>
                          <a:latin typeface="+mn-lt"/>
                          <a:ea typeface="+mn-ea"/>
                          <a:cs typeface="+mn-cs"/>
                        </a:rPr>
                        <a:t>6.065</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15.545,8</a:t>
                      </a:r>
                      <a:endParaRPr kumimoji="0" lang="tr-TR" sz="1600" kern="1200" dirty="0">
                        <a:solidFill>
                          <a:schemeClr val="dk1"/>
                        </a:solidFill>
                        <a:latin typeface="+mn-lt"/>
                        <a:ea typeface="+mn-ea"/>
                        <a:cs typeface="+mn-cs"/>
                      </a:endParaRPr>
                    </a:p>
                  </a:txBody>
                  <a:tcPr marL="9525" marR="9525" marT="9525" marB="0" anchor="b"/>
                </a:tc>
              </a:tr>
              <a:tr h="323542">
                <a:tc vMerge="1">
                  <a:txBody>
                    <a:bodyPr/>
                    <a:lstStyle/>
                    <a:p>
                      <a:endParaRPr lang="tr-TR" dirty="0"/>
                    </a:p>
                  </a:txBody>
                  <a:tcPr/>
                </a:tc>
                <a:tc>
                  <a:txBody>
                    <a:bodyPr/>
                    <a:lstStyle/>
                    <a:p>
                      <a:r>
                        <a:rPr lang="tr-TR" sz="1600" dirty="0" smtClean="0"/>
                        <a:t>Hasıl (1.ekiliş)</a:t>
                      </a:r>
                      <a:endParaRPr lang="tr-TR" sz="1600" b="1" dirty="0"/>
                    </a:p>
                  </a:txBody>
                  <a:tcPr/>
                </a:tc>
                <a:tc>
                  <a:txBody>
                    <a:bodyPr/>
                    <a:lstStyle/>
                    <a:p>
                      <a:pPr algn="ctr" fontAlgn="b"/>
                      <a:r>
                        <a:rPr kumimoji="0" lang="tr-TR" sz="1600" kern="1200" dirty="0" smtClean="0">
                          <a:solidFill>
                            <a:schemeClr val="dk1"/>
                          </a:solidFill>
                          <a:latin typeface="+mn-lt"/>
                          <a:ea typeface="+mn-ea"/>
                          <a:cs typeface="+mn-cs"/>
                        </a:rPr>
                        <a:t>45.710</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55.584</a:t>
                      </a:r>
                      <a:endParaRPr kumimoji="0" lang="tr-TR" sz="1600" kern="1200" dirty="0">
                        <a:solidFill>
                          <a:schemeClr val="dk1"/>
                        </a:solidFill>
                        <a:latin typeface="+mn-lt"/>
                        <a:ea typeface="+mn-ea"/>
                        <a:cs typeface="+mn-cs"/>
                      </a:endParaRPr>
                    </a:p>
                  </a:txBody>
                  <a:tcPr marL="9525" marR="9525" marT="9525" marB="0" anchor="b"/>
                </a:tc>
              </a:tr>
              <a:tr h="323542">
                <a:tc gridSpan="2">
                  <a:txBody>
                    <a:bodyPr/>
                    <a:lstStyle/>
                    <a:p>
                      <a:r>
                        <a:rPr lang="tr-TR" sz="1600" dirty="0" smtClean="0"/>
                        <a:t>Patates</a:t>
                      </a:r>
                      <a:endParaRPr lang="tr-TR" sz="1600" b="1" dirty="0"/>
                    </a:p>
                  </a:txBody>
                  <a:tcPr/>
                </a:tc>
                <a:tc hMerge="1">
                  <a:txBody>
                    <a:bodyPr/>
                    <a:lstStyle/>
                    <a:p>
                      <a:endParaRPr lang="tr-TR" dirty="0"/>
                    </a:p>
                  </a:txBody>
                  <a:tcPr/>
                </a:tc>
                <a:tc>
                  <a:txBody>
                    <a:bodyPr/>
                    <a:lstStyle/>
                    <a:p>
                      <a:pPr algn="ctr" fontAlgn="b"/>
                      <a:r>
                        <a:rPr kumimoji="0" lang="tr-TR" sz="1600" kern="1200" dirty="0" smtClean="0">
                          <a:solidFill>
                            <a:schemeClr val="dk1"/>
                          </a:solidFill>
                          <a:latin typeface="+mn-lt"/>
                          <a:ea typeface="+mn-ea"/>
                          <a:cs typeface="+mn-cs"/>
                        </a:rPr>
                        <a:t>375</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270</a:t>
                      </a:r>
                      <a:endParaRPr kumimoji="0" lang="tr-TR" sz="1600" kern="1200" dirty="0">
                        <a:solidFill>
                          <a:schemeClr val="dk1"/>
                        </a:solidFill>
                        <a:latin typeface="+mn-lt"/>
                        <a:ea typeface="+mn-ea"/>
                        <a:cs typeface="+mn-cs"/>
                      </a:endParaRPr>
                    </a:p>
                  </a:txBody>
                  <a:tcPr marL="9525" marR="9525" marT="9525" marB="0" anchor="b"/>
                </a:tc>
              </a:tr>
              <a:tr h="323542">
                <a:tc gridSpan="2">
                  <a:txBody>
                    <a:bodyPr/>
                    <a:lstStyle/>
                    <a:p>
                      <a:r>
                        <a:rPr lang="tr-TR" sz="1600" dirty="0" smtClean="0"/>
                        <a:t>Korunga</a:t>
                      </a:r>
                      <a:endParaRPr lang="tr-TR" sz="1600" b="1" dirty="0"/>
                    </a:p>
                  </a:txBody>
                  <a:tcPr/>
                </a:tc>
                <a:tc hMerge="1">
                  <a:txBody>
                    <a:bodyPr/>
                    <a:lstStyle/>
                    <a:p>
                      <a:endParaRPr lang="tr-TR" dirty="0"/>
                    </a:p>
                  </a:txBody>
                  <a:tcPr/>
                </a:tc>
                <a:tc>
                  <a:txBody>
                    <a:bodyPr/>
                    <a:lstStyle/>
                    <a:p>
                      <a:pPr algn="ctr" fontAlgn="b"/>
                      <a:r>
                        <a:rPr kumimoji="0" lang="tr-TR" sz="1600" kern="1200" dirty="0">
                          <a:solidFill>
                            <a:schemeClr val="dk1"/>
                          </a:solidFill>
                          <a:latin typeface="+mn-lt"/>
                          <a:ea typeface="+mn-ea"/>
                          <a:cs typeface="+mn-cs"/>
                        </a:rPr>
                        <a:t>235</a:t>
                      </a: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300,8</a:t>
                      </a:r>
                      <a:endParaRPr kumimoji="0" lang="tr-TR" sz="1600" kern="1200" dirty="0">
                        <a:solidFill>
                          <a:schemeClr val="dk1"/>
                        </a:solidFill>
                        <a:latin typeface="+mn-lt"/>
                        <a:ea typeface="+mn-ea"/>
                        <a:cs typeface="+mn-cs"/>
                      </a:endParaRPr>
                    </a:p>
                  </a:txBody>
                  <a:tcPr marL="9525" marR="9525" marT="9525" marB="0" anchor="b"/>
                </a:tc>
              </a:tr>
              <a:tr h="323542">
                <a:tc gridSpan="2">
                  <a:txBody>
                    <a:bodyPr/>
                    <a:lstStyle/>
                    <a:p>
                      <a:r>
                        <a:rPr lang="tr-TR" sz="1600" dirty="0" smtClean="0"/>
                        <a:t>Yonca (Yeşil ot)</a:t>
                      </a:r>
                      <a:endParaRPr lang="tr-TR" sz="1600" b="1" dirty="0"/>
                    </a:p>
                  </a:txBody>
                  <a:tcPr/>
                </a:tc>
                <a:tc hMerge="1">
                  <a:txBody>
                    <a:bodyPr/>
                    <a:lstStyle/>
                    <a:p>
                      <a:endParaRPr lang="tr-TR" dirty="0"/>
                    </a:p>
                  </a:txBody>
                  <a:tcPr/>
                </a:tc>
                <a:tc>
                  <a:txBody>
                    <a:bodyPr/>
                    <a:lstStyle/>
                    <a:p>
                      <a:pPr algn="ctr" fontAlgn="b"/>
                      <a:r>
                        <a:rPr kumimoji="0" lang="tr-TR" sz="1600" kern="1200" dirty="0" smtClean="0">
                          <a:solidFill>
                            <a:schemeClr val="dk1"/>
                          </a:solidFill>
                          <a:latin typeface="+mn-lt"/>
                          <a:ea typeface="+mn-ea"/>
                          <a:cs typeface="+mn-cs"/>
                        </a:rPr>
                        <a:t>11.678</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32.158,4</a:t>
                      </a:r>
                      <a:endParaRPr kumimoji="0" lang="tr-TR" sz="1600" kern="1200" dirty="0">
                        <a:solidFill>
                          <a:schemeClr val="dk1"/>
                        </a:solidFill>
                        <a:latin typeface="+mn-lt"/>
                        <a:ea typeface="+mn-ea"/>
                        <a:cs typeface="+mn-cs"/>
                      </a:endParaRPr>
                    </a:p>
                  </a:txBody>
                  <a:tcPr marL="9525" marR="9525" marT="9525" marB="0" anchor="b"/>
                </a:tc>
              </a:tr>
              <a:tr h="323542">
                <a:tc rowSpan="2">
                  <a:txBody>
                    <a:bodyPr/>
                    <a:lstStyle/>
                    <a:p>
                      <a:pPr>
                        <a:lnSpc>
                          <a:spcPct val="200000"/>
                        </a:lnSpc>
                      </a:pPr>
                      <a:r>
                        <a:rPr lang="tr-TR" sz="1600" dirty="0" smtClean="0"/>
                        <a:t>YULAF</a:t>
                      </a:r>
                      <a:endParaRPr lang="tr-TR" sz="1600" b="1" dirty="0"/>
                    </a:p>
                  </a:txBody>
                  <a:tcPr/>
                </a:tc>
                <a:tc>
                  <a:txBody>
                    <a:bodyPr/>
                    <a:lstStyle/>
                    <a:p>
                      <a:r>
                        <a:rPr lang="tr-TR" sz="1600" dirty="0" smtClean="0"/>
                        <a:t>Dane</a:t>
                      </a:r>
                      <a:endParaRPr lang="tr-TR" sz="1600" b="1" dirty="0"/>
                    </a:p>
                  </a:txBody>
                  <a:tcPr/>
                </a:tc>
                <a:tc>
                  <a:txBody>
                    <a:bodyPr/>
                    <a:lstStyle/>
                    <a:p>
                      <a:pPr algn="ctr" fontAlgn="b"/>
                      <a:r>
                        <a:rPr kumimoji="0" lang="tr-TR" sz="1600" kern="1200" dirty="0" smtClean="0">
                          <a:solidFill>
                            <a:schemeClr val="dk1"/>
                          </a:solidFill>
                          <a:latin typeface="+mn-lt"/>
                          <a:ea typeface="+mn-ea"/>
                          <a:cs typeface="+mn-cs"/>
                        </a:rPr>
                        <a:t>5.540</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a:solidFill>
                            <a:schemeClr val="dk1"/>
                          </a:solidFill>
                          <a:latin typeface="+mn-lt"/>
                          <a:ea typeface="+mn-ea"/>
                          <a:cs typeface="+mn-cs"/>
                        </a:rPr>
                        <a:t>934,7</a:t>
                      </a:r>
                    </a:p>
                  </a:txBody>
                  <a:tcPr marL="9525" marR="9525" marT="9525" marB="0" anchor="b"/>
                </a:tc>
              </a:tr>
              <a:tr h="323542">
                <a:tc vMerge="1">
                  <a:txBody>
                    <a:bodyPr/>
                    <a:lstStyle/>
                    <a:p>
                      <a:endParaRPr lang="tr-TR" dirty="0"/>
                    </a:p>
                  </a:txBody>
                  <a:tcPr/>
                </a:tc>
                <a:tc>
                  <a:txBody>
                    <a:bodyPr/>
                    <a:lstStyle/>
                    <a:p>
                      <a:r>
                        <a:rPr lang="tr-TR" sz="1600" dirty="0" smtClean="0"/>
                        <a:t>Yeşil ot</a:t>
                      </a:r>
                      <a:endParaRPr lang="tr-TR" sz="1600" b="1" dirty="0"/>
                    </a:p>
                  </a:txBody>
                  <a:tcPr/>
                </a:tc>
                <a:tc>
                  <a:txBody>
                    <a:bodyPr/>
                    <a:lstStyle/>
                    <a:p>
                      <a:pPr algn="ctr" fontAlgn="b"/>
                      <a:r>
                        <a:rPr kumimoji="0" lang="tr-TR" sz="1600" kern="1200" dirty="0" smtClean="0">
                          <a:solidFill>
                            <a:schemeClr val="dk1"/>
                          </a:solidFill>
                          <a:latin typeface="+mn-lt"/>
                          <a:ea typeface="+mn-ea"/>
                          <a:cs typeface="+mn-cs"/>
                        </a:rPr>
                        <a:t>8.950</a:t>
                      </a:r>
                      <a:endParaRPr kumimoji="0" lang="tr-TR" sz="1600" kern="1200" dirty="0">
                        <a:solidFill>
                          <a:schemeClr val="dk1"/>
                        </a:solidFill>
                        <a:latin typeface="+mn-lt"/>
                        <a:ea typeface="+mn-ea"/>
                        <a:cs typeface="+mn-cs"/>
                      </a:endParaRPr>
                    </a:p>
                  </a:txBody>
                  <a:tcPr marL="9525" marR="9525" marT="9525" marB="0" anchor="b"/>
                </a:tc>
                <a:tc>
                  <a:txBody>
                    <a:bodyPr/>
                    <a:lstStyle/>
                    <a:p>
                      <a:pPr algn="ctr" fontAlgn="b"/>
                      <a:r>
                        <a:rPr kumimoji="0" lang="tr-TR" sz="1600" kern="1200" dirty="0" smtClean="0">
                          <a:solidFill>
                            <a:schemeClr val="dk1"/>
                          </a:solidFill>
                          <a:latin typeface="+mn-lt"/>
                          <a:ea typeface="+mn-ea"/>
                          <a:cs typeface="+mn-cs"/>
                        </a:rPr>
                        <a:t>12.160</a:t>
                      </a:r>
                      <a:endParaRPr kumimoji="0" lang="tr-TR" sz="1600" kern="1200" dirty="0">
                        <a:solidFill>
                          <a:schemeClr val="dk1"/>
                        </a:solidFill>
                        <a:latin typeface="+mn-lt"/>
                        <a:ea typeface="+mn-ea"/>
                        <a:cs typeface="+mn-cs"/>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Başlık 1"/>
          <p:cNvSpPr>
            <a:spLocks noGrp="1"/>
          </p:cNvSpPr>
          <p:nvPr>
            <p:ph type="title"/>
          </p:nvPr>
        </p:nvSpPr>
        <p:spPr bwMode="auto">
          <a:xfrm>
            <a:off x="1260475" y="-242888"/>
            <a:ext cx="8280400" cy="990601"/>
          </a:xfrm>
        </p:spPr>
        <p:txBody>
          <a:bodyPr vert="horz" wrap="square" lIns="91440" tIns="45720" rIns="91440" bIns="45720" numCol="1" anchorCtr="0" compatLnSpc="1">
            <a:prstTxWarp prst="textNoShape">
              <a:avLst/>
            </a:prstTxWarp>
          </a:bodyPr>
          <a:lstStyle/>
          <a:p>
            <a:pPr eaLnBrk="1" hangingPunct="1"/>
            <a:r>
              <a:rPr lang="tr-TR" sz="3200" b="1" dirty="0" smtClean="0">
                <a:effectLst/>
              </a:rPr>
              <a:t>Hayvan Sayıları ve Hayvansal Üretim</a:t>
            </a:r>
          </a:p>
        </p:txBody>
      </p:sp>
      <p:graphicFrame>
        <p:nvGraphicFramePr>
          <p:cNvPr id="5" name="İçerik Yer Tutucusu 3"/>
          <p:cNvGraphicFramePr>
            <a:graphicFrameLocks/>
          </p:cNvGraphicFramePr>
          <p:nvPr/>
        </p:nvGraphicFramePr>
        <p:xfrm>
          <a:off x="1331913" y="692150"/>
          <a:ext cx="7173408" cy="6004560"/>
        </p:xfrm>
        <a:graphic>
          <a:graphicData uri="http://schemas.openxmlformats.org/drawingml/2006/table">
            <a:tbl>
              <a:tblPr firstRow="1" bandRow="1">
                <a:tableStyleId>{7DF18680-E054-41AD-8BC1-D1AEF772440D}</a:tableStyleId>
              </a:tblPr>
              <a:tblGrid>
                <a:gridCol w="1040067"/>
                <a:gridCol w="2038350"/>
                <a:gridCol w="116840"/>
                <a:gridCol w="1939801"/>
                <a:gridCol w="2038350"/>
              </a:tblGrid>
              <a:tr h="238991">
                <a:tc>
                  <a:txBody>
                    <a:bodyPr/>
                    <a:lstStyle/>
                    <a:p>
                      <a:endParaRPr lang="tr-TR" sz="1200" dirty="0"/>
                    </a:p>
                  </a:txBody>
                  <a:tcPr/>
                </a:tc>
                <a:tc>
                  <a:txBody>
                    <a:bodyPr/>
                    <a:lstStyle/>
                    <a:p>
                      <a:endParaRPr lang="tr-TR" sz="1200" dirty="0"/>
                    </a:p>
                  </a:txBody>
                  <a:tcPr/>
                </a:tc>
                <a:tc gridSpan="2">
                  <a:txBody>
                    <a:bodyPr/>
                    <a:lstStyle/>
                    <a:p>
                      <a:r>
                        <a:rPr lang="tr-TR" sz="1600" dirty="0" smtClean="0"/>
                        <a:t>Baş / Ad.</a:t>
                      </a:r>
                      <a:endParaRPr lang="tr-TR" sz="1600" dirty="0">
                        <a:solidFill>
                          <a:schemeClr val="tx1"/>
                        </a:solidFill>
                      </a:endParaRPr>
                    </a:p>
                  </a:txBody>
                  <a:tcPr/>
                </a:tc>
                <a:tc hMerge="1">
                  <a:txBody>
                    <a:bodyPr/>
                    <a:lstStyle/>
                    <a:p>
                      <a:endParaRPr lang="tr-TR"/>
                    </a:p>
                  </a:txBody>
                  <a:tcPr/>
                </a:tc>
                <a:tc>
                  <a:txBody>
                    <a:bodyPr/>
                    <a:lstStyle/>
                    <a:p>
                      <a:r>
                        <a:rPr lang="tr-TR" sz="1600" dirty="0" smtClean="0"/>
                        <a:t>Toplam</a:t>
                      </a:r>
                      <a:endParaRPr lang="tr-TR" sz="1600" dirty="0">
                        <a:solidFill>
                          <a:schemeClr val="tx1"/>
                        </a:solidFill>
                      </a:endParaRPr>
                    </a:p>
                  </a:txBody>
                  <a:tcPr/>
                </a:tc>
              </a:tr>
              <a:tr h="238991">
                <a:tc rowSpan="3">
                  <a:txBody>
                    <a:bodyPr/>
                    <a:lstStyle/>
                    <a:p>
                      <a:r>
                        <a:rPr lang="tr-TR" sz="1200" dirty="0" smtClean="0"/>
                        <a:t/>
                      </a:r>
                      <a:br>
                        <a:rPr lang="tr-TR" sz="1200" dirty="0" smtClean="0"/>
                      </a:br>
                      <a:r>
                        <a:rPr lang="tr-TR" sz="1200" dirty="0" smtClean="0"/>
                        <a:t>SIĞIR</a:t>
                      </a:r>
                      <a:endParaRPr lang="tr-TR" sz="1200" b="1" dirty="0"/>
                    </a:p>
                  </a:txBody>
                  <a:tcPr/>
                </a:tc>
                <a:tc>
                  <a:txBody>
                    <a:bodyPr/>
                    <a:lstStyle/>
                    <a:p>
                      <a:r>
                        <a:rPr lang="tr-TR" sz="1200" dirty="0" smtClean="0"/>
                        <a:t>Kültür</a:t>
                      </a:r>
                      <a:endParaRPr lang="tr-TR" sz="1200" dirty="0"/>
                    </a:p>
                  </a:txBody>
                  <a:tcPr/>
                </a:tc>
                <a:tc gridSpan="2">
                  <a:txBody>
                    <a:bodyPr/>
                    <a:lstStyle/>
                    <a:p>
                      <a:r>
                        <a:rPr lang="tr-TR" sz="1200" dirty="0" smtClean="0"/>
                        <a:t>45.226</a:t>
                      </a:r>
                      <a:endParaRPr lang="tr-TR" sz="1200" dirty="0"/>
                    </a:p>
                  </a:txBody>
                  <a:tcPr/>
                </a:tc>
                <a:tc hMerge="1">
                  <a:txBody>
                    <a:bodyPr/>
                    <a:lstStyle/>
                    <a:p>
                      <a:endParaRPr lang="tr-TR"/>
                    </a:p>
                  </a:txBody>
                  <a:tcPr/>
                </a:tc>
                <a:tc rowSpan="3">
                  <a:txBody>
                    <a:bodyPr/>
                    <a:lstStyle/>
                    <a:p>
                      <a:pPr algn="ctr"/>
                      <a:r>
                        <a:rPr lang="tr-TR" sz="1200" dirty="0" smtClean="0"/>
                        <a:t/>
                      </a:r>
                      <a:br>
                        <a:rPr lang="tr-TR" sz="1200" dirty="0" smtClean="0"/>
                      </a:br>
                      <a:r>
                        <a:rPr lang="tr-TR" sz="1200" dirty="0" smtClean="0"/>
                        <a:t>91.974</a:t>
                      </a:r>
                      <a:endParaRPr lang="tr-TR" sz="1200" dirty="0"/>
                    </a:p>
                  </a:txBody>
                  <a:tcPr/>
                </a:tc>
              </a:tr>
              <a:tr h="238991">
                <a:tc vMerge="1">
                  <a:txBody>
                    <a:bodyPr/>
                    <a:lstStyle/>
                    <a:p>
                      <a:endParaRPr lang="tr-TR" b="1" dirty="0"/>
                    </a:p>
                  </a:txBody>
                  <a:tcPr/>
                </a:tc>
                <a:tc>
                  <a:txBody>
                    <a:bodyPr/>
                    <a:lstStyle/>
                    <a:p>
                      <a:r>
                        <a:rPr lang="tr-TR" sz="1200" dirty="0" err="1" smtClean="0"/>
                        <a:t>K.Melez</a:t>
                      </a:r>
                      <a:endParaRPr lang="tr-TR" sz="1200" dirty="0"/>
                    </a:p>
                  </a:txBody>
                  <a:tcPr/>
                </a:tc>
                <a:tc gridSpan="2">
                  <a:txBody>
                    <a:bodyPr/>
                    <a:lstStyle/>
                    <a:p>
                      <a:r>
                        <a:rPr lang="tr-TR" sz="1200" dirty="0" smtClean="0"/>
                        <a:t>29.711</a:t>
                      </a:r>
                      <a:endParaRPr lang="tr-TR" sz="1200" dirty="0"/>
                    </a:p>
                  </a:txBody>
                  <a:tcPr/>
                </a:tc>
                <a:tc hMerge="1">
                  <a:txBody>
                    <a:bodyPr/>
                    <a:lstStyle/>
                    <a:p>
                      <a:endParaRPr lang="tr-TR"/>
                    </a:p>
                  </a:txBody>
                  <a:tcPr/>
                </a:tc>
                <a:tc vMerge="1">
                  <a:txBody>
                    <a:bodyPr/>
                    <a:lstStyle/>
                    <a:p>
                      <a:endParaRPr lang="tr-TR" dirty="0"/>
                    </a:p>
                  </a:txBody>
                  <a:tcPr/>
                </a:tc>
              </a:tr>
              <a:tr h="238991">
                <a:tc vMerge="1">
                  <a:txBody>
                    <a:bodyPr/>
                    <a:lstStyle/>
                    <a:p>
                      <a:endParaRPr lang="tr-TR" dirty="0"/>
                    </a:p>
                  </a:txBody>
                  <a:tcPr/>
                </a:tc>
                <a:tc>
                  <a:txBody>
                    <a:bodyPr/>
                    <a:lstStyle/>
                    <a:p>
                      <a:r>
                        <a:rPr lang="tr-TR" sz="1200" dirty="0" smtClean="0"/>
                        <a:t>Yerli</a:t>
                      </a:r>
                      <a:endParaRPr lang="tr-TR" sz="1200" dirty="0"/>
                    </a:p>
                  </a:txBody>
                  <a:tcPr/>
                </a:tc>
                <a:tc gridSpan="2">
                  <a:txBody>
                    <a:bodyPr/>
                    <a:lstStyle/>
                    <a:p>
                      <a:r>
                        <a:rPr lang="tr-TR" sz="1200" dirty="0" smtClean="0"/>
                        <a:t>17.037</a:t>
                      </a:r>
                      <a:endParaRPr lang="tr-TR" sz="1200" dirty="0"/>
                    </a:p>
                  </a:txBody>
                  <a:tcPr/>
                </a:tc>
                <a:tc hMerge="1">
                  <a:txBody>
                    <a:bodyPr/>
                    <a:lstStyle/>
                    <a:p>
                      <a:endParaRPr lang="tr-TR"/>
                    </a:p>
                  </a:txBody>
                  <a:tcPr/>
                </a:tc>
                <a:tc vMerge="1">
                  <a:txBody>
                    <a:bodyPr/>
                    <a:lstStyle/>
                    <a:p>
                      <a:endParaRPr lang="tr-TR" dirty="0"/>
                    </a:p>
                  </a:txBody>
                  <a:tcPr/>
                </a:tc>
              </a:tr>
              <a:tr h="238991">
                <a:tc gridSpan="2">
                  <a:txBody>
                    <a:bodyPr/>
                    <a:lstStyle/>
                    <a:p>
                      <a:r>
                        <a:rPr lang="tr-TR" sz="1200" dirty="0" smtClean="0"/>
                        <a:t>MANDA</a:t>
                      </a:r>
                      <a:endParaRPr lang="tr-TR" sz="1200" b="1" dirty="0"/>
                    </a:p>
                  </a:txBody>
                  <a:tcPr/>
                </a:tc>
                <a:tc hMerge="1">
                  <a:txBody>
                    <a:bodyPr/>
                    <a:lstStyle/>
                    <a:p>
                      <a:endParaRPr lang="tr-TR" dirty="0"/>
                    </a:p>
                  </a:txBody>
                  <a:tcPr/>
                </a:tc>
                <a:tc gridSpan="2">
                  <a:txBody>
                    <a:bodyPr/>
                    <a:lstStyle/>
                    <a:p>
                      <a:r>
                        <a:rPr lang="tr-TR" sz="1200" dirty="0" smtClean="0"/>
                        <a:t>780</a:t>
                      </a:r>
                      <a:endParaRPr lang="tr-TR" sz="1200" dirty="0"/>
                    </a:p>
                  </a:txBody>
                  <a:tcPr/>
                </a:tc>
                <a:tc hMerge="1">
                  <a:txBody>
                    <a:bodyPr/>
                    <a:lstStyle/>
                    <a:p>
                      <a:endParaRPr lang="tr-TR"/>
                    </a:p>
                  </a:txBody>
                  <a:tcPr/>
                </a:tc>
                <a:tc>
                  <a:txBody>
                    <a:bodyPr/>
                    <a:lstStyle/>
                    <a:p>
                      <a:pPr algn="ctr"/>
                      <a:r>
                        <a:rPr lang="tr-TR" sz="1200" dirty="0" smtClean="0"/>
                        <a:t>780</a:t>
                      </a:r>
                      <a:endParaRPr lang="tr-TR" sz="1200" dirty="0"/>
                    </a:p>
                  </a:txBody>
                  <a:tcPr/>
                </a:tc>
              </a:tr>
              <a:tr h="238991">
                <a:tc gridSpan="4">
                  <a:txBody>
                    <a:bodyPr/>
                    <a:lstStyle/>
                    <a:p>
                      <a:pPr algn="r"/>
                      <a:r>
                        <a:rPr lang="tr-TR" sz="1200" b="1" dirty="0" smtClean="0">
                          <a:solidFill>
                            <a:schemeClr val="accent5"/>
                          </a:solidFill>
                        </a:rPr>
                        <a:t>Büyükbaş Toplamı</a:t>
                      </a:r>
                      <a:endParaRPr lang="tr-TR" sz="1200" b="1" dirty="0">
                        <a:solidFill>
                          <a:schemeClr val="accent5"/>
                        </a:solidFill>
                      </a:endParaRPr>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a:txBody>
                    <a:bodyPr/>
                    <a:lstStyle/>
                    <a:p>
                      <a:pPr algn="ctr"/>
                      <a:r>
                        <a:rPr lang="tr-TR" sz="1200" b="1" dirty="0" smtClean="0">
                          <a:solidFill>
                            <a:schemeClr val="accent5"/>
                          </a:solidFill>
                        </a:rPr>
                        <a:t>92.754</a:t>
                      </a:r>
                      <a:endParaRPr lang="tr-TR" sz="1200" b="1" dirty="0">
                        <a:solidFill>
                          <a:schemeClr val="accent5"/>
                        </a:solidFill>
                      </a:endParaRPr>
                    </a:p>
                  </a:txBody>
                  <a:tcPr/>
                </a:tc>
              </a:tr>
              <a:tr h="238991">
                <a:tc gridSpan="2">
                  <a:txBody>
                    <a:bodyPr/>
                    <a:lstStyle/>
                    <a:p>
                      <a:r>
                        <a:rPr lang="tr-TR" sz="1200" dirty="0" smtClean="0"/>
                        <a:t>KOYUN</a:t>
                      </a:r>
                      <a:endParaRPr lang="tr-TR" sz="1200" b="1" dirty="0"/>
                    </a:p>
                  </a:txBody>
                  <a:tcPr/>
                </a:tc>
                <a:tc hMerge="1">
                  <a:txBody>
                    <a:bodyPr/>
                    <a:lstStyle/>
                    <a:p>
                      <a:endParaRPr lang="tr-TR" dirty="0"/>
                    </a:p>
                  </a:txBody>
                  <a:tcPr/>
                </a:tc>
                <a:tc gridSpan="2">
                  <a:txBody>
                    <a:bodyPr/>
                    <a:lstStyle/>
                    <a:p>
                      <a:r>
                        <a:rPr lang="tr-TR" sz="1200" dirty="0" smtClean="0"/>
                        <a:t>18.050</a:t>
                      </a:r>
                      <a:endParaRPr lang="tr-TR" sz="1200" dirty="0"/>
                    </a:p>
                  </a:txBody>
                  <a:tcPr/>
                </a:tc>
                <a:tc hMerge="1">
                  <a:txBody>
                    <a:bodyPr/>
                    <a:lstStyle/>
                    <a:p>
                      <a:endParaRPr lang="tr-TR"/>
                    </a:p>
                  </a:txBody>
                  <a:tcPr/>
                </a:tc>
                <a:tc>
                  <a:txBody>
                    <a:bodyPr/>
                    <a:lstStyle/>
                    <a:p>
                      <a:pPr algn="ctr"/>
                      <a:r>
                        <a:rPr lang="tr-TR" sz="1200" dirty="0" smtClean="0"/>
                        <a:t>18.050</a:t>
                      </a:r>
                      <a:endParaRPr lang="tr-TR" sz="1200" dirty="0"/>
                    </a:p>
                  </a:txBody>
                  <a:tcPr/>
                </a:tc>
              </a:tr>
              <a:tr h="238991">
                <a:tc rowSpan="2">
                  <a:txBody>
                    <a:bodyPr/>
                    <a:lstStyle/>
                    <a:p>
                      <a:pPr>
                        <a:lnSpc>
                          <a:spcPct val="200000"/>
                        </a:lnSpc>
                      </a:pPr>
                      <a:r>
                        <a:rPr lang="tr-TR" sz="1200" dirty="0" smtClean="0"/>
                        <a:t>KEÇİ</a:t>
                      </a:r>
                      <a:endParaRPr lang="tr-TR" sz="1200" b="1" dirty="0"/>
                    </a:p>
                  </a:txBody>
                  <a:tcPr/>
                </a:tc>
                <a:tc>
                  <a:txBody>
                    <a:bodyPr/>
                    <a:lstStyle/>
                    <a:p>
                      <a:r>
                        <a:rPr lang="tr-TR" sz="1200" dirty="0" smtClean="0"/>
                        <a:t>Kıl Keçisi</a:t>
                      </a:r>
                      <a:endParaRPr lang="tr-TR" sz="1200" dirty="0"/>
                    </a:p>
                  </a:txBody>
                  <a:tcPr/>
                </a:tc>
                <a:tc gridSpan="2">
                  <a:txBody>
                    <a:bodyPr/>
                    <a:lstStyle/>
                    <a:p>
                      <a:r>
                        <a:rPr lang="tr-TR" sz="1200" dirty="0" smtClean="0"/>
                        <a:t>16.100</a:t>
                      </a:r>
                      <a:endParaRPr lang="tr-TR" sz="1200" dirty="0"/>
                    </a:p>
                  </a:txBody>
                  <a:tcPr/>
                </a:tc>
                <a:tc hMerge="1">
                  <a:txBody>
                    <a:bodyPr/>
                    <a:lstStyle/>
                    <a:p>
                      <a:endParaRPr lang="tr-TR"/>
                    </a:p>
                  </a:txBody>
                  <a:tcPr/>
                </a:tc>
                <a:tc rowSpan="2">
                  <a:txBody>
                    <a:bodyPr/>
                    <a:lstStyle/>
                    <a:p>
                      <a:pPr algn="ctr">
                        <a:lnSpc>
                          <a:spcPct val="200000"/>
                        </a:lnSpc>
                      </a:pPr>
                      <a:r>
                        <a:rPr lang="tr-TR" sz="1200" dirty="0" smtClean="0"/>
                        <a:t>16.100</a:t>
                      </a:r>
                      <a:endParaRPr lang="tr-TR" sz="1200" dirty="0"/>
                    </a:p>
                  </a:txBody>
                  <a:tcPr/>
                </a:tc>
              </a:tr>
              <a:tr h="238991">
                <a:tc vMerge="1">
                  <a:txBody>
                    <a:bodyPr/>
                    <a:lstStyle/>
                    <a:p>
                      <a:endParaRPr lang="tr-TR" dirty="0"/>
                    </a:p>
                  </a:txBody>
                  <a:tcPr/>
                </a:tc>
                <a:tc>
                  <a:txBody>
                    <a:bodyPr/>
                    <a:lstStyle/>
                    <a:p>
                      <a:r>
                        <a:rPr lang="tr-TR" sz="1200" dirty="0" smtClean="0"/>
                        <a:t>Tiftik Keçisi</a:t>
                      </a:r>
                      <a:endParaRPr lang="tr-TR" sz="1200" dirty="0"/>
                    </a:p>
                  </a:txBody>
                  <a:tcPr/>
                </a:tc>
                <a:tc gridSpan="2">
                  <a:txBody>
                    <a:bodyPr/>
                    <a:lstStyle/>
                    <a:p>
                      <a:r>
                        <a:rPr lang="tr-TR" sz="1200" dirty="0" smtClean="0"/>
                        <a:t>-</a:t>
                      </a:r>
                      <a:endParaRPr lang="tr-TR" sz="1200" dirty="0"/>
                    </a:p>
                  </a:txBody>
                  <a:tcPr/>
                </a:tc>
                <a:tc hMerge="1">
                  <a:txBody>
                    <a:bodyPr/>
                    <a:lstStyle/>
                    <a:p>
                      <a:endParaRPr lang="tr-TR"/>
                    </a:p>
                  </a:txBody>
                  <a:tcPr/>
                </a:tc>
                <a:tc vMerge="1">
                  <a:txBody>
                    <a:bodyPr/>
                    <a:lstStyle/>
                    <a:p>
                      <a:endParaRPr lang="tr-TR" dirty="0"/>
                    </a:p>
                  </a:txBody>
                  <a:tcPr/>
                </a:tc>
              </a:tr>
              <a:tr h="238991">
                <a:tc gridSpan="4">
                  <a:txBody>
                    <a:bodyPr/>
                    <a:lstStyle/>
                    <a:p>
                      <a:pPr algn="r"/>
                      <a:r>
                        <a:rPr lang="tr-TR" sz="1200" b="1" dirty="0" smtClean="0">
                          <a:solidFill>
                            <a:schemeClr val="accent5"/>
                          </a:solidFill>
                        </a:rPr>
                        <a:t>Küçükbaş Toplamı</a:t>
                      </a:r>
                      <a:endParaRPr lang="tr-TR" sz="1200" b="1" dirty="0">
                        <a:solidFill>
                          <a:schemeClr val="accent5"/>
                        </a:solidFill>
                      </a:endParaRPr>
                    </a:p>
                  </a:txBody>
                  <a:tcPr/>
                </a:tc>
                <a:tc hMerge="1">
                  <a:txBody>
                    <a:bodyPr/>
                    <a:lstStyle/>
                    <a:p>
                      <a:endParaRPr lang="tr-TR" dirty="0"/>
                    </a:p>
                  </a:txBody>
                  <a:tcPr/>
                </a:tc>
                <a:tc hMerge="1">
                  <a:txBody>
                    <a:bodyPr/>
                    <a:lstStyle/>
                    <a:p>
                      <a:endParaRPr lang="tr-TR" dirty="0"/>
                    </a:p>
                  </a:txBody>
                  <a:tcPr/>
                </a:tc>
                <a:tc hMerge="1">
                  <a:txBody>
                    <a:bodyPr/>
                    <a:lstStyle/>
                    <a:p>
                      <a:endParaRPr lang="tr-TR"/>
                    </a:p>
                  </a:txBody>
                  <a:tcPr/>
                </a:tc>
                <a:tc>
                  <a:txBody>
                    <a:bodyPr/>
                    <a:lstStyle/>
                    <a:p>
                      <a:pPr algn="ctr"/>
                      <a:r>
                        <a:rPr lang="tr-TR" sz="1200" b="1" dirty="0" smtClean="0">
                          <a:solidFill>
                            <a:schemeClr val="accent5"/>
                          </a:solidFill>
                        </a:rPr>
                        <a:t>34.150</a:t>
                      </a:r>
                      <a:endParaRPr lang="tr-TR" sz="1200" b="1" dirty="0">
                        <a:solidFill>
                          <a:schemeClr val="accent5"/>
                        </a:solidFill>
                      </a:endParaRPr>
                    </a:p>
                  </a:txBody>
                  <a:tcPr/>
                </a:tc>
              </a:tr>
              <a:tr h="238991">
                <a:tc gridSpan="2">
                  <a:txBody>
                    <a:bodyPr/>
                    <a:lstStyle/>
                    <a:p>
                      <a:r>
                        <a:rPr lang="tr-TR" sz="1200" dirty="0" smtClean="0"/>
                        <a:t>AT</a:t>
                      </a:r>
                      <a:endParaRPr lang="tr-TR" sz="1200" b="1" dirty="0"/>
                    </a:p>
                  </a:txBody>
                  <a:tcPr/>
                </a:tc>
                <a:tc hMerge="1">
                  <a:txBody>
                    <a:bodyPr/>
                    <a:lstStyle/>
                    <a:p>
                      <a:endParaRPr lang="tr-TR" dirty="0"/>
                    </a:p>
                  </a:txBody>
                  <a:tcPr/>
                </a:tc>
                <a:tc gridSpan="2">
                  <a:txBody>
                    <a:bodyPr/>
                    <a:lstStyle/>
                    <a:p>
                      <a:endParaRPr lang="tr-TR" sz="1200" dirty="0"/>
                    </a:p>
                  </a:txBody>
                  <a:tcPr/>
                </a:tc>
                <a:tc hMerge="1">
                  <a:txBody>
                    <a:bodyPr/>
                    <a:lstStyle/>
                    <a:p>
                      <a:endParaRPr lang="tr-TR"/>
                    </a:p>
                  </a:txBody>
                  <a:tcPr/>
                </a:tc>
                <a:tc>
                  <a:txBody>
                    <a:bodyPr/>
                    <a:lstStyle/>
                    <a:p>
                      <a:pPr algn="ctr"/>
                      <a:r>
                        <a:rPr lang="tr-TR" sz="1200" dirty="0" smtClean="0"/>
                        <a:t>211</a:t>
                      </a:r>
                      <a:endParaRPr lang="tr-TR" sz="1200" dirty="0"/>
                    </a:p>
                  </a:txBody>
                  <a:tcPr/>
                </a:tc>
              </a:tr>
              <a:tr h="238991">
                <a:tc gridSpan="2">
                  <a:txBody>
                    <a:bodyPr/>
                    <a:lstStyle/>
                    <a:p>
                      <a:r>
                        <a:rPr lang="tr-TR" sz="1200" dirty="0" smtClean="0"/>
                        <a:t>EŞEK</a:t>
                      </a:r>
                      <a:endParaRPr lang="tr-TR" sz="1200" b="1" dirty="0"/>
                    </a:p>
                  </a:txBody>
                  <a:tcPr/>
                </a:tc>
                <a:tc hMerge="1">
                  <a:txBody>
                    <a:bodyPr/>
                    <a:lstStyle/>
                    <a:p>
                      <a:endParaRPr lang="tr-TR" dirty="0"/>
                    </a:p>
                  </a:txBody>
                  <a:tcPr/>
                </a:tc>
                <a:tc gridSpan="2">
                  <a:txBody>
                    <a:bodyPr/>
                    <a:lstStyle/>
                    <a:p>
                      <a:endParaRPr lang="tr-TR" sz="1200" dirty="0"/>
                    </a:p>
                  </a:txBody>
                  <a:tcPr/>
                </a:tc>
                <a:tc hMerge="1">
                  <a:txBody>
                    <a:bodyPr/>
                    <a:lstStyle/>
                    <a:p>
                      <a:endParaRPr lang="tr-TR"/>
                    </a:p>
                  </a:txBody>
                  <a:tcPr/>
                </a:tc>
                <a:tc>
                  <a:txBody>
                    <a:bodyPr/>
                    <a:lstStyle/>
                    <a:p>
                      <a:pPr algn="ctr"/>
                      <a:r>
                        <a:rPr lang="tr-TR" sz="1200" dirty="0" smtClean="0"/>
                        <a:t>183</a:t>
                      </a:r>
                      <a:endParaRPr lang="tr-TR" sz="1200" dirty="0"/>
                    </a:p>
                  </a:txBody>
                  <a:tcPr/>
                </a:tc>
              </a:tr>
              <a:tr h="238991">
                <a:tc gridSpan="2">
                  <a:txBody>
                    <a:bodyPr/>
                    <a:lstStyle/>
                    <a:p>
                      <a:r>
                        <a:rPr lang="tr-TR" sz="1200" dirty="0" smtClean="0"/>
                        <a:t>KATIR</a:t>
                      </a:r>
                      <a:endParaRPr lang="tr-TR" sz="1200" b="1" dirty="0"/>
                    </a:p>
                  </a:txBody>
                  <a:tcPr/>
                </a:tc>
                <a:tc hMerge="1">
                  <a:txBody>
                    <a:bodyPr/>
                    <a:lstStyle/>
                    <a:p>
                      <a:endParaRPr lang="tr-TR" dirty="0"/>
                    </a:p>
                  </a:txBody>
                  <a:tcPr/>
                </a:tc>
                <a:tc gridSpan="2">
                  <a:txBody>
                    <a:bodyPr/>
                    <a:lstStyle/>
                    <a:p>
                      <a:endParaRPr lang="tr-TR" sz="1200" dirty="0"/>
                    </a:p>
                  </a:txBody>
                  <a:tcPr/>
                </a:tc>
                <a:tc hMerge="1">
                  <a:txBody>
                    <a:bodyPr/>
                    <a:lstStyle/>
                    <a:p>
                      <a:endParaRPr lang="tr-TR"/>
                    </a:p>
                  </a:txBody>
                  <a:tcPr/>
                </a:tc>
                <a:tc>
                  <a:txBody>
                    <a:bodyPr/>
                    <a:lstStyle/>
                    <a:p>
                      <a:pPr algn="ctr"/>
                      <a:r>
                        <a:rPr lang="tr-TR" sz="1200" dirty="0" smtClean="0"/>
                        <a:t>210</a:t>
                      </a:r>
                      <a:endParaRPr lang="tr-TR" sz="1200" dirty="0"/>
                    </a:p>
                  </a:txBody>
                  <a:tcPr/>
                </a:tc>
              </a:tr>
              <a:tr h="238991">
                <a:tc gridSpan="4">
                  <a:txBody>
                    <a:bodyPr/>
                    <a:lstStyle/>
                    <a:p>
                      <a:pPr algn="r"/>
                      <a:r>
                        <a:rPr lang="tr-TR" sz="1200" b="1" dirty="0" smtClean="0">
                          <a:solidFill>
                            <a:schemeClr val="accent5"/>
                          </a:solidFill>
                        </a:rPr>
                        <a:t>Tek Tırnaklılar Toplamı</a:t>
                      </a:r>
                      <a:endParaRPr lang="tr-TR" sz="1200" b="1" dirty="0">
                        <a:solidFill>
                          <a:schemeClr val="accent5"/>
                        </a:solidFill>
                      </a:endParaRP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a:txBody>
                    <a:bodyPr/>
                    <a:lstStyle/>
                    <a:p>
                      <a:pPr algn="ctr"/>
                      <a:r>
                        <a:rPr lang="tr-TR" sz="1200" b="1" dirty="0" smtClean="0">
                          <a:solidFill>
                            <a:schemeClr val="accent5"/>
                          </a:solidFill>
                        </a:rPr>
                        <a:t>604</a:t>
                      </a:r>
                      <a:endParaRPr lang="tr-TR" sz="1200" b="1" dirty="0">
                        <a:solidFill>
                          <a:schemeClr val="accent5"/>
                        </a:solidFill>
                      </a:endParaRPr>
                    </a:p>
                  </a:txBody>
                  <a:tcPr/>
                </a:tc>
              </a:tr>
              <a:tr h="238991">
                <a:tc rowSpan="2">
                  <a:txBody>
                    <a:bodyPr/>
                    <a:lstStyle/>
                    <a:p>
                      <a:pPr algn="l">
                        <a:lnSpc>
                          <a:spcPct val="200000"/>
                        </a:lnSpc>
                      </a:pPr>
                      <a:r>
                        <a:rPr lang="tr-TR" sz="1200" dirty="0" smtClean="0"/>
                        <a:t>TAVUK</a:t>
                      </a:r>
                      <a:endParaRPr lang="tr-TR" sz="1200" b="1" dirty="0"/>
                    </a:p>
                  </a:txBody>
                  <a:tcPr/>
                </a:tc>
                <a:tc gridSpan="2">
                  <a:txBody>
                    <a:bodyPr/>
                    <a:lstStyle/>
                    <a:p>
                      <a:r>
                        <a:rPr lang="tr-TR" sz="1200" dirty="0" err="1" smtClean="0"/>
                        <a:t>Broiler</a:t>
                      </a:r>
                      <a:r>
                        <a:rPr lang="tr-TR" sz="1200" baseline="0" dirty="0" smtClean="0"/>
                        <a:t> (Devre/Adet)</a:t>
                      </a:r>
                      <a:endParaRPr lang="tr-TR" sz="1200" dirty="0"/>
                    </a:p>
                  </a:txBody>
                  <a:tcPr/>
                </a:tc>
                <a:tc hMerge="1">
                  <a:txBody>
                    <a:bodyPr/>
                    <a:lstStyle/>
                    <a:p>
                      <a:endParaRPr lang="tr-TR"/>
                    </a:p>
                  </a:txBody>
                  <a:tcPr/>
                </a:tc>
                <a:tc>
                  <a:txBody>
                    <a:bodyPr/>
                    <a:lstStyle/>
                    <a:p>
                      <a:r>
                        <a:rPr lang="tr-TR" sz="1200" dirty="0" smtClean="0"/>
                        <a:t>4.600.750</a:t>
                      </a:r>
                      <a:endParaRPr lang="tr-TR" sz="1200" dirty="0"/>
                    </a:p>
                  </a:txBody>
                  <a:tcPr/>
                </a:tc>
                <a:tc rowSpan="2">
                  <a:txBody>
                    <a:bodyPr/>
                    <a:lstStyle/>
                    <a:p>
                      <a:pPr algn="ctr">
                        <a:lnSpc>
                          <a:spcPct val="200000"/>
                        </a:lnSpc>
                      </a:pPr>
                      <a:r>
                        <a:rPr lang="tr-TR" sz="1200" dirty="0" smtClean="0"/>
                        <a:t>4.685.750</a:t>
                      </a:r>
                      <a:endParaRPr lang="tr-TR" sz="1200" dirty="0"/>
                    </a:p>
                  </a:txBody>
                  <a:tcPr/>
                </a:tc>
              </a:tr>
              <a:tr h="238991">
                <a:tc vMerge="1">
                  <a:txBody>
                    <a:bodyPr/>
                    <a:lstStyle/>
                    <a:p>
                      <a:endParaRPr lang="tr-TR" dirty="0"/>
                    </a:p>
                  </a:txBody>
                  <a:tcPr/>
                </a:tc>
                <a:tc gridSpan="2">
                  <a:txBody>
                    <a:bodyPr/>
                    <a:lstStyle/>
                    <a:p>
                      <a:r>
                        <a:rPr lang="tr-TR" sz="1200" dirty="0" smtClean="0"/>
                        <a:t>Yumurtacı</a:t>
                      </a:r>
                      <a:endParaRPr lang="tr-TR" sz="1200" dirty="0"/>
                    </a:p>
                  </a:txBody>
                  <a:tcPr/>
                </a:tc>
                <a:tc hMerge="1">
                  <a:txBody>
                    <a:bodyPr/>
                    <a:lstStyle/>
                    <a:p>
                      <a:endParaRPr lang="tr-TR"/>
                    </a:p>
                  </a:txBody>
                  <a:tcPr/>
                </a:tc>
                <a:tc>
                  <a:txBody>
                    <a:bodyPr/>
                    <a:lstStyle/>
                    <a:p>
                      <a:r>
                        <a:rPr lang="tr-TR" sz="1200" dirty="0" smtClean="0"/>
                        <a:t>85.000</a:t>
                      </a:r>
                      <a:endParaRPr lang="tr-TR" sz="1200" dirty="0"/>
                    </a:p>
                  </a:txBody>
                  <a:tcPr/>
                </a:tc>
                <a:tc vMerge="1">
                  <a:txBody>
                    <a:bodyPr/>
                    <a:lstStyle/>
                    <a:p>
                      <a:endParaRPr lang="tr-TR" dirty="0"/>
                    </a:p>
                  </a:txBody>
                  <a:tcPr/>
                </a:tc>
              </a:tr>
              <a:tr h="238991">
                <a:tc gridSpan="3">
                  <a:txBody>
                    <a:bodyPr/>
                    <a:lstStyle/>
                    <a:p>
                      <a:r>
                        <a:rPr lang="tr-TR" sz="1200" dirty="0" smtClean="0"/>
                        <a:t>ÖRDEK</a:t>
                      </a:r>
                      <a:endParaRPr lang="tr-TR" sz="1200" b="1" dirty="0"/>
                    </a:p>
                  </a:txBody>
                  <a:tcPr/>
                </a:tc>
                <a:tc hMerge="1">
                  <a:txBody>
                    <a:bodyPr/>
                    <a:lstStyle/>
                    <a:p>
                      <a:endParaRPr lang="tr-TR" sz="1200" dirty="0"/>
                    </a:p>
                  </a:txBody>
                  <a:tcPr/>
                </a:tc>
                <a:tc hMerge="1">
                  <a:txBody>
                    <a:bodyPr/>
                    <a:lstStyle/>
                    <a:p>
                      <a:endParaRPr lang="tr-TR"/>
                    </a:p>
                  </a:txBody>
                  <a:tcPr/>
                </a:tc>
                <a:tc>
                  <a:txBody>
                    <a:bodyPr/>
                    <a:lstStyle/>
                    <a:p>
                      <a:r>
                        <a:rPr lang="tr-TR" sz="1200" dirty="0" smtClean="0"/>
                        <a:t>1.115</a:t>
                      </a:r>
                      <a:endParaRPr lang="tr-TR" sz="1200" dirty="0"/>
                    </a:p>
                  </a:txBody>
                  <a:tcPr/>
                </a:tc>
                <a:tc>
                  <a:txBody>
                    <a:bodyPr/>
                    <a:lstStyle/>
                    <a:p>
                      <a:pPr algn="ctr"/>
                      <a:r>
                        <a:rPr lang="tr-TR" sz="1200" dirty="0" smtClean="0"/>
                        <a:t>5.150</a:t>
                      </a:r>
                      <a:endParaRPr lang="tr-TR" sz="1200" dirty="0"/>
                    </a:p>
                  </a:txBody>
                  <a:tcPr/>
                </a:tc>
              </a:tr>
              <a:tr h="238991">
                <a:tc gridSpan="3">
                  <a:txBody>
                    <a:bodyPr/>
                    <a:lstStyle/>
                    <a:p>
                      <a:r>
                        <a:rPr lang="tr-TR" sz="1200" dirty="0" smtClean="0"/>
                        <a:t>KAZ</a:t>
                      </a:r>
                      <a:endParaRPr lang="tr-TR" sz="1200" b="1" dirty="0"/>
                    </a:p>
                  </a:txBody>
                  <a:tcPr/>
                </a:tc>
                <a:tc hMerge="1">
                  <a:txBody>
                    <a:bodyPr/>
                    <a:lstStyle/>
                    <a:p>
                      <a:endParaRPr lang="tr-TR" sz="1200" dirty="0"/>
                    </a:p>
                  </a:txBody>
                  <a:tcPr/>
                </a:tc>
                <a:tc hMerge="1">
                  <a:txBody>
                    <a:bodyPr/>
                    <a:lstStyle/>
                    <a:p>
                      <a:endParaRPr lang="tr-TR"/>
                    </a:p>
                  </a:txBody>
                  <a:tcPr/>
                </a:tc>
                <a:tc>
                  <a:txBody>
                    <a:bodyPr/>
                    <a:lstStyle/>
                    <a:p>
                      <a:r>
                        <a:rPr lang="tr-TR" sz="1200" dirty="0" smtClean="0"/>
                        <a:t>422</a:t>
                      </a:r>
                      <a:endParaRPr lang="tr-TR" sz="1200" dirty="0"/>
                    </a:p>
                  </a:txBody>
                  <a:tcPr/>
                </a:tc>
                <a:tc>
                  <a:txBody>
                    <a:bodyPr/>
                    <a:lstStyle/>
                    <a:p>
                      <a:pPr algn="ctr"/>
                      <a:r>
                        <a:rPr lang="tr-TR" sz="1200" dirty="0" smtClean="0"/>
                        <a:t>365</a:t>
                      </a:r>
                      <a:endParaRPr lang="tr-TR" sz="1200" dirty="0"/>
                    </a:p>
                  </a:txBody>
                  <a:tcPr/>
                </a:tc>
              </a:tr>
              <a:tr h="238991">
                <a:tc gridSpan="3">
                  <a:txBody>
                    <a:bodyPr/>
                    <a:lstStyle/>
                    <a:p>
                      <a:r>
                        <a:rPr lang="tr-TR" sz="1200" dirty="0" smtClean="0"/>
                        <a:t>HİNDİ</a:t>
                      </a:r>
                      <a:endParaRPr lang="tr-TR" sz="1200" b="1" dirty="0"/>
                    </a:p>
                  </a:txBody>
                  <a:tcPr/>
                </a:tc>
                <a:tc hMerge="1">
                  <a:txBody>
                    <a:bodyPr/>
                    <a:lstStyle/>
                    <a:p>
                      <a:endParaRPr lang="tr-TR" sz="1200" dirty="0"/>
                    </a:p>
                  </a:txBody>
                  <a:tcPr/>
                </a:tc>
                <a:tc hMerge="1">
                  <a:txBody>
                    <a:bodyPr/>
                    <a:lstStyle/>
                    <a:p>
                      <a:endParaRPr lang="tr-TR"/>
                    </a:p>
                  </a:txBody>
                  <a:tcPr/>
                </a:tc>
                <a:tc>
                  <a:txBody>
                    <a:bodyPr/>
                    <a:lstStyle/>
                    <a:p>
                      <a:r>
                        <a:rPr lang="tr-TR" sz="1200" dirty="0" smtClean="0"/>
                        <a:t>1.624</a:t>
                      </a:r>
                      <a:endParaRPr lang="tr-TR" sz="1200" dirty="0"/>
                    </a:p>
                  </a:txBody>
                  <a:tcPr/>
                </a:tc>
                <a:tc>
                  <a:txBody>
                    <a:bodyPr/>
                    <a:lstStyle/>
                    <a:p>
                      <a:pPr algn="ctr"/>
                      <a:r>
                        <a:rPr lang="tr-TR" sz="1200" dirty="0" smtClean="0"/>
                        <a:t>970</a:t>
                      </a:r>
                      <a:endParaRPr lang="tr-TR" sz="1200" dirty="0"/>
                    </a:p>
                  </a:txBody>
                  <a:tcPr/>
                </a:tc>
              </a:tr>
              <a:tr h="238991">
                <a:tc gridSpan="4">
                  <a:txBody>
                    <a:bodyPr/>
                    <a:lstStyle/>
                    <a:p>
                      <a:pPr algn="r"/>
                      <a:r>
                        <a:rPr lang="tr-TR" sz="1200" b="1" dirty="0" smtClean="0">
                          <a:solidFill>
                            <a:schemeClr val="accent5"/>
                          </a:solidFill>
                        </a:rPr>
                        <a:t>Kümes</a:t>
                      </a:r>
                      <a:r>
                        <a:rPr lang="tr-TR" sz="1200" b="1" baseline="0" dirty="0" smtClean="0">
                          <a:solidFill>
                            <a:schemeClr val="accent5"/>
                          </a:solidFill>
                        </a:rPr>
                        <a:t> Hayvan </a:t>
                      </a:r>
                      <a:r>
                        <a:rPr lang="tr-TR" sz="1200" b="1" dirty="0" smtClean="0">
                          <a:solidFill>
                            <a:schemeClr val="accent5"/>
                          </a:solidFill>
                        </a:rPr>
                        <a:t>Toplamı</a:t>
                      </a:r>
                      <a:endParaRPr lang="tr-TR" sz="1200" b="1" i="0" dirty="0">
                        <a:solidFill>
                          <a:schemeClr val="accent5"/>
                        </a:solidFill>
                      </a:endParaRPr>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a:txBody>
                    <a:bodyPr/>
                    <a:lstStyle/>
                    <a:p>
                      <a:pPr algn="ctr"/>
                      <a:r>
                        <a:rPr lang="tr-TR" sz="1200" b="1" dirty="0" smtClean="0">
                          <a:solidFill>
                            <a:schemeClr val="accent5"/>
                          </a:solidFill>
                        </a:rPr>
                        <a:t>4.692.235</a:t>
                      </a:r>
                      <a:endParaRPr lang="tr-TR" sz="1200" b="1" dirty="0">
                        <a:solidFill>
                          <a:schemeClr val="accent5"/>
                        </a:solidFill>
                      </a:endParaRPr>
                    </a:p>
                  </a:txBody>
                  <a:tcPr/>
                </a:tc>
              </a:tr>
              <a:tr h="238991">
                <a:tc>
                  <a:txBody>
                    <a:bodyPr/>
                    <a:lstStyle/>
                    <a:p>
                      <a:pPr>
                        <a:lnSpc>
                          <a:spcPct val="200000"/>
                        </a:lnSpc>
                      </a:pPr>
                      <a:r>
                        <a:rPr lang="tr-TR" sz="1200" dirty="0" smtClean="0"/>
                        <a:t>ARI KOVANI</a:t>
                      </a:r>
                      <a:endParaRPr lang="tr-TR" sz="1200" b="1" dirty="0"/>
                    </a:p>
                  </a:txBody>
                  <a:tcPr/>
                </a:tc>
                <a:tc gridSpan="2">
                  <a:txBody>
                    <a:bodyPr/>
                    <a:lstStyle/>
                    <a:p>
                      <a:pPr marL="0" algn="l" rtl="0" eaLnBrk="1" latinLnBrk="0" hangingPunct="1">
                        <a:lnSpc>
                          <a:spcPct val="200000"/>
                        </a:lnSpc>
                      </a:pPr>
                      <a:r>
                        <a:rPr kumimoji="0" lang="tr-TR" sz="1200" kern="1200" dirty="0" smtClean="0">
                          <a:solidFill>
                            <a:schemeClr val="dk1"/>
                          </a:solidFill>
                          <a:latin typeface="+mn-lt"/>
                          <a:ea typeface="+mn-ea"/>
                          <a:cs typeface="+mn-cs"/>
                        </a:rPr>
                        <a:t>Fenni Kovan</a:t>
                      </a:r>
                      <a:endParaRPr kumimoji="0" lang="tr-TR" sz="1200" kern="1200" dirty="0">
                        <a:solidFill>
                          <a:schemeClr val="dk1"/>
                        </a:solidFill>
                        <a:latin typeface="+mn-lt"/>
                        <a:ea typeface="+mn-ea"/>
                        <a:cs typeface="+mn-cs"/>
                      </a:endParaRPr>
                    </a:p>
                  </a:txBody>
                  <a:tcPr/>
                </a:tc>
                <a:tc hMerge="1">
                  <a:txBody>
                    <a:bodyPr/>
                    <a:lstStyle/>
                    <a:p>
                      <a:endParaRPr lang="tr-TR"/>
                    </a:p>
                  </a:txBody>
                  <a:tcPr/>
                </a:tc>
                <a:tc>
                  <a:txBody>
                    <a:bodyPr/>
                    <a:lstStyle/>
                    <a:p>
                      <a:pPr marL="0" algn="l" rtl="0" eaLnBrk="1" latinLnBrk="0" hangingPunct="1">
                        <a:lnSpc>
                          <a:spcPct val="200000"/>
                        </a:lnSpc>
                      </a:pPr>
                      <a:r>
                        <a:rPr kumimoji="0" lang="tr-TR" sz="1200" kern="1200" dirty="0" smtClean="0">
                          <a:solidFill>
                            <a:schemeClr val="dk1"/>
                          </a:solidFill>
                          <a:latin typeface="+mn-lt"/>
                          <a:ea typeface="+mn-ea"/>
                          <a:cs typeface="+mn-cs"/>
                        </a:rPr>
                        <a:t>25.010</a:t>
                      </a:r>
                      <a:endParaRPr kumimoji="0" lang="tr-TR" sz="1200" kern="1200" dirty="0">
                        <a:solidFill>
                          <a:schemeClr val="dk1"/>
                        </a:solidFill>
                        <a:latin typeface="+mn-lt"/>
                        <a:ea typeface="+mn-ea"/>
                        <a:cs typeface="+mn-cs"/>
                      </a:endParaRPr>
                    </a:p>
                  </a:txBody>
                  <a:tcPr/>
                </a:tc>
                <a:tc>
                  <a:txBody>
                    <a:bodyPr/>
                    <a:lstStyle/>
                    <a:p>
                      <a:pPr algn="ctr">
                        <a:lnSpc>
                          <a:spcPct val="200000"/>
                        </a:lnSpc>
                      </a:pPr>
                      <a:r>
                        <a:rPr lang="tr-TR" sz="1200" b="1" dirty="0" smtClean="0"/>
                        <a:t>25.010</a:t>
                      </a:r>
                      <a:endParaRPr lang="tr-TR" sz="1200" b="1"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88125" y="6492875"/>
            <a:ext cx="2133600" cy="365125"/>
          </a:xfrm>
        </p:spPr>
        <p:txBody>
          <a:bodyPr rtlCol="0" anchor="ctr"/>
          <a:lstStyle/>
          <a:p>
            <a:pPr>
              <a:defRPr/>
            </a:pPr>
            <a:fld id="{972FB282-AEEC-458F-B23E-FC06D511B3D8}" type="slidenum">
              <a:rPr lang="tr-TR">
                <a:solidFill>
                  <a:schemeClr val="tx1">
                    <a:tint val="75000"/>
                  </a:schemeClr>
                </a:solidFill>
              </a:rPr>
              <a:pPr>
                <a:defRPr/>
              </a:pPr>
              <a:t>18</a:t>
            </a:fld>
            <a:endParaRPr lang="tr-TR" dirty="0">
              <a:solidFill>
                <a:schemeClr val="tx1">
                  <a:tint val="75000"/>
                </a:schemeClr>
              </a:solidFill>
            </a:endParaRPr>
          </a:p>
        </p:txBody>
      </p:sp>
      <p:sp>
        <p:nvSpPr>
          <p:cNvPr id="29698" name="Rectangle 7"/>
          <p:cNvSpPr>
            <a:spLocks noChangeArrowheads="1"/>
          </p:cNvSpPr>
          <p:nvPr/>
        </p:nvSpPr>
        <p:spPr bwMode="auto">
          <a:xfrm>
            <a:off x="0" y="1866900"/>
            <a:ext cx="9144000" cy="0"/>
          </a:xfrm>
          <a:prstGeom prst="rect">
            <a:avLst/>
          </a:prstGeom>
          <a:noFill/>
          <a:ln w="9525">
            <a:noFill/>
            <a:miter lim="800000"/>
            <a:headEnd/>
            <a:tailEnd/>
          </a:ln>
        </p:spPr>
        <p:txBody>
          <a:bodyPr wrap="none" anchor="ctr">
            <a:spAutoFit/>
          </a:bodyPr>
          <a:lstStyle/>
          <a:p>
            <a:pPr eaLnBrk="0" hangingPunct="0"/>
            <a:endParaRPr lang="tr-TR">
              <a:latin typeface="Gill Sans MT" pitchFamily="34" charset="0"/>
            </a:endParaRPr>
          </a:p>
        </p:txBody>
      </p:sp>
      <p:sp>
        <p:nvSpPr>
          <p:cNvPr id="29699" name="Rectangle 8"/>
          <p:cNvSpPr>
            <a:spLocks noChangeArrowheads="1"/>
          </p:cNvSpPr>
          <p:nvPr/>
        </p:nvSpPr>
        <p:spPr bwMode="auto">
          <a:xfrm>
            <a:off x="0" y="5013325"/>
            <a:ext cx="9144000" cy="0"/>
          </a:xfrm>
          <a:prstGeom prst="rect">
            <a:avLst/>
          </a:prstGeom>
          <a:noFill/>
          <a:ln w="9525">
            <a:noFill/>
            <a:miter lim="800000"/>
            <a:headEnd/>
            <a:tailEnd/>
          </a:ln>
        </p:spPr>
        <p:txBody>
          <a:bodyPr wrap="none" anchor="ctr">
            <a:spAutoFit/>
          </a:bodyPr>
          <a:lstStyle/>
          <a:p>
            <a:endParaRPr lang="tr-TR">
              <a:latin typeface="Gill Sans MT" pitchFamily="34" charset="0"/>
            </a:endParaRPr>
          </a:p>
        </p:txBody>
      </p:sp>
      <p:graphicFrame>
        <p:nvGraphicFramePr>
          <p:cNvPr id="3" name="Tablo 2"/>
          <p:cNvGraphicFramePr>
            <a:graphicFrameLocks noGrp="1"/>
          </p:cNvGraphicFramePr>
          <p:nvPr/>
        </p:nvGraphicFramePr>
        <p:xfrm>
          <a:off x="1187450" y="1412875"/>
          <a:ext cx="3816424" cy="3779520"/>
        </p:xfrm>
        <a:graphic>
          <a:graphicData uri="http://schemas.openxmlformats.org/drawingml/2006/table">
            <a:tbl>
              <a:tblPr firstRow="1" bandRow="1">
                <a:tableStyleId>{7DF18680-E054-41AD-8BC1-D1AEF772440D}</a:tableStyleId>
              </a:tblPr>
              <a:tblGrid>
                <a:gridCol w="1861185"/>
                <a:gridCol w="1955239"/>
              </a:tblGrid>
              <a:tr h="370840">
                <a:tc gridSpan="2">
                  <a:txBody>
                    <a:bodyPr/>
                    <a:lstStyle/>
                    <a:p>
                      <a:r>
                        <a:rPr lang="tr-TR" sz="2400" dirty="0" smtClean="0"/>
                        <a:t>Hayvansal Üretim 2012</a:t>
                      </a:r>
                      <a:endParaRPr lang="tr-TR" sz="2400" dirty="0"/>
                    </a:p>
                  </a:txBody>
                  <a:tcPr/>
                </a:tc>
                <a:tc hMerge="1">
                  <a:txBody>
                    <a:bodyPr/>
                    <a:lstStyle/>
                    <a:p>
                      <a:endParaRPr lang="tr-TR" dirty="0"/>
                    </a:p>
                  </a:txBody>
                  <a:tcPr/>
                </a:tc>
              </a:tr>
              <a:tr h="370840">
                <a:tc>
                  <a:txBody>
                    <a:bodyPr/>
                    <a:lstStyle/>
                    <a:p>
                      <a:r>
                        <a:rPr lang="tr-TR" sz="2000" b="1" dirty="0" smtClean="0"/>
                        <a:t>Ürün Çeşidi</a:t>
                      </a:r>
                      <a:endParaRPr lang="tr-TR" sz="2000" b="1" dirty="0"/>
                    </a:p>
                  </a:txBody>
                  <a:tcPr/>
                </a:tc>
                <a:tc>
                  <a:txBody>
                    <a:bodyPr/>
                    <a:lstStyle/>
                    <a:p>
                      <a:r>
                        <a:rPr lang="tr-TR" sz="2000" b="1" dirty="0" smtClean="0"/>
                        <a:t>Üretim (ton)</a:t>
                      </a:r>
                      <a:endParaRPr lang="tr-TR" sz="2000" b="1" dirty="0"/>
                    </a:p>
                  </a:txBody>
                  <a:tcPr/>
                </a:tc>
              </a:tr>
              <a:tr h="370840">
                <a:tc>
                  <a:txBody>
                    <a:bodyPr/>
                    <a:lstStyle/>
                    <a:p>
                      <a:r>
                        <a:rPr lang="tr-TR" sz="2000" dirty="0" smtClean="0"/>
                        <a:t>Et (Kırmızı)</a:t>
                      </a:r>
                      <a:endParaRPr lang="tr-TR" sz="2000" dirty="0"/>
                    </a:p>
                  </a:txBody>
                  <a:tcPr/>
                </a:tc>
                <a:tc>
                  <a:txBody>
                    <a:bodyPr/>
                    <a:lstStyle/>
                    <a:p>
                      <a:pPr algn="ctr"/>
                      <a:r>
                        <a:rPr lang="tr-TR" sz="2000" dirty="0" smtClean="0"/>
                        <a:t>1.850</a:t>
                      </a:r>
                      <a:endParaRPr lang="tr-TR" sz="2000" dirty="0"/>
                    </a:p>
                  </a:txBody>
                  <a:tcPr/>
                </a:tc>
              </a:tr>
              <a:tr h="370840">
                <a:tc>
                  <a:txBody>
                    <a:bodyPr/>
                    <a:lstStyle/>
                    <a:p>
                      <a:r>
                        <a:rPr lang="tr-TR" sz="2000" dirty="0" smtClean="0"/>
                        <a:t>Süt</a:t>
                      </a:r>
                      <a:endParaRPr lang="tr-TR" sz="2000" dirty="0"/>
                    </a:p>
                  </a:txBody>
                  <a:tcPr/>
                </a:tc>
                <a:tc>
                  <a:txBody>
                    <a:bodyPr/>
                    <a:lstStyle/>
                    <a:p>
                      <a:pPr algn="ctr"/>
                      <a:r>
                        <a:rPr lang="tr-TR" sz="2000" dirty="0" smtClean="0"/>
                        <a:t>102.000</a:t>
                      </a:r>
                      <a:endParaRPr lang="tr-TR" sz="2000" dirty="0"/>
                    </a:p>
                  </a:txBody>
                  <a:tcPr/>
                </a:tc>
              </a:tr>
              <a:tr h="370840">
                <a:tc>
                  <a:txBody>
                    <a:bodyPr/>
                    <a:lstStyle/>
                    <a:p>
                      <a:r>
                        <a:rPr lang="tr-TR" sz="2000" dirty="0" smtClean="0"/>
                        <a:t>Yapağı</a:t>
                      </a:r>
                      <a:endParaRPr lang="tr-TR" sz="2000" dirty="0"/>
                    </a:p>
                  </a:txBody>
                  <a:tcPr/>
                </a:tc>
                <a:tc>
                  <a:txBody>
                    <a:bodyPr/>
                    <a:lstStyle/>
                    <a:p>
                      <a:pPr algn="ctr"/>
                      <a:r>
                        <a:rPr lang="tr-TR" sz="2000" dirty="0" smtClean="0"/>
                        <a:t>18</a:t>
                      </a:r>
                      <a:endParaRPr lang="tr-TR" sz="2000" dirty="0"/>
                    </a:p>
                  </a:txBody>
                  <a:tcPr/>
                </a:tc>
              </a:tr>
              <a:tr h="370840">
                <a:tc>
                  <a:txBody>
                    <a:bodyPr/>
                    <a:lstStyle/>
                    <a:p>
                      <a:r>
                        <a:rPr lang="tr-TR" sz="2000" dirty="0" smtClean="0"/>
                        <a:t>Keçi Kılı</a:t>
                      </a:r>
                      <a:endParaRPr lang="tr-TR" sz="2000" dirty="0"/>
                    </a:p>
                  </a:txBody>
                  <a:tcPr/>
                </a:tc>
                <a:tc>
                  <a:txBody>
                    <a:bodyPr/>
                    <a:lstStyle/>
                    <a:p>
                      <a:pPr algn="ctr"/>
                      <a:r>
                        <a:rPr lang="tr-TR" sz="2000" dirty="0" smtClean="0"/>
                        <a:t>5,2</a:t>
                      </a:r>
                      <a:endParaRPr lang="tr-TR" sz="2000" dirty="0"/>
                    </a:p>
                  </a:txBody>
                  <a:tcPr/>
                </a:tc>
              </a:tr>
              <a:tr h="370840">
                <a:tc>
                  <a:txBody>
                    <a:bodyPr/>
                    <a:lstStyle/>
                    <a:p>
                      <a:r>
                        <a:rPr lang="tr-TR" sz="2000" dirty="0" smtClean="0"/>
                        <a:t>Bal</a:t>
                      </a:r>
                      <a:endParaRPr lang="tr-TR" sz="2000" dirty="0"/>
                    </a:p>
                  </a:txBody>
                  <a:tcPr/>
                </a:tc>
                <a:tc>
                  <a:txBody>
                    <a:bodyPr/>
                    <a:lstStyle/>
                    <a:p>
                      <a:pPr algn="ctr"/>
                      <a:r>
                        <a:rPr lang="tr-TR" sz="2000" dirty="0" smtClean="0"/>
                        <a:t>320</a:t>
                      </a:r>
                      <a:endParaRPr lang="tr-TR" sz="2000" dirty="0"/>
                    </a:p>
                  </a:txBody>
                  <a:tcPr/>
                </a:tc>
              </a:tr>
              <a:tr h="370840">
                <a:tc>
                  <a:txBody>
                    <a:bodyPr/>
                    <a:lstStyle/>
                    <a:p>
                      <a:r>
                        <a:rPr lang="tr-TR" sz="2000" dirty="0" smtClean="0"/>
                        <a:t>Bal Mumu</a:t>
                      </a:r>
                      <a:endParaRPr lang="tr-TR" sz="2000" dirty="0"/>
                    </a:p>
                  </a:txBody>
                  <a:tcPr/>
                </a:tc>
                <a:tc>
                  <a:txBody>
                    <a:bodyPr/>
                    <a:lstStyle/>
                    <a:p>
                      <a:pPr algn="ctr"/>
                      <a:r>
                        <a:rPr lang="tr-TR" sz="2000" dirty="0" smtClean="0"/>
                        <a:t>14.5</a:t>
                      </a:r>
                      <a:endParaRPr lang="tr-TR" sz="2000" dirty="0"/>
                    </a:p>
                  </a:txBody>
                  <a:tcPr/>
                </a:tc>
              </a:tr>
              <a:tr h="370840">
                <a:tc>
                  <a:txBody>
                    <a:bodyPr/>
                    <a:lstStyle/>
                    <a:p>
                      <a:r>
                        <a:rPr lang="tr-TR" sz="2000" dirty="0" smtClean="0"/>
                        <a:t>Yumurta (Ad.)</a:t>
                      </a:r>
                      <a:endParaRPr lang="tr-TR" sz="2000" dirty="0"/>
                    </a:p>
                  </a:txBody>
                  <a:tcPr/>
                </a:tc>
                <a:tc>
                  <a:txBody>
                    <a:bodyPr/>
                    <a:lstStyle/>
                    <a:p>
                      <a:pPr algn="ctr">
                        <a:lnSpc>
                          <a:spcPct val="150000"/>
                        </a:lnSpc>
                      </a:pPr>
                      <a:r>
                        <a:rPr lang="tr-TR" sz="2000" dirty="0" smtClean="0"/>
                        <a:t>13.750.000</a:t>
                      </a:r>
                      <a:endParaRPr lang="tr-TR" sz="2000" dirty="0"/>
                    </a:p>
                  </a:txBody>
                  <a:tcPr/>
                </a:tc>
              </a:tr>
            </a:tbl>
          </a:graphicData>
        </a:graphic>
      </p:graphicFrame>
      <p:graphicFrame>
        <p:nvGraphicFramePr>
          <p:cNvPr id="12" name="Tablo 11"/>
          <p:cNvGraphicFramePr>
            <a:graphicFrameLocks noGrp="1"/>
          </p:cNvGraphicFramePr>
          <p:nvPr/>
        </p:nvGraphicFramePr>
        <p:xfrm>
          <a:off x="5219700" y="1406525"/>
          <a:ext cx="3703548" cy="3779520"/>
        </p:xfrm>
        <a:graphic>
          <a:graphicData uri="http://schemas.openxmlformats.org/drawingml/2006/table">
            <a:tbl>
              <a:tblPr firstRow="1" bandRow="1">
                <a:tableStyleId>{7DF18680-E054-41AD-8BC1-D1AEF772440D}</a:tableStyleId>
              </a:tblPr>
              <a:tblGrid>
                <a:gridCol w="1872208"/>
                <a:gridCol w="1831340"/>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dirty="0" smtClean="0"/>
                        <a:t>Hayvansal Üretim 2013</a:t>
                      </a:r>
                    </a:p>
                  </a:txBody>
                  <a:tcPr/>
                </a:tc>
                <a:tc hMerge="1">
                  <a:txBody>
                    <a:bodyPr/>
                    <a:lstStyle/>
                    <a:p>
                      <a:endParaRPr lang="tr-TR" dirty="0"/>
                    </a:p>
                  </a:txBody>
                  <a:tcPr/>
                </a:tc>
              </a:tr>
              <a:tr h="370840">
                <a:tc>
                  <a:txBody>
                    <a:bodyPr/>
                    <a:lstStyle/>
                    <a:p>
                      <a:r>
                        <a:rPr lang="tr-TR" sz="2000" b="1" dirty="0" smtClean="0"/>
                        <a:t>Ürün Çeşidi</a:t>
                      </a:r>
                      <a:endParaRPr lang="tr-TR" sz="2000" b="1" dirty="0"/>
                    </a:p>
                  </a:txBody>
                  <a:tcPr/>
                </a:tc>
                <a:tc>
                  <a:txBody>
                    <a:bodyPr/>
                    <a:lstStyle/>
                    <a:p>
                      <a:r>
                        <a:rPr lang="tr-TR" sz="2000" b="1" dirty="0" smtClean="0"/>
                        <a:t>Üretim (ton)</a:t>
                      </a:r>
                      <a:endParaRPr lang="tr-TR" sz="2000" b="1" dirty="0"/>
                    </a:p>
                  </a:txBody>
                  <a:tcPr/>
                </a:tc>
              </a:tr>
              <a:tr h="370840">
                <a:tc>
                  <a:txBody>
                    <a:bodyPr/>
                    <a:lstStyle/>
                    <a:p>
                      <a:r>
                        <a:rPr lang="tr-TR" sz="2000" dirty="0" smtClean="0"/>
                        <a:t>Et (Kırmızı)</a:t>
                      </a:r>
                      <a:endParaRPr lang="tr-TR" sz="2000" dirty="0"/>
                    </a:p>
                  </a:txBody>
                  <a:tcPr/>
                </a:tc>
                <a:tc>
                  <a:txBody>
                    <a:bodyPr/>
                    <a:lstStyle/>
                    <a:p>
                      <a:pPr algn="ctr"/>
                      <a:r>
                        <a:rPr lang="tr-TR" sz="2000" dirty="0" smtClean="0"/>
                        <a:t>1.940</a:t>
                      </a:r>
                      <a:endParaRPr lang="tr-TR" sz="2000" dirty="0"/>
                    </a:p>
                  </a:txBody>
                  <a:tcPr/>
                </a:tc>
              </a:tr>
              <a:tr h="370840">
                <a:tc>
                  <a:txBody>
                    <a:bodyPr/>
                    <a:lstStyle/>
                    <a:p>
                      <a:r>
                        <a:rPr lang="tr-TR" sz="2000" dirty="0" smtClean="0"/>
                        <a:t>Süt</a:t>
                      </a:r>
                      <a:endParaRPr lang="tr-TR" sz="2000" dirty="0"/>
                    </a:p>
                  </a:txBody>
                  <a:tcPr/>
                </a:tc>
                <a:tc>
                  <a:txBody>
                    <a:bodyPr/>
                    <a:lstStyle/>
                    <a:p>
                      <a:pPr algn="ctr"/>
                      <a:r>
                        <a:rPr lang="tr-TR" sz="2000" dirty="0" smtClean="0"/>
                        <a:t>96.000</a:t>
                      </a:r>
                      <a:endParaRPr lang="tr-TR" sz="2000" dirty="0"/>
                    </a:p>
                  </a:txBody>
                  <a:tcPr/>
                </a:tc>
              </a:tr>
              <a:tr h="370840">
                <a:tc>
                  <a:txBody>
                    <a:bodyPr/>
                    <a:lstStyle/>
                    <a:p>
                      <a:r>
                        <a:rPr lang="tr-TR" sz="2000" dirty="0" smtClean="0"/>
                        <a:t>Yapağı</a:t>
                      </a:r>
                      <a:endParaRPr lang="tr-TR" sz="2000" dirty="0"/>
                    </a:p>
                  </a:txBody>
                  <a:tcPr/>
                </a:tc>
                <a:tc>
                  <a:txBody>
                    <a:bodyPr/>
                    <a:lstStyle/>
                    <a:p>
                      <a:pPr algn="ctr"/>
                      <a:r>
                        <a:rPr lang="tr-TR" sz="2000" dirty="0" smtClean="0"/>
                        <a:t>20</a:t>
                      </a:r>
                      <a:endParaRPr lang="tr-TR" sz="2000" dirty="0"/>
                    </a:p>
                  </a:txBody>
                  <a:tcPr/>
                </a:tc>
              </a:tr>
              <a:tr h="370840">
                <a:tc>
                  <a:txBody>
                    <a:bodyPr/>
                    <a:lstStyle/>
                    <a:p>
                      <a:r>
                        <a:rPr lang="tr-TR" sz="2000" dirty="0" smtClean="0"/>
                        <a:t>Keçi Kılı</a:t>
                      </a:r>
                      <a:endParaRPr lang="tr-TR" sz="2000" dirty="0"/>
                    </a:p>
                  </a:txBody>
                  <a:tcPr/>
                </a:tc>
                <a:tc>
                  <a:txBody>
                    <a:bodyPr/>
                    <a:lstStyle/>
                    <a:p>
                      <a:pPr algn="ctr"/>
                      <a:r>
                        <a:rPr lang="tr-TR" sz="2000" dirty="0" smtClean="0"/>
                        <a:t>-</a:t>
                      </a:r>
                      <a:endParaRPr lang="tr-TR" sz="2000" dirty="0"/>
                    </a:p>
                  </a:txBody>
                  <a:tcPr/>
                </a:tc>
              </a:tr>
              <a:tr h="370840">
                <a:tc>
                  <a:txBody>
                    <a:bodyPr/>
                    <a:lstStyle/>
                    <a:p>
                      <a:r>
                        <a:rPr lang="tr-TR" sz="2000" dirty="0" smtClean="0"/>
                        <a:t>Bal</a:t>
                      </a:r>
                      <a:endParaRPr lang="tr-TR" sz="2000" dirty="0"/>
                    </a:p>
                  </a:txBody>
                  <a:tcPr/>
                </a:tc>
                <a:tc>
                  <a:txBody>
                    <a:bodyPr/>
                    <a:lstStyle/>
                    <a:p>
                      <a:pPr algn="ctr"/>
                      <a:r>
                        <a:rPr lang="tr-TR" sz="2000" dirty="0" smtClean="0"/>
                        <a:t>330</a:t>
                      </a:r>
                      <a:endParaRPr lang="tr-TR" sz="2000" dirty="0"/>
                    </a:p>
                  </a:txBody>
                  <a:tcPr/>
                </a:tc>
              </a:tr>
              <a:tr h="370840">
                <a:tc>
                  <a:txBody>
                    <a:bodyPr/>
                    <a:lstStyle/>
                    <a:p>
                      <a:r>
                        <a:rPr lang="tr-TR" sz="2000" dirty="0" smtClean="0"/>
                        <a:t>Bal Mumu</a:t>
                      </a:r>
                      <a:endParaRPr lang="tr-TR" sz="2000" dirty="0"/>
                    </a:p>
                  </a:txBody>
                  <a:tcPr/>
                </a:tc>
                <a:tc>
                  <a:txBody>
                    <a:bodyPr/>
                    <a:lstStyle/>
                    <a:p>
                      <a:pPr algn="ctr"/>
                      <a:r>
                        <a:rPr lang="tr-TR" sz="2000" dirty="0" smtClean="0"/>
                        <a:t>51</a:t>
                      </a:r>
                      <a:endParaRPr lang="tr-TR" sz="2000" dirty="0"/>
                    </a:p>
                  </a:txBody>
                  <a:tcPr/>
                </a:tc>
              </a:tr>
              <a:tr h="370840">
                <a:tc>
                  <a:txBody>
                    <a:bodyPr/>
                    <a:lstStyle/>
                    <a:p>
                      <a:r>
                        <a:rPr lang="tr-TR" sz="2000" dirty="0" smtClean="0"/>
                        <a:t>Yumurta (Ad.)</a:t>
                      </a:r>
                      <a:endParaRPr lang="tr-TR" sz="2000" dirty="0"/>
                    </a:p>
                  </a:txBody>
                  <a:tcPr/>
                </a:tc>
                <a:tc>
                  <a:txBody>
                    <a:bodyPr/>
                    <a:lstStyle/>
                    <a:p>
                      <a:pPr algn="ctr">
                        <a:lnSpc>
                          <a:spcPct val="150000"/>
                        </a:lnSpc>
                      </a:pPr>
                      <a:r>
                        <a:rPr lang="tr-TR" sz="2000" dirty="0" smtClean="0"/>
                        <a:t>13.750.000</a:t>
                      </a:r>
                      <a:endParaRPr lang="tr-TR" sz="2000"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58888" y="2276475"/>
            <a:ext cx="7129462" cy="2078038"/>
          </a:xfrm>
          <a:prstGeom prst="rect">
            <a:avLst/>
          </a:prstGeom>
        </p:spPr>
        <p:txBody>
          <a:bodyPr anchor="ctr">
            <a:normAutofit fontScale="97500"/>
          </a:bodyPr>
          <a:lstStyle>
            <a:lvl1pPr>
              <a:spcBef>
                <a:spcPct val="0"/>
              </a:spcBef>
              <a:buNone/>
              <a:defRPr kumimoji="0" sz="4300" b="1">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fontAlgn="auto">
              <a:spcAft>
                <a:spcPts val="0"/>
              </a:spcAft>
              <a:defRPr/>
            </a:pPr>
            <a:r>
              <a:rPr lang="tr-TR" dirty="0"/>
              <a:t>İl Müdürlüğümüzce Yapılan Denetim ve Numune Sayıları</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Başlık 1"/>
          <p:cNvSpPr>
            <a:spLocks noGrp="1"/>
          </p:cNvSpPr>
          <p:nvPr>
            <p:ph type="title"/>
          </p:nvPr>
        </p:nvSpPr>
        <p:spPr bwMode="auto"/>
        <p:txBody>
          <a:bodyPr vert="horz" wrap="square" lIns="91440" tIns="45720" rIns="91440" bIns="45720" numCol="1" anchorCtr="0" compatLnSpc="1">
            <a:prstTxWarp prst="textNoShape">
              <a:avLst/>
            </a:prstTxWarp>
          </a:bodyPr>
          <a:lstStyle/>
          <a:p>
            <a:pPr eaLnBrk="1" hangingPunct="1"/>
            <a:r>
              <a:rPr lang="tr-TR" sz="3200" b="1" smtClean="0">
                <a:effectLst/>
              </a:rPr>
              <a:t>Zonguldak İli Genel Bilgileri</a:t>
            </a:r>
          </a:p>
        </p:txBody>
      </p:sp>
      <p:graphicFrame>
        <p:nvGraphicFramePr>
          <p:cNvPr id="4" name="İçerik Yer Tutucusu 3"/>
          <p:cNvGraphicFramePr>
            <a:graphicFrameLocks noGrp="1"/>
          </p:cNvGraphicFramePr>
          <p:nvPr>
            <p:ph idx="1"/>
          </p:nvPr>
        </p:nvGraphicFramePr>
        <p:xfrm>
          <a:off x="1435100" y="1447800"/>
          <a:ext cx="7169348" cy="2225040"/>
        </p:xfrm>
        <a:graphic>
          <a:graphicData uri="http://schemas.openxmlformats.org/drawingml/2006/table">
            <a:tbl>
              <a:tblPr firstRow="1" bandRow="1">
                <a:tableStyleId>{7DF18680-E054-41AD-8BC1-D1AEF772440D}</a:tableStyleId>
              </a:tblPr>
              <a:tblGrid>
                <a:gridCol w="2632844"/>
                <a:gridCol w="243286"/>
                <a:gridCol w="4293218"/>
              </a:tblGrid>
              <a:tr h="370840">
                <a:tc>
                  <a:txBody>
                    <a:bodyPr/>
                    <a:lstStyle/>
                    <a:p>
                      <a:r>
                        <a:rPr lang="tr-TR" dirty="0" smtClean="0"/>
                        <a:t>İlçe</a:t>
                      </a:r>
                      <a:endParaRPr lang="tr-TR" dirty="0"/>
                    </a:p>
                  </a:txBody>
                  <a:tcPr>
                    <a:solidFill>
                      <a:schemeClr val="accent5"/>
                    </a:solidFill>
                  </a:tcPr>
                </a:tc>
                <a:tc>
                  <a:txBody>
                    <a:bodyPr/>
                    <a:lstStyle/>
                    <a:p>
                      <a:r>
                        <a:rPr lang="tr-TR" dirty="0" smtClean="0">
                          <a:solidFill>
                            <a:schemeClr val="tx1"/>
                          </a:solidFill>
                        </a:rPr>
                        <a:t>:</a:t>
                      </a:r>
                      <a:endParaRPr lang="tr-TR" dirty="0">
                        <a:solidFill>
                          <a:schemeClr val="tx1"/>
                        </a:solidFill>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8 (2 si yeni ilçe oldu)</a:t>
                      </a:r>
                    </a:p>
                  </a:txBody>
                  <a:tcPr>
                    <a:solidFill>
                      <a:schemeClr val="bg1">
                        <a:lumMod val="95000"/>
                      </a:schemeClr>
                    </a:solidFill>
                  </a:tcPr>
                </a:tc>
              </a:tr>
              <a:tr h="370840">
                <a:tc>
                  <a:txBody>
                    <a:bodyPr/>
                    <a:lstStyle/>
                    <a:p>
                      <a:r>
                        <a:rPr lang="tr-TR" b="1" dirty="0" smtClean="0">
                          <a:solidFill>
                            <a:schemeClr val="bg1"/>
                          </a:solidFill>
                        </a:rPr>
                        <a:t>Belediye</a:t>
                      </a:r>
                      <a:endParaRPr lang="tr-TR" b="1" dirty="0">
                        <a:solidFill>
                          <a:schemeClr val="bg1"/>
                        </a:solidFill>
                      </a:endParaRPr>
                    </a:p>
                  </a:txBody>
                  <a:tcPr>
                    <a:solidFill>
                      <a:schemeClr val="accent5"/>
                    </a:solidFill>
                  </a:tcPr>
                </a:tc>
                <a:tc>
                  <a:txBody>
                    <a:bodyPr/>
                    <a:lstStyle/>
                    <a:p>
                      <a:r>
                        <a:rPr lang="tr-TR" dirty="0" smtClean="0">
                          <a:solidFill>
                            <a:schemeClr val="tx1"/>
                          </a:solidFill>
                        </a:rPr>
                        <a:t>:</a:t>
                      </a:r>
                      <a:endParaRPr lang="tr-TR" dirty="0">
                        <a:solidFill>
                          <a:schemeClr val="tx1"/>
                        </a:solidFill>
                      </a:endParaRPr>
                    </a:p>
                  </a:txBody>
                  <a:tcPr/>
                </a:tc>
                <a:tc>
                  <a:txBody>
                    <a:bodyPr/>
                    <a:lstStyle/>
                    <a:p>
                      <a:r>
                        <a:rPr lang="tr-TR" dirty="0" smtClean="0">
                          <a:solidFill>
                            <a:schemeClr val="tx1"/>
                          </a:solidFill>
                        </a:rPr>
                        <a:t>31</a:t>
                      </a:r>
                      <a:endParaRPr lang="tr-TR" dirty="0">
                        <a:solidFill>
                          <a:schemeClr val="tx1"/>
                        </a:solidFill>
                      </a:endParaRPr>
                    </a:p>
                  </a:txBody>
                  <a:tcPr/>
                </a:tc>
              </a:tr>
              <a:tr h="370840">
                <a:tc>
                  <a:txBody>
                    <a:bodyPr/>
                    <a:lstStyle/>
                    <a:p>
                      <a:r>
                        <a:rPr lang="tr-TR" b="1" dirty="0" smtClean="0">
                          <a:solidFill>
                            <a:schemeClr val="bg1"/>
                          </a:solidFill>
                        </a:rPr>
                        <a:t>Köy</a:t>
                      </a:r>
                      <a:endParaRPr lang="tr-TR" b="1" dirty="0">
                        <a:solidFill>
                          <a:schemeClr val="bg1"/>
                        </a:solidFill>
                      </a:endParaRPr>
                    </a:p>
                  </a:txBody>
                  <a:tcPr>
                    <a:solidFill>
                      <a:schemeClr val="accent5"/>
                    </a:solidFill>
                  </a:tcPr>
                </a:tc>
                <a:tc>
                  <a:txBody>
                    <a:bodyPr/>
                    <a:lstStyle/>
                    <a:p>
                      <a:r>
                        <a:rPr lang="tr-TR" dirty="0" smtClean="0">
                          <a:solidFill>
                            <a:schemeClr val="tx1"/>
                          </a:solidFill>
                        </a:rPr>
                        <a:t>:</a:t>
                      </a:r>
                      <a:endParaRPr lang="tr-TR" dirty="0">
                        <a:solidFill>
                          <a:schemeClr val="tx1"/>
                        </a:solidFill>
                      </a:endParaRPr>
                    </a:p>
                  </a:txBody>
                  <a:tcPr/>
                </a:tc>
                <a:tc>
                  <a:txBody>
                    <a:bodyPr/>
                    <a:lstStyle/>
                    <a:p>
                      <a:r>
                        <a:rPr lang="tr-TR" smtClean="0">
                          <a:solidFill>
                            <a:schemeClr val="tx1"/>
                          </a:solidFill>
                        </a:rPr>
                        <a:t>374</a:t>
                      </a:r>
                      <a:endParaRPr lang="tr-TR" dirty="0">
                        <a:solidFill>
                          <a:schemeClr val="tx1"/>
                        </a:solidFill>
                      </a:endParaRPr>
                    </a:p>
                  </a:txBody>
                  <a:tcPr/>
                </a:tc>
              </a:tr>
              <a:tr h="370840">
                <a:tc>
                  <a:txBody>
                    <a:bodyPr/>
                    <a:lstStyle/>
                    <a:p>
                      <a:r>
                        <a:rPr lang="tr-TR" b="1" dirty="0" smtClean="0">
                          <a:solidFill>
                            <a:schemeClr val="bg1"/>
                          </a:solidFill>
                        </a:rPr>
                        <a:t>Yüzölçümü</a:t>
                      </a:r>
                      <a:endParaRPr lang="tr-TR" b="1" dirty="0">
                        <a:solidFill>
                          <a:schemeClr val="bg1"/>
                        </a:solidFill>
                      </a:endParaRPr>
                    </a:p>
                  </a:txBody>
                  <a:tcPr>
                    <a:solidFill>
                      <a:schemeClr val="accent5"/>
                    </a:solidFill>
                  </a:tcPr>
                </a:tc>
                <a:tc>
                  <a:txBody>
                    <a:bodyPr/>
                    <a:lstStyle/>
                    <a:p>
                      <a:r>
                        <a:rPr lang="tr-TR" dirty="0" smtClean="0">
                          <a:solidFill>
                            <a:schemeClr val="tx1"/>
                          </a:solidFill>
                        </a:rPr>
                        <a:t>:</a:t>
                      </a:r>
                      <a:endParaRPr lang="tr-TR" dirty="0">
                        <a:solidFill>
                          <a:schemeClr val="tx1"/>
                        </a:solidFill>
                      </a:endParaRPr>
                    </a:p>
                  </a:txBody>
                  <a:tcPr/>
                </a:tc>
                <a:tc>
                  <a:txBody>
                    <a:bodyPr/>
                    <a:lstStyle/>
                    <a:p>
                      <a:r>
                        <a:rPr lang="tr-TR" dirty="0" smtClean="0">
                          <a:solidFill>
                            <a:schemeClr val="tx1"/>
                          </a:solidFill>
                        </a:rPr>
                        <a:t>343.037 Ha</a:t>
                      </a:r>
                      <a:endParaRPr lang="tr-TR" dirty="0">
                        <a:solidFill>
                          <a:schemeClr val="tx1"/>
                        </a:solidFill>
                      </a:endParaRPr>
                    </a:p>
                  </a:txBody>
                  <a:tcPr/>
                </a:tc>
              </a:tr>
              <a:tr h="370840">
                <a:tc>
                  <a:txBody>
                    <a:bodyPr/>
                    <a:lstStyle/>
                    <a:p>
                      <a:r>
                        <a:rPr lang="tr-TR" b="1" dirty="0" smtClean="0">
                          <a:solidFill>
                            <a:schemeClr val="bg1"/>
                          </a:solidFill>
                        </a:rPr>
                        <a:t>Nüfusu</a:t>
                      </a:r>
                      <a:endParaRPr lang="tr-TR" b="1" dirty="0">
                        <a:solidFill>
                          <a:schemeClr val="bg1"/>
                        </a:solidFill>
                      </a:endParaRPr>
                    </a:p>
                  </a:txBody>
                  <a:tcPr>
                    <a:solidFill>
                      <a:schemeClr val="accent5"/>
                    </a:solidFill>
                  </a:tcPr>
                </a:tc>
                <a:tc>
                  <a:txBody>
                    <a:bodyPr/>
                    <a:lstStyle/>
                    <a:p>
                      <a:r>
                        <a:rPr lang="tr-TR" dirty="0" smtClean="0">
                          <a:solidFill>
                            <a:schemeClr val="tx1"/>
                          </a:solidFill>
                        </a:rPr>
                        <a:t>:</a:t>
                      </a:r>
                      <a:endParaRPr lang="tr-TR" dirty="0">
                        <a:solidFill>
                          <a:schemeClr val="tx1"/>
                        </a:solidFill>
                      </a:endParaRPr>
                    </a:p>
                  </a:txBody>
                  <a:tcPr/>
                </a:tc>
                <a:tc>
                  <a:txBody>
                    <a:bodyPr/>
                    <a:lstStyle/>
                    <a:p>
                      <a:r>
                        <a:rPr lang="tr-TR" dirty="0" smtClean="0">
                          <a:solidFill>
                            <a:schemeClr val="tx1"/>
                          </a:solidFill>
                        </a:rPr>
                        <a:t>619.703* kişi</a:t>
                      </a:r>
                      <a:endParaRPr lang="tr-TR" dirty="0">
                        <a:solidFill>
                          <a:schemeClr val="tx1"/>
                        </a:solidFill>
                      </a:endParaRPr>
                    </a:p>
                  </a:txBody>
                  <a:tcPr/>
                </a:tc>
              </a:tr>
              <a:tr h="370840">
                <a:tc>
                  <a:txBody>
                    <a:bodyPr/>
                    <a:lstStyle/>
                    <a:p>
                      <a:r>
                        <a:rPr lang="tr-TR" b="1" dirty="0" smtClean="0">
                          <a:solidFill>
                            <a:schemeClr val="bg1"/>
                          </a:solidFill>
                        </a:rPr>
                        <a:t>Köy Nüfusu</a:t>
                      </a:r>
                      <a:endParaRPr lang="tr-TR" b="1" dirty="0">
                        <a:solidFill>
                          <a:schemeClr val="bg1"/>
                        </a:solidFill>
                      </a:endParaRPr>
                    </a:p>
                  </a:txBody>
                  <a:tcPr>
                    <a:solidFill>
                      <a:schemeClr val="accent5"/>
                    </a:solidFill>
                  </a:tcPr>
                </a:tc>
                <a:tc>
                  <a:txBody>
                    <a:bodyPr/>
                    <a:lstStyle/>
                    <a:p>
                      <a:r>
                        <a:rPr lang="tr-TR" dirty="0" smtClean="0">
                          <a:solidFill>
                            <a:schemeClr val="tx1"/>
                          </a:solidFill>
                        </a:rPr>
                        <a:t>:</a:t>
                      </a:r>
                      <a:endParaRPr lang="tr-TR" dirty="0">
                        <a:solidFill>
                          <a:schemeClr val="tx1"/>
                        </a:solidFill>
                      </a:endParaRPr>
                    </a:p>
                  </a:txBody>
                  <a:tcPr/>
                </a:tc>
                <a:tc>
                  <a:txBody>
                    <a:bodyPr/>
                    <a:lstStyle/>
                    <a:p>
                      <a:r>
                        <a:rPr lang="tr-TR" dirty="0" smtClean="0">
                          <a:solidFill>
                            <a:schemeClr val="tx1"/>
                          </a:solidFill>
                        </a:rPr>
                        <a:t>332.382** kişi</a:t>
                      </a:r>
                      <a:endParaRPr lang="tr-TR" dirty="0">
                        <a:solidFill>
                          <a:schemeClr val="tx1"/>
                        </a:solidFill>
                      </a:endParaRPr>
                    </a:p>
                  </a:txBody>
                  <a:tcPr/>
                </a:tc>
              </a:tr>
            </a:tbl>
          </a:graphicData>
        </a:graphic>
      </p:graphicFrame>
      <p:sp>
        <p:nvSpPr>
          <p:cNvPr id="14368" name="Metin kutusu 4"/>
          <p:cNvSpPr txBox="1">
            <a:spLocks noChangeArrowheads="1"/>
          </p:cNvSpPr>
          <p:nvPr/>
        </p:nvSpPr>
        <p:spPr bwMode="auto">
          <a:xfrm>
            <a:off x="1476375" y="4221163"/>
            <a:ext cx="6983413" cy="646112"/>
          </a:xfrm>
          <a:prstGeom prst="rect">
            <a:avLst/>
          </a:prstGeom>
          <a:noFill/>
          <a:ln w="9525">
            <a:noFill/>
            <a:miter lim="800000"/>
            <a:headEnd/>
            <a:tailEnd/>
          </a:ln>
        </p:spPr>
        <p:txBody>
          <a:bodyPr>
            <a:spAutoFit/>
          </a:bodyPr>
          <a:lstStyle/>
          <a:p>
            <a:r>
              <a:rPr lang="tr-TR">
                <a:latin typeface="Gill Sans MT" pitchFamily="34" charset="0"/>
              </a:rPr>
              <a:t>* 2010 Yılı TUİK nüfus verilerine göre,</a:t>
            </a:r>
            <a:br>
              <a:rPr lang="tr-TR">
                <a:latin typeface="Gill Sans MT" pitchFamily="34" charset="0"/>
              </a:rPr>
            </a:br>
            <a:r>
              <a:rPr lang="tr-TR">
                <a:latin typeface="Gill Sans MT" pitchFamily="34" charset="0"/>
              </a:rPr>
              <a:t>** Köy Nüfusu il genelinin 54’ünü kapsamaktadır.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Başlık 4"/>
          <p:cNvSpPr>
            <a:spLocks noGrp="1"/>
          </p:cNvSpPr>
          <p:nvPr>
            <p:ph type="title"/>
          </p:nvPr>
        </p:nvSpPr>
        <p:spPr bwMode="auto">
          <a:xfrm>
            <a:off x="1322388" y="269875"/>
            <a:ext cx="7497762" cy="1143000"/>
          </a:xfrm>
        </p:spPr>
        <p:txBody>
          <a:bodyPr vert="horz" wrap="square" lIns="91440" tIns="45720" rIns="91440" bIns="45720" numCol="1" anchorCtr="0" compatLnSpc="1">
            <a:prstTxWarp prst="textNoShape">
              <a:avLst/>
            </a:prstTxWarp>
          </a:bodyPr>
          <a:lstStyle/>
          <a:p>
            <a:pPr eaLnBrk="1" hangingPunct="1"/>
            <a:r>
              <a:rPr lang="tr-TR" sz="3200" b="1" smtClean="0">
                <a:effectLst/>
              </a:rPr>
              <a:t>İl Genelinde Denetim Sayıları</a:t>
            </a: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3706064506"/>
              </p:ext>
            </p:extLst>
          </p:nvPr>
        </p:nvGraphicFramePr>
        <p:xfrm>
          <a:off x="1320800" y="1443038"/>
          <a:ext cx="7571802" cy="3144520"/>
        </p:xfrm>
        <a:graphic>
          <a:graphicData uri="http://schemas.openxmlformats.org/drawingml/2006/table">
            <a:tbl>
              <a:tblPr firstRow="1" bandRow="1">
                <a:tableStyleId>{7DF18680-E054-41AD-8BC1-D1AEF772440D}</a:tableStyleId>
              </a:tblPr>
              <a:tblGrid>
                <a:gridCol w="1595138"/>
                <a:gridCol w="1656062"/>
                <a:gridCol w="4320602"/>
              </a:tblGrid>
              <a:tr h="370840">
                <a:tc>
                  <a:txBody>
                    <a:bodyPr/>
                    <a:lstStyle/>
                    <a:p>
                      <a:r>
                        <a:rPr lang="tr-TR" sz="1600" dirty="0" smtClean="0"/>
                        <a:t>Konusu</a:t>
                      </a:r>
                      <a:endParaRPr lang="tr-TR" sz="1600" dirty="0"/>
                    </a:p>
                  </a:txBody>
                  <a:tcPr/>
                </a:tc>
                <a:tc>
                  <a:txBody>
                    <a:bodyPr/>
                    <a:lstStyle/>
                    <a:p>
                      <a:pPr algn="ctr"/>
                      <a:r>
                        <a:rPr lang="tr-TR" sz="1600" dirty="0" smtClean="0"/>
                        <a:t>Denetim Sayısı</a:t>
                      </a:r>
                      <a:endParaRPr lang="tr-TR" sz="1600" dirty="0"/>
                    </a:p>
                  </a:txBody>
                  <a:tcPr/>
                </a:tc>
                <a:tc>
                  <a:txBody>
                    <a:bodyPr/>
                    <a:lstStyle/>
                    <a:p>
                      <a:r>
                        <a:rPr lang="tr-TR" sz="1600" dirty="0" smtClean="0"/>
                        <a:t>Açıklama</a:t>
                      </a:r>
                      <a:endParaRPr lang="tr-TR" sz="1600" dirty="0"/>
                    </a:p>
                  </a:txBody>
                  <a:tcPr/>
                </a:tc>
              </a:tr>
              <a:tr h="370840">
                <a:tc>
                  <a:txBody>
                    <a:bodyPr/>
                    <a:lstStyle/>
                    <a:p>
                      <a:pPr>
                        <a:lnSpc>
                          <a:spcPct val="150000"/>
                        </a:lnSpc>
                      </a:pPr>
                      <a:r>
                        <a:rPr lang="tr-TR" sz="1600" dirty="0" smtClean="0"/>
                        <a:t>Gıda</a:t>
                      </a:r>
                      <a:endParaRPr lang="tr-TR" sz="1600" dirty="0"/>
                    </a:p>
                  </a:txBody>
                  <a:tcPr anchor="ctr"/>
                </a:tc>
                <a:tc>
                  <a:txBody>
                    <a:bodyPr/>
                    <a:lstStyle/>
                    <a:p>
                      <a:pPr algn="ctr">
                        <a:lnSpc>
                          <a:spcPct val="150000"/>
                        </a:lnSpc>
                      </a:pPr>
                      <a:r>
                        <a:rPr lang="tr-TR" sz="1600" dirty="0" smtClean="0"/>
                        <a:t>3296</a:t>
                      </a:r>
                      <a:endParaRPr lang="tr-TR" sz="1600" dirty="0"/>
                    </a:p>
                  </a:txBody>
                  <a:tcPr anchor="ctr"/>
                </a:tc>
                <a:tc>
                  <a:txBody>
                    <a:bodyPr/>
                    <a:lstStyle/>
                    <a:p>
                      <a:pPr algn="l" hangingPunct="0"/>
                      <a:r>
                        <a:rPr kumimoji="0" lang="tr-TR" sz="1600" b="1" kern="1200" dirty="0" smtClean="0">
                          <a:solidFill>
                            <a:schemeClr val="dk1"/>
                          </a:solidFill>
                          <a:effectLst/>
                          <a:latin typeface="+mn-lt"/>
                          <a:ea typeface="+mn-ea"/>
                          <a:cs typeface="+mn-cs"/>
                        </a:rPr>
                        <a:t>116</a:t>
                      </a:r>
                      <a:r>
                        <a:rPr kumimoji="0" lang="tr-TR" sz="1600" kern="1200" dirty="0" smtClean="0">
                          <a:solidFill>
                            <a:schemeClr val="dk1"/>
                          </a:solidFill>
                          <a:effectLst/>
                          <a:latin typeface="+mn-lt"/>
                          <a:ea typeface="+mn-ea"/>
                          <a:cs typeface="+mn-cs"/>
                        </a:rPr>
                        <a:t> İPCK – </a:t>
                      </a:r>
                      <a:r>
                        <a:rPr kumimoji="0" lang="tr-TR" sz="1600" b="1" kern="1200" dirty="0" smtClean="0">
                          <a:solidFill>
                            <a:schemeClr val="dk1"/>
                          </a:solidFill>
                          <a:effectLst/>
                          <a:latin typeface="+mn-lt"/>
                          <a:ea typeface="+mn-ea"/>
                          <a:cs typeface="+mn-cs"/>
                        </a:rPr>
                        <a:t>345,355 TL</a:t>
                      </a:r>
                    </a:p>
                  </a:txBody>
                  <a:tcPr anchor="ctr"/>
                </a:tc>
              </a:tr>
              <a:tr h="370840">
                <a:tc>
                  <a:txBody>
                    <a:bodyPr/>
                    <a:lstStyle/>
                    <a:p>
                      <a:pPr>
                        <a:lnSpc>
                          <a:spcPct val="150000"/>
                        </a:lnSpc>
                      </a:pPr>
                      <a:r>
                        <a:rPr lang="tr-TR" sz="1600" dirty="0" smtClean="0"/>
                        <a:t>Yem</a:t>
                      </a:r>
                      <a:endParaRPr lang="tr-TR" sz="1600" dirty="0"/>
                    </a:p>
                  </a:txBody>
                  <a:tcPr anchor="ctr"/>
                </a:tc>
                <a:tc>
                  <a:txBody>
                    <a:bodyPr/>
                    <a:lstStyle/>
                    <a:p>
                      <a:pPr algn="ctr">
                        <a:lnSpc>
                          <a:spcPct val="150000"/>
                        </a:lnSpc>
                      </a:pPr>
                      <a:r>
                        <a:rPr lang="tr-TR" sz="1600" dirty="0" smtClean="0"/>
                        <a:t>45</a:t>
                      </a:r>
                      <a:endParaRPr lang="tr-TR" sz="1600" dirty="0"/>
                    </a:p>
                  </a:txBody>
                  <a:tcPr anchor="ctr"/>
                </a:tc>
                <a:tc>
                  <a:txBody>
                    <a:bodyPr/>
                    <a:lstStyle/>
                    <a:p>
                      <a:pPr>
                        <a:lnSpc>
                          <a:spcPct val="100000"/>
                        </a:lnSpc>
                      </a:pPr>
                      <a:r>
                        <a:rPr kumimoji="0" lang="tr-TR" sz="1600" kern="1200" dirty="0" smtClean="0">
                          <a:solidFill>
                            <a:schemeClr val="dk1"/>
                          </a:solidFill>
                          <a:effectLst/>
                          <a:latin typeface="+mn-lt"/>
                          <a:ea typeface="+mn-ea"/>
                          <a:cs typeface="+mn-cs"/>
                        </a:rPr>
                        <a:t>2013 Yılı Bakanlık Denetim Programı kapsamında   toplam </a:t>
                      </a:r>
                      <a:r>
                        <a:rPr kumimoji="0" lang="tr-TR" sz="1600" b="1" kern="1200" dirty="0" smtClean="0">
                          <a:solidFill>
                            <a:schemeClr val="dk1"/>
                          </a:solidFill>
                          <a:effectLst/>
                          <a:latin typeface="+mn-lt"/>
                          <a:ea typeface="+mn-ea"/>
                          <a:cs typeface="+mn-cs"/>
                        </a:rPr>
                        <a:t>24</a:t>
                      </a:r>
                      <a:r>
                        <a:rPr kumimoji="0" lang="tr-TR" sz="1600" kern="1200" dirty="0" smtClean="0">
                          <a:solidFill>
                            <a:schemeClr val="dk1"/>
                          </a:solidFill>
                          <a:effectLst/>
                          <a:latin typeface="+mn-lt"/>
                          <a:ea typeface="+mn-ea"/>
                          <a:cs typeface="+mn-cs"/>
                        </a:rPr>
                        <a:t> numune alınmıştır. </a:t>
                      </a:r>
                      <a:endParaRPr lang="tr-TR" sz="1600" dirty="0"/>
                    </a:p>
                  </a:txBody>
                  <a:tcPr anchor="ctr"/>
                </a:tc>
              </a:tr>
              <a:tr h="370840">
                <a:tc>
                  <a:txBody>
                    <a:bodyPr/>
                    <a:lstStyle/>
                    <a:p>
                      <a:r>
                        <a:rPr lang="tr-TR" sz="1600" dirty="0" smtClean="0"/>
                        <a:t>Su Ürünleri İstihsali Kontrolü</a:t>
                      </a:r>
                      <a:endParaRPr lang="tr-TR" sz="1600" dirty="0"/>
                    </a:p>
                  </a:txBody>
                  <a:tcPr anchor="ctr"/>
                </a:tc>
                <a:tc>
                  <a:txBody>
                    <a:bodyPr/>
                    <a:lstStyle/>
                    <a:p>
                      <a:pPr algn="ctr">
                        <a:lnSpc>
                          <a:spcPct val="200000"/>
                        </a:lnSpc>
                      </a:pPr>
                      <a:r>
                        <a:rPr lang="tr-TR" sz="1600" dirty="0" smtClean="0"/>
                        <a:t>207</a:t>
                      </a:r>
                      <a:endParaRPr lang="tr-TR" sz="1600" dirty="0"/>
                    </a:p>
                  </a:txBody>
                  <a:tcPr anchor="ctr"/>
                </a:tc>
                <a:tc>
                  <a:txBody>
                    <a:bodyPr/>
                    <a:lstStyle/>
                    <a:p>
                      <a:r>
                        <a:rPr lang="tr-TR" sz="1600" b="1" dirty="0" smtClean="0"/>
                        <a:t>3</a:t>
                      </a:r>
                      <a:r>
                        <a:rPr lang="tr-TR" sz="1600" dirty="0" smtClean="0"/>
                        <a:t> adet idari para cezası kesilmiştir. </a:t>
                      </a:r>
                      <a:r>
                        <a:rPr lang="tr-TR" sz="1600" b="1" dirty="0" smtClean="0"/>
                        <a:t>– 2.769,00 TL</a:t>
                      </a:r>
                      <a:endParaRPr lang="tr-TR" sz="1600" b="1" dirty="0"/>
                    </a:p>
                  </a:txBody>
                  <a:tcPr anchor="ctr"/>
                </a:tc>
              </a:tr>
              <a:tr h="370840">
                <a:tc>
                  <a:txBody>
                    <a:bodyPr/>
                    <a:lstStyle/>
                    <a:p>
                      <a:r>
                        <a:rPr lang="tr-TR" sz="1600" dirty="0" smtClean="0"/>
                        <a:t>Kasap Denetimi</a:t>
                      </a:r>
                      <a:endParaRPr lang="tr-TR" sz="1600" dirty="0"/>
                    </a:p>
                  </a:txBody>
                  <a:tcPr anchor="ctr"/>
                </a:tc>
                <a:tc>
                  <a:txBody>
                    <a:bodyPr/>
                    <a:lstStyle/>
                    <a:p>
                      <a:pPr algn="ctr">
                        <a:lnSpc>
                          <a:spcPct val="200000"/>
                        </a:lnSpc>
                      </a:pPr>
                      <a:r>
                        <a:rPr lang="tr-TR" sz="1600" dirty="0" smtClean="0"/>
                        <a:t>447</a:t>
                      </a:r>
                      <a:endParaRPr lang="tr-TR" sz="1600" dirty="0"/>
                    </a:p>
                  </a:txBody>
                  <a:tcPr anchor="ctr"/>
                </a:tc>
                <a:tc>
                  <a:txBody>
                    <a:bodyPr/>
                    <a:lstStyle/>
                    <a:p>
                      <a:r>
                        <a:rPr lang="tr-TR" sz="1600" b="1" dirty="0" smtClean="0"/>
                        <a:t>21</a:t>
                      </a:r>
                      <a:r>
                        <a:rPr lang="tr-TR" sz="1600" b="0" dirty="0" smtClean="0"/>
                        <a:t> adet para cezası kesilmiştir.</a:t>
                      </a:r>
                      <a:r>
                        <a:rPr lang="tr-TR" sz="1600" b="0" baseline="0" dirty="0" smtClean="0"/>
                        <a:t> – </a:t>
                      </a:r>
                      <a:r>
                        <a:rPr lang="tr-TR" sz="1600" b="1" baseline="0" dirty="0" smtClean="0"/>
                        <a:t>101.443,00 TL</a:t>
                      </a:r>
                      <a:endParaRPr lang="tr-TR" sz="1600" b="1" dirty="0"/>
                    </a:p>
                  </a:txBody>
                  <a:tcPr anchor="ctr"/>
                </a:tc>
              </a:tr>
              <a:tr h="370840">
                <a:tc>
                  <a:txBody>
                    <a:bodyPr/>
                    <a:lstStyle/>
                    <a:p>
                      <a:pPr marL="0" algn="ctr" rtl="0" eaLnBrk="1" latinLnBrk="0" hangingPunct="1">
                        <a:lnSpc>
                          <a:spcPct val="200000"/>
                        </a:lnSpc>
                      </a:pPr>
                      <a:r>
                        <a:rPr kumimoji="0" lang="tr-TR" sz="1600" b="1" kern="1200" dirty="0" smtClean="0">
                          <a:solidFill>
                            <a:schemeClr val="dk1"/>
                          </a:solidFill>
                          <a:latin typeface="+mn-lt"/>
                          <a:ea typeface="+mn-ea"/>
                          <a:cs typeface="+mn-cs"/>
                        </a:rPr>
                        <a:t>TOPLAM</a:t>
                      </a:r>
                      <a:endParaRPr kumimoji="0" lang="tr-TR" sz="1600" b="1" kern="1200" dirty="0">
                        <a:solidFill>
                          <a:schemeClr val="dk1"/>
                        </a:solidFill>
                        <a:latin typeface="+mn-lt"/>
                        <a:ea typeface="+mn-ea"/>
                        <a:cs typeface="+mn-cs"/>
                      </a:endParaRPr>
                    </a:p>
                  </a:txBody>
                  <a:tcPr anchor="ctr"/>
                </a:tc>
                <a:tc>
                  <a:txBody>
                    <a:bodyPr/>
                    <a:lstStyle/>
                    <a:p>
                      <a:pPr marL="0" algn="ctr" rtl="0" eaLnBrk="1" latinLnBrk="0" hangingPunct="1">
                        <a:lnSpc>
                          <a:spcPct val="200000"/>
                        </a:lnSpc>
                      </a:pPr>
                      <a:r>
                        <a:rPr kumimoji="0" lang="tr-TR" sz="1600" b="1" kern="1200" dirty="0" smtClean="0">
                          <a:solidFill>
                            <a:schemeClr val="dk1"/>
                          </a:solidFill>
                          <a:latin typeface="+mn-lt"/>
                          <a:ea typeface="+mn-ea"/>
                          <a:cs typeface="+mn-cs"/>
                        </a:rPr>
                        <a:t>3995</a:t>
                      </a:r>
                      <a:endParaRPr kumimoji="0" lang="tr-TR" sz="1600" b="1" kern="1200" dirty="0">
                        <a:solidFill>
                          <a:schemeClr val="dk1"/>
                        </a:solidFill>
                        <a:latin typeface="+mn-lt"/>
                        <a:ea typeface="+mn-ea"/>
                        <a:cs typeface="+mn-cs"/>
                      </a:endParaRPr>
                    </a:p>
                  </a:txBody>
                  <a:tcPr anchor="ctr"/>
                </a:tc>
                <a:tc>
                  <a:txBody>
                    <a:bodyPr/>
                    <a:lstStyle/>
                    <a:p>
                      <a:r>
                        <a:rPr lang="tr-TR" sz="1600" b="1" dirty="0" smtClean="0"/>
                        <a:t>449.567,00 TL</a:t>
                      </a:r>
                      <a:endParaRPr lang="tr-TR" sz="1600" b="1" dirty="0"/>
                    </a:p>
                  </a:txBody>
                  <a:tcPr anchor="ctr"/>
                </a:tc>
              </a:tr>
            </a:tbl>
          </a:graphicData>
        </a:graphic>
      </p:graphicFrame>
      <p:sp>
        <p:nvSpPr>
          <p:cNvPr id="33824" name="Metin kutusu 1"/>
          <p:cNvSpPr txBox="1">
            <a:spLocks noChangeArrowheads="1"/>
          </p:cNvSpPr>
          <p:nvPr/>
        </p:nvSpPr>
        <p:spPr bwMode="auto">
          <a:xfrm>
            <a:off x="1331913" y="5084763"/>
            <a:ext cx="7561262" cy="369887"/>
          </a:xfrm>
          <a:prstGeom prst="rect">
            <a:avLst/>
          </a:prstGeom>
          <a:noFill/>
          <a:ln w="9525">
            <a:noFill/>
            <a:miter lim="800000"/>
            <a:headEnd/>
            <a:tailEnd/>
          </a:ln>
        </p:spPr>
        <p:txBody>
          <a:bodyPr>
            <a:spAutoFit/>
          </a:bodyPr>
          <a:lstStyle/>
          <a:p>
            <a:r>
              <a:rPr lang="tr-TR" dirty="0">
                <a:latin typeface="Gill Sans MT" pitchFamily="34" charset="0"/>
              </a:rPr>
              <a:t>İl genelinde toplam 138 adet para cezası kesilmiştir.  ( </a:t>
            </a:r>
            <a:r>
              <a:rPr lang="tr-TR" dirty="0" smtClean="0">
                <a:latin typeface="Gill Sans MT" pitchFamily="34" charset="0"/>
              </a:rPr>
              <a:t>449.567,00 </a:t>
            </a:r>
            <a:r>
              <a:rPr lang="tr-TR" dirty="0">
                <a:latin typeface="Gill Sans MT" pitchFamily="34" charset="0"/>
              </a:rPr>
              <a:t>TL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6"/>
          <p:cNvGraphicFramePr>
            <a:graphicFrameLocks/>
          </p:cNvGraphicFramePr>
          <p:nvPr>
            <p:extLst>
              <p:ext uri="{D42A27DB-BD31-4B8C-83A1-F6EECF244321}">
                <p14:modId xmlns:p14="http://schemas.microsoft.com/office/powerpoint/2010/main" val="3862008368"/>
              </p:ext>
            </p:extLst>
          </p:nvPr>
        </p:nvGraphicFramePr>
        <p:xfrm>
          <a:off x="1331005" y="1340768"/>
          <a:ext cx="7417459" cy="4861912"/>
        </p:xfrm>
        <a:graphic>
          <a:graphicData uri="http://schemas.openxmlformats.org/drawingml/2006/table">
            <a:tbl>
              <a:tblPr firstRow="1" bandRow="1">
                <a:tableStyleId>{7DF18680-E054-41AD-8BC1-D1AEF772440D}</a:tableStyleId>
              </a:tblPr>
              <a:tblGrid>
                <a:gridCol w="1008747"/>
                <a:gridCol w="3024336"/>
                <a:gridCol w="1152128"/>
                <a:gridCol w="1465580"/>
                <a:gridCol w="766668"/>
              </a:tblGrid>
              <a:tr h="370840">
                <a:tc>
                  <a:txBody>
                    <a:bodyPr/>
                    <a:lstStyle/>
                    <a:p>
                      <a:pPr algn="ctr">
                        <a:lnSpc>
                          <a:spcPct val="150000"/>
                        </a:lnSpc>
                      </a:pPr>
                      <a:r>
                        <a:rPr lang="tr-TR" sz="1400" dirty="0" smtClean="0"/>
                        <a:t>İli</a:t>
                      </a:r>
                      <a:endParaRPr lang="tr-TR" sz="1400" dirty="0"/>
                    </a:p>
                  </a:txBody>
                  <a:tcPr anchor="ctr"/>
                </a:tc>
                <a:tc>
                  <a:txBody>
                    <a:bodyPr/>
                    <a:lstStyle/>
                    <a:p>
                      <a:pPr algn="ctr"/>
                      <a:r>
                        <a:rPr lang="tr-TR" sz="1400" dirty="0" smtClean="0"/>
                        <a:t>Numune Türü</a:t>
                      </a:r>
                      <a:endParaRPr lang="tr-TR" sz="1400" dirty="0"/>
                    </a:p>
                  </a:txBody>
                  <a:tcPr anchor="ctr"/>
                </a:tc>
                <a:tc>
                  <a:txBody>
                    <a:bodyPr/>
                    <a:lstStyle/>
                    <a:p>
                      <a:pPr algn="ctr"/>
                      <a:r>
                        <a:rPr lang="tr-TR" sz="1400" dirty="0" smtClean="0"/>
                        <a:t>Numune</a:t>
                      </a:r>
                      <a:r>
                        <a:rPr lang="tr-TR" sz="1400" baseline="0" dirty="0" smtClean="0"/>
                        <a:t> Alma </a:t>
                      </a:r>
                      <a:r>
                        <a:rPr lang="tr-TR" sz="1400" dirty="0" smtClean="0"/>
                        <a:t>Sayısı</a:t>
                      </a:r>
                      <a:endParaRPr lang="tr-TR" sz="1400" dirty="0"/>
                    </a:p>
                  </a:txBody>
                  <a:tcPr anchor="ctr"/>
                </a:tc>
                <a:tc gridSpan="2">
                  <a:txBody>
                    <a:bodyPr/>
                    <a:lstStyle/>
                    <a:p>
                      <a:pPr algn="ctr"/>
                      <a:r>
                        <a:rPr lang="tr-TR" sz="1400" dirty="0" smtClean="0"/>
                        <a:t>Açıklama</a:t>
                      </a:r>
                      <a:endParaRPr lang="tr-TR" sz="1400" dirty="0"/>
                    </a:p>
                  </a:txBody>
                  <a:tcPr anchor="ctr"/>
                </a:tc>
                <a:tc hMerge="1">
                  <a:txBody>
                    <a:bodyPr/>
                    <a:lstStyle/>
                    <a:p>
                      <a:endParaRPr lang="tr-TR"/>
                    </a:p>
                  </a:txBody>
                  <a:tcPr/>
                </a:tc>
              </a:tr>
              <a:tr h="305152">
                <a:tc rowSpan="4">
                  <a:txBody>
                    <a:bodyPr/>
                    <a:lstStyle/>
                    <a:p>
                      <a:pPr>
                        <a:lnSpc>
                          <a:spcPct val="250000"/>
                        </a:lnSpc>
                      </a:pPr>
                      <a:r>
                        <a:rPr lang="tr-TR" sz="1400" dirty="0" smtClean="0"/>
                        <a:t>Zonguldak</a:t>
                      </a:r>
                      <a:endParaRPr lang="tr-TR" sz="1400" dirty="0"/>
                    </a:p>
                  </a:txBody>
                  <a:tcPr anchor="ctr"/>
                </a:tc>
                <a:tc rowSpan="4">
                  <a:txBody>
                    <a:bodyPr/>
                    <a:lstStyle/>
                    <a:p>
                      <a:pPr algn="ctr">
                        <a:lnSpc>
                          <a:spcPct val="100000"/>
                        </a:lnSpc>
                      </a:pPr>
                      <a:r>
                        <a:rPr lang="tr-TR" sz="1400" dirty="0" smtClean="0"/>
                        <a:t>Gıda Numuneleri</a:t>
                      </a:r>
                      <a:endParaRPr lang="tr-TR" sz="1400" dirty="0"/>
                    </a:p>
                  </a:txBody>
                  <a:tcPr anchor="ctr"/>
                </a:tc>
                <a:tc rowSpan="4">
                  <a:txBody>
                    <a:bodyPr/>
                    <a:lstStyle/>
                    <a:p>
                      <a:pPr algn="ctr">
                        <a:lnSpc>
                          <a:spcPct val="250000"/>
                        </a:lnSpc>
                      </a:pPr>
                      <a:r>
                        <a:rPr lang="tr-TR" sz="1400" dirty="0" smtClean="0"/>
                        <a:t>414</a:t>
                      </a:r>
                      <a:endParaRPr lang="tr-TR" sz="1400" dirty="0"/>
                    </a:p>
                  </a:txBody>
                  <a:tcPr anchor="ctr"/>
                </a:tc>
                <a:tc>
                  <a:txBody>
                    <a:bodyPr/>
                    <a:lstStyle/>
                    <a:p>
                      <a:pPr hangingPunct="0"/>
                      <a:r>
                        <a:rPr kumimoji="0" lang="tr-TR" sz="1400" kern="1200" dirty="0" smtClean="0">
                          <a:solidFill>
                            <a:schemeClr val="accent4"/>
                          </a:solidFill>
                          <a:effectLst/>
                          <a:latin typeface="+mn-lt"/>
                          <a:ea typeface="+mn-ea"/>
                          <a:cs typeface="+mn-cs"/>
                        </a:rPr>
                        <a:t>Olumlu              </a:t>
                      </a:r>
                    </a:p>
                  </a:txBody>
                  <a:tcPr anchor="ctr">
                    <a:lnR w="12700" cmpd="sng">
                      <a:noFill/>
                    </a:lnR>
                    <a:lnB w="12700" cmpd="sng">
                      <a:noFill/>
                    </a:lnB>
                  </a:tcPr>
                </a:tc>
                <a:tc>
                  <a:txBody>
                    <a:bodyPr/>
                    <a:lstStyle/>
                    <a:p>
                      <a:pPr algn="ctr" hangingPunct="0"/>
                      <a:r>
                        <a:rPr kumimoji="0" lang="tr-TR" sz="1400" kern="1200" dirty="0" smtClean="0">
                          <a:solidFill>
                            <a:schemeClr val="tx1"/>
                          </a:solidFill>
                          <a:latin typeface="+mn-lt"/>
                          <a:ea typeface="+mn-ea"/>
                          <a:cs typeface="+mn-cs"/>
                        </a:rPr>
                        <a:t>378</a:t>
                      </a:r>
                    </a:p>
                  </a:txBody>
                  <a:tcPr anchor="ctr">
                    <a:lnL w="12700" cmpd="sng">
                      <a:noFill/>
                    </a:lnL>
                    <a:lnB w="12700" cmpd="sng">
                      <a:noFill/>
                    </a:lnB>
                  </a:tcPr>
                </a:tc>
              </a:tr>
              <a:tr h="18054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400" kern="1200" dirty="0" smtClean="0">
                          <a:solidFill>
                            <a:schemeClr val="accent3">
                              <a:lumMod val="75000"/>
                            </a:schemeClr>
                          </a:solidFill>
                          <a:effectLst/>
                          <a:latin typeface="+mn-lt"/>
                          <a:ea typeface="+mn-ea"/>
                          <a:cs typeface="+mn-cs"/>
                        </a:rPr>
                        <a:t>Olumsuz            </a:t>
                      </a:r>
                    </a:p>
                  </a:txBody>
                  <a:tcPr anchor="ctr">
                    <a:lnR w="12700" cmpd="sng">
                      <a:noFill/>
                    </a:lnR>
                    <a:lnT w="12700" cmpd="sng">
                      <a:noFill/>
                    </a:lnT>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400" kern="1200" dirty="0" smtClean="0">
                          <a:solidFill>
                            <a:schemeClr val="tx1"/>
                          </a:solidFill>
                          <a:effectLst/>
                          <a:latin typeface="+mn-lt"/>
                          <a:ea typeface="+mn-ea"/>
                          <a:cs typeface="+mn-cs"/>
                        </a:rPr>
                        <a:t>17</a:t>
                      </a:r>
                    </a:p>
                  </a:txBody>
                  <a:tcPr anchor="ctr">
                    <a:lnL w="12700" cmpd="sng">
                      <a:noFill/>
                    </a:lnL>
                    <a:lnT w="12700" cmpd="sng">
                      <a:noFill/>
                    </a:lnT>
                    <a:lnB w="12700" cmpd="sng">
                      <a:noFill/>
                    </a:lnB>
                  </a:tcPr>
                </a:tc>
              </a:tr>
              <a:tr h="22959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400" kern="1200" dirty="0" smtClean="0">
                          <a:solidFill>
                            <a:srgbClr val="00B0F0"/>
                          </a:solidFill>
                          <a:effectLst/>
                          <a:latin typeface="+mn-lt"/>
                          <a:ea typeface="+mn-ea"/>
                          <a:cs typeface="+mn-cs"/>
                        </a:rPr>
                        <a:t>Sonuçlanmayan </a:t>
                      </a:r>
                    </a:p>
                  </a:txBody>
                  <a:tcPr anchor="ctr">
                    <a:lnR w="12700" cmpd="sng">
                      <a:noFill/>
                    </a:lnR>
                    <a:lnT w="12700" cmpd="sng">
                      <a:noFill/>
                    </a:lnT>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400" kern="1200" dirty="0" smtClean="0">
                          <a:solidFill>
                            <a:schemeClr val="tx1"/>
                          </a:solidFill>
                          <a:effectLst/>
                          <a:latin typeface="+mn-lt"/>
                          <a:ea typeface="+mn-ea"/>
                          <a:cs typeface="+mn-cs"/>
                        </a:rPr>
                        <a:t>10</a:t>
                      </a:r>
                    </a:p>
                  </a:txBody>
                  <a:tcPr anchor="ctr">
                    <a:lnL w="12700" cmpd="sng">
                      <a:noFill/>
                    </a:lnL>
                    <a:lnT w="12700" cmpd="sng">
                      <a:noFill/>
                    </a:lnT>
                    <a:lnB w="12700" cmpd="sng">
                      <a:noFill/>
                    </a:lnB>
                  </a:tcPr>
                </a:tc>
              </a:tr>
              <a:tr h="22959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400" kern="1200" dirty="0" smtClean="0">
                          <a:solidFill>
                            <a:srgbClr val="FF0000"/>
                          </a:solidFill>
                          <a:effectLst/>
                          <a:latin typeface="+mn-lt"/>
                          <a:ea typeface="+mn-ea"/>
                          <a:cs typeface="+mn-cs"/>
                        </a:rPr>
                        <a:t>Red</a:t>
                      </a:r>
                      <a:endParaRPr lang="tr-TR" sz="1400" dirty="0" smtClean="0">
                        <a:solidFill>
                          <a:srgbClr val="FF0000"/>
                        </a:solidFill>
                      </a:endParaRPr>
                    </a:p>
                  </a:txBody>
                  <a:tcPr anchor="ctr">
                    <a:lnR w="12700" cmpd="sng">
                      <a:noFill/>
                    </a:lnR>
                    <a:lnT w="12700" cmpd="sng">
                      <a:noFill/>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400" kern="1200" dirty="0" smtClean="0">
                          <a:solidFill>
                            <a:schemeClr val="tx1"/>
                          </a:solidFill>
                          <a:effectLst/>
                          <a:latin typeface="+mn-lt"/>
                          <a:ea typeface="+mn-ea"/>
                          <a:cs typeface="+mn-cs"/>
                        </a:rPr>
                        <a:t>9</a:t>
                      </a:r>
                    </a:p>
                  </a:txBody>
                  <a:tcPr anchor="ctr">
                    <a:lnL w="12700" cmpd="sng">
                      <a:noFill/>
                    </a:lnL>
                    <a:lnT w="12700" cmpd="sng">
                      <a:noFill/>
                    </a:lnT>
                  </a:tcPr>
                </a:tc>
              </a:tr>
              <a:tr h="494536">
                <a:tc>
                  <a:txBody>
                    <a:bodyPr/>
                    <a:lstStyle/>
                    <a:p>
                      <a:pPr>
                        <a:lnSpc>
                          <a:spcPct val="250000"/>
                        </a:lnSpc>
                      </a:pPr>
                      <a:r>
                        <a:rPr lang="tr-TR" sz="1400" dirty="0" smtClean="0"/>
                        <a:t>Zonguldak</a:t>
                      </a:r>
                      <a:endParaRPr lang="tr-TR" sz="1400" dirty="0"/>
                    </a:p>
                  </a:txBody>
                  <a:tcPr anchor="ctr"/>
                </a:tc>
                <a:tc>
                  <a:txBody>
                    <a:bodyPr/>
                    <a:lstStyle/>
                    <a:p>
                      <a:pPr algn="ctr">
                        <a:lnSpc>
                          <a:spcPct val="100000"/>
                        </a:lnSpc>
                      </a:pPr>
                      <a:r>
                        <a:rPr lang="tr-TR" sz="1400" dirty="0" smtClean="0"/>
                        <a:t>Su Ürünleri</a:t>
                      </a:r>
                      <a:r>
                        <a:rPr lang="tr-TR" sz="1400" baseline="0" dirty="0" smtClean="0"/>
                        <a:t> </a:t>
                      </a:r>
                      <a:r>
                        <a:rPr lang="tr-TR" sz="1400" dirty="0" smtClean="0"/>
                        <a:t>Numuneleri</a:t>
                      </a:r>
                      <a:endParaRPr lang="tr-TR" sz="1400" dirty="0"/>
                    </a:p>
                  </a:txBody>
                  <a:tcPr anchor="ctr"/>
                </a:tc>
                <a:tc>
                  <a:txBody>
                    <a:bodyPr/>
                    <a:lstStyle/>
                    <a:p>
                      <a:pPr algn="ctr">
                        <a:lnSpc>
                          <a:spcPct val="250000"/>
                        </a:lnSpc>
                      </a:pPr>
                      <a:r>
                        <a:rPr lang="tr-TR" sz="1400" dirty="0" smtClean="0"/>
                        <a:t>20</a:t>
                      </a:r>
                      <a:endParaRPr lang="tr-TR" sz="1400" dirty="0"/>
                    </a:p>
                  </a:txBody>
                  <a:tcPr anchor="ctr"/>
                </a:tc>
                <a:tc>
                  <a:txBody>
                    <a:bodyPr/>
                    <a:lstStyle/>
                    <a:p>
                      <a:r>
                        <a:rPr kumimoji="0" lang="tr-TR" sz="1400" b="0" kern="1200" dirty="0" smtClean="0">
                          <a:solidFill>
                            <a:schemeClr val="accent4"/>
                          </a:solidFill>
                          <a:latin typeface="+mn-lt"/>
                          <a:ea typeface="+mn-ea"/>
                          <a:cs typeface="+mn-cs"/>
                        </a:rPr>
                        <a:t>Olumlu</a:t>
                      </a:r>
                      <a:endParaRPr kumimoji="0" lang="tr-TR" sz="1400" b="0" kern="1200" dirty="0">
                        <a:solidFill>
                          <a:schemeClr val="accent4"/>
                        </a:solidFill>
                        <a:latin typeface="+mn-lt"/>
                        <a:ea typeface="+mn-ea"/>
                        <a:cs typeface="+mn-cs"/>
                      </a:endParaRPr>
                    </a:p>
                  </a:txBody>
                  <a:tcPr anchor="ctr">
                    <a:lnR w="12700" cmpd="sng">
                      <a:noFill/>
                    </a:lnR>
                  </a:tcPr>
                </a:tc>
                <a:tc>
                  <a:txBody>
                    <a:bodyPr/>
                    <a:lstStyle/>
                    <a:p>
                      <a:pPr algn="ctr"/>
                      <a:r>
                        <a:rPr kumimoji="0" lang="tr-TR" sz="1400" kern="1200" dirty="0" smtClean="0">
                          <a:solidFill>
                            <a:schemeClr val="tx1"/>
                          </a:solidFill>
                          <a:latin typeface="+mn-lt"/>
                          <a:ea typeface="+mn-ea"/>
                          <a:cs typeface="+mn-cs"/>
                        </a:rPr>
                        <a:t>20</a:t>
                      </a:r>
                      <a:endParaRPr kumimoji="0" lang="tr-TR" sz="1400" kern="1200" dirty="0">
                        <a:solidFill>
                          <a:schemeClr val="tx1"/>
                        </a:solidFill>
                        <a:latin typeface="+mn-lt"/>
                        <a:ea typeface="+mn-ea"/>
                        <a:cs typeface="+mn-cs"/>
                      </a:endParaRPr>
                    </a:p>
                  </a:txBody>
                  <a:tcPr anchor="ctr">
                    <a:lnL w="12700" cmpd="sng">
                      <a:noFill/>
                    </a:lnL>
                  </a:tcPr>
                </a:tc>
              </a:tr>
              <a:tr h="536755">
                <a:tc>
                  <a:txBody>
                    <a:bodyPr/>
                    <a:lstStyle/>
                    <a:p>
                      <a:pPr>
                        <a:lnSpc>
                          <a:spcPct val="250000"/>
                        </a:lnSpc>
                      </a:pPr>
                      <a:r>
                        <a:rPr lang="tr-TR" sz="1400" dirty="0" smtClean="0"/>
                        <a:t>Zonguldak</a:t>
                      </a:r>
                      <a:endParaRPr lang="tr-TR" sz="1400" dirty="0"/>
                    </a:p>
                  </a:txBody>
                  <a:tcPr anchor="ctr"/>
                </a:tc>
                <a:tc>
                  <a:txBody>
                    <a:bodyPr/>
                    <a:lstStyle/>
                    <a:p>
                      <a:pPr algn="ctr">
                        <a:lnSpc>
                          <a:spcPct val="100000"/>
                        </a:lnSpc>
                      </a:pPr>
                      <a:r>
                        <a:rPr lang="tr-TR" sz="1400" dirty="0" smtClean="0"/>
                        <a:t>Nitrat Kirliliği Numuneleri</a:t>
                      </a:r>
                      <a:endParaRPr lang="tr-TR" sz="1400" dirty="0"/>
                    </a:p>
                  </a:txBody>
                  <a:tcPr anchor="ctr"/>
                </a:tc>
                <a:tc>
                  <a:txBody>
                    <a:bodyPr/>
                    <a:lstStyle/>
                    <a:p>
                      <a:pPr algn="ctr">
                        <a:lnSpc>
                          <a:spcPct val="250000"/>
                        </a:lnSpc>
                      </a:pPr>
                      <a:r>
                        <a:rPr lang="tr-TR" sz="1400" dirty="0" smtClean="0"/>
                        <a:t>104</a:t>
                      </a:r>
                      <a:endParaRPr lang="tr-TR" sz="1400" dirty="0"/>
                    </a:p>
                  </a:txBody>
                  <a:tcPr anchor="ctr"/>
                </a:tc>
                <a:tc>
                  <a:txBody>
                    <a:bodyPr/>
                    <a:lstStyle/>
                    <a:p>
                      <a:r>
                        <a:rPr kumimoji="0" lang="tr-TR" sz="1400" b="0" kern="1200" dirty="0" smtClean="0">
                          <a:solidFill>
                            <a:schemeClr val="accent4"/>
                          </a:solidFill>
                          <a:latin typeface="+mn-lt"/>
                          <a:ea typeface="+mn-ea"/>
                          <a:cs typeface="+mn-cs"/>
                        </a:rPr>
                        <a:t>Olumlu</a:t>
                      </a:r>
                      <a:endParaRPr kumimoji="0" lang="tr-TR" sz="1400" b="0" kern="1200" dirty="0">
                        <a:solidFill>
                          <a:schemeClr val="accent4"/>
                        </a:solidFill>
                        <a:latin typeface="+mn-lt"/>
                        <a:ea typeface="+mn-ea"/>
                        <a:cs typeface="+mn-cs"/>
                      </a:endParaRPr>
                    </a:p>
                  </a:txBody>
                  <a:tcPr anchor="ctr">
                    <a:lnR w="12700" cmpd="sng">
                      <a:noFill/>
                    </a:lnR>
                  </a:tcPr>
                </a:tc>
                <a:tc>
                  <a:txBody>
                    <a:bodyPr/>
                    <a:lstStyle/>
                    <a:p>
                      <a:pPr algn="ctr"/>
                      <a:r>
                        <a:rPr kumimoji="0" lang="tr-TR" sz="1400" kern="1200" dirty="0" smtClean="0">
                          <a:solidFill>
                            <a:schemeClr val="tx1"/>
                          </a:solidFill>
                          <a:latin typeface="+mn-lt"/>
                          <a:ea typeface="+mn-ea"/>
                          <a:cs typeface="+mn-cs"/>
                        </a:rPr>
                        <a:t>104</a:t>
                      </a:r>
                      <a:endParaRPr kumimoji="0" lang="tr-TR" sz="1400" kern="1200" dirty="0">
                        <a:solidFill>
                          <a:schemeClr val="tx1"/>
                        </a:solidFill>
                        <a:latin typeface="+mn-lt"/>
                        <a:ea typeface="+mn-ea"/>
                        <a:cs typeface="+mn-cs"/>
                      </a:endParaRPr>
                    </a:p>
                  </a:txBody>
                  <a:tcPr anchor="ctr">
                    <a:lnL w="12700" cmpd="sng">
                      <a:noFill/>
                    </a:lnL>
                  </a:tcPr>
                </a:tc>
              </a:tr>
              <a:tr h="504056">
                <a:tc>
                  <a:txBody>
                    <a:bodyPr/>
                    <a:lstStyle/>
                    <a:p>
                      <a:pPr>
                        <a:lnSpc>
                          <a:spcPct val="250000"/>
                        </a:lnSpc>
                      </a:pPr>
                      <a:r>
                        <a:rPr lang="tr-TR" sz="1400" dirty="0" smtClean="0"/>
                        <a:t>Zonguldak</a:t>
                      </a:r>
                      <a:endParaRPr lang="tr-TR" sz="1400" dirty="0"/>
                    </a:p>
                  </a:txBody>
                  <a:tcPr anchor="ctr"/>
                </a:tc>
                <a:tc>
                  <a:txBody>
                    <a:bodyPr/>
                    <a:lstStyle/>
                    <a:p>
                      <a:pPr algn="ctr">
                        <a:lnSpc>
                          <a:spcPct val="100000"/>
                        </a:lnSpc>
                      </a:pPr>
                      <a:r>
                        <a:rPr lang="tr-TR" sz="1400" dirty="0" smtClean="0"/>
                        <a:t>Su Kirliliği</a:t>
                      </a:r>
                      <a:r>
                        <a:rPr lang="tr-TR" sz="1400" baseline="0" dirty="0" smtClean="0"/>
                        <a:t> Numuneleri</a:t>
                      </a:r>
                      <a:endParaRPr lang="tr-TR" sz="1400" dirty="0"/>
                    </a:p>
                  </a:txBody>
                  <a:tcPr anchor="ctr"/>
                </a:tc>
                <a:tc>
                  <a:txBody>
                    <a:bodyPr/>
                    <a:lstStyle/>
                    <a:p>
                      <a:pPr algn="ctr">
                        <a:lnSpc>
                          <a:spcPct val="250000"/>
                        </a:lnSpc>
                      </a:pPr>
                      <a:r>
                        <a:rPr lang="tr-TR" sz="1400" dirty="0" smtClean="0"/>
                        <a:t>28</a:t>
                      </a:r>
                      <a:endParaRPr lang="tr-TR" sz="1400" dirty="0"/>
                    </a:p>
                  </a:txBody>
                  <a:tcPr anchor="ctr"/>
                </a:tc>
                <a:tc>
                  <a:txBody>
                    <a:bodyPr/>
                    <a:lstStyle/>
                    <a:p>
                      <a:r>
                        <a:rPr kumimoji="0" lang="tr-TR" sz="1400" b="0" kern="1200" dirty="0" smtClean="0">
                          <a:solidFill>
                            <a:schemeClr val="accent4"/>
                          </a:solidFill>
                          <a:latin typeface="+mn-lt"/>
                          <a:ea typeface="+mn-ea"/>
                          <a:cs typeface="+mn-cs"/>
                        </a:rPr>
                        <a:t>Olumlu</a:t>
                      </a:r>
                      <a:endParaRPr kumimoji="0" lang="tr-TR" sz="1400" b="0" kern="1200" dirty="0">
                        <a:solidFill>
                          <a:schemeClr val="accent4"/>
                        </a:solidFill>
                        <a:latin typeface="+mn-lt"/>
                        <a:ea typeface="+mn-ea"/>
                        <a:cs typeface="+mn-cs"/>
                      </a:endParaRPr>
                    </a:p>
                  </a:txBody>
                  <a:tcPr anchor="ctr">
                    <a:lnR w="12700" cmpd="sng">
                      <a:noFill/>
                    </a:lnR>
                  </a:tcPr>
                </a:tc>
                <a:tc>
                  <a:txBody>
                    <a:bodyPr/>
                    <a:lstStyle/>
                    <a:p>
                      <a:pPr algn="ctr"/>
                      <a:r>
                        <a:rPr kumimoji="0" lang="tr-TR" sz="1400" kern="1200" dirty="0" smtClean="0">
                          <a:solidFill>
                            <a:schemeClr val="tx1"/>
                          </a:solidFill>
                          <a:latin typeface="+mn-lt"/>
                          <a:ea typeface="+mn-ea"/>
                          <a:cs typeface="+mn-cs"/>
                        </a:rPr>
                        <a:t>28</a:t>
                      </a:r>
                      <a:endParaRPr kumimoji="0" lang="tr-TR" sz="1400" kern="1200" dirty="0">
                        <a:solidFill>
                          <a:schemeClr val="tx1"/>
                        </a:solidFill>
                        <a:latin typeface="+mn-lt"/>
                        <a:ea typeface="+mn-ea"/>
                        <a:cs typeface="+mn-cs"/>
                      </a:endParaRPr>
                    </a:p>
                  </a:txBody>
                  <a:tcPr anchor="ctr">
                    <a:lnL w="12700" cmpd="sng">
                      <a:noFill/>
                    </a:lnL>
                  </a:tcPr>
                </a:tc>
              </a:tr>
              <a:tr h="370840">
                <a:tc>
                  <a:txBody>
                    <a:bodyPr/>
                    <a:lstStyle/>
                    <a:p>
                      <a:pPr>
                        <a:lnSpc>
                          <a:spcPct val="250000"/>
                        </a:lnSpc>
                      </a:pPr>
                      <a:r>
                        <a:rPr lang="tr-TR" sz="1400" dirty="0" smtClean="0"/>
                        <a:t>Zonguldak</a:t>
                      </a:r>
                      <a:endParaRPr lang="tr-TR" sz="1400" dirty="0"/>
                    </a:p>
                  </a:txBody>
                  <a:tcPr anchor="ctr"/>
                </a:tc>
                <a:tc>
                  <a:txBody>
                    <a:bodyPr/>
                    <a:lstStyle/>
                    <a:p>
                      <a:pPr algn="ctr">
                        <a:lnSpc>
                          <a:spcPct val="100000"/>
                        </a:lnSpc>
                      </a:pPr>
                      <a:r>
                        <a:rPr lang="tr-TR" sz="1400" dirty="0" smtClean="0"/>
                        <a:t>Canlı Hayvan ve Hayvansal Ürün Kalıntı</a:t>
                      </a:r>
                      <a:r>
                        <a:rPr lang="tr-TR" sz="1400" baseline="0" dirty="0" smtClean="0"/>
                        <a:t> İzleme (Kanatlı, Balık, Bal)</a:t>
                      </a:r>
                      <a:endParaRPr lang="tr-TR" sz="1400" dirty="0"/>
                    </a:p>
                  </a:txBody>
                  <a:tcPr anchor="ctr"/>
                </a:tc>
                <a:tc>
                  <a:txBody>
                    <a:bodyPr/>
                    <a:lstStyle/>
                    <a:p>
                      <a:pPr algn="ctr">
                        <a:lnSpc>
                          <a:spcPct val="250000"/>
                        </a:lnSpc>
                      </a:pPr>
                      <a:r>
                        <a:rPr lang="tr-TR" sz="1400" dirty="0" smtClean="0"/>
                        <a:t>23</a:t>
                      </a:r>
                      <a:endParaRPr lang="tr-TR" sz="1400" dirty="0"/>
                    </a:p>
                  </a:txBody>
                  <a:tcPr anchor="ctr"/>
                </a:tc>
                <a:tc>
                  <a:txBody>
                    <a:bodyPr/>
                    <a:lstStyle/>
                    <a:p>
                      <a:r>
                        <a:rPr kumimoji="0" lang="tr-TR" sz="1400" b="0" kern="1200" dirty="0" smtClean="0">
                          <a:solidFill>
                            <a:schemeClr val="accent4"/>
                          </a:solidFill>
                          <a:latin typeface="+mn-lt"/>
                          <a:ea typeface="+mn-ea"/>
                          <a:cs typeface="+mn-cs"/>
                        </a:rPr>
                        <a:t>Olumlu</a:t>
                      </a:r>
                      <a:endParaRPr kumimoji="0" lang="tr-TR" sz="1400" b="0" kern="1200" dirty="0">
                        <a:solidFill>
                          <a:schemeClr val="accent4"/>
                        </a:solidFill>
                        <a:latin typeface="+mn-lt"/>
                        <a:ea typeface="+mn-ea"/>
                        <a:cs typeface="+mn-cs"/>
                      </a:endParaRPr>
                    </a:p>
                  </a:txBody>
                  <a:tcPr anchor="ctr">
                    <a:lnR w="12700" cmpd="sng">
                      <a:noFill/>
                    </a:lnR>
                  </a:tcPr>
                </a:tc>
                <a:tc>
                  <a:txBody>
                    <a:bodyPr/>
                    <a:lstStyle/>
                    <a:p>
                      <a:pPr algn="ctr"/>
                      <a:r>
                        <a:rPr kumimoji="0" lang="tr-TR" sz="1400" kern="1200" dirty="0" smtClean="0">
                          <a:solidFill>
                            <a:schemeClr val="tx1"/>
                          </a:solidFill>
                          <a:latin typeface="+mn-lt"/>
                          <a:ea typeface="+mn-ea"/>
                          <a:cs typeface="+mn-cs"/>
                        </a:rPr>
                        <a:t>23</a:t>
                      </a:r>
                      <a:endParaRPr kumimoji="0" lang="tr-TR" sz="1400" kern="1200" dirty="0">
                        <a:solidFill>
                          <a:schemeClr val="tx1"/>
                        </a:solidFill>
                        <a:latin typeface="+mn-lt"/>
                        <a:ea typeface="+mn-ea"/>
                        <a:cs typeface="+mn-cs"/>
                      </a:endParaRPr>
                    </a:p>
                  </a:txBody>
                  <a:tcPr anchor="ctr">
                    <a:lnL w="12700" cmpd="sng">
                      <a:noFill/>
                    </a:lnL>
                  </a:tcPr>
                </a:tc>
              </a:tr>
              <a:tr h="266923">
                <a:tc rowSpan="2" gridSpan="2">
                  <a:txBody>
                    <a:bodyPr/>
                    <a:lstStyle/>
                    <a:p>
                      <a:pPr algn="ctr">
                        <a:lnSpc>
                          <a:spcPct val="250000"/>
                        </a:lnSpc>
                      </a:pPr>
                      <a:r>
                        <a:rPr lang="tr-TR" sz="1400" b="1" dirty="0" smtClean="0"/>
                        <a:t>TOPLAM</a:t>
                      </a:r>
                      <a:endParaRPr lang="tr-TR" sz="1400" b="1" dirty="0"/>
                    </a:p>
                  </a:txBody>
                  <a:tcPr anchor="ctr"/>
                </a:tc>
                <a:tc rowSpan="2" hMerge="1">
                  <a:txBody>
                    <a:bodyPr/>
                    <a:lstStyle/>
                    <a:p>
                      <a:pPr algn="ctr">
                        <a:lnSpc>
                          <a:spcPct val="100000"/>
                        </a:lnSpc>
                      </a:pPr>
                      <a:endParaRPr lang="tr-TR" sz="1400" dirty="0"/>
                    </a:p>
                  </a:txBody>
                  <a:tcPr anchor="ctr"/>
                </a:tc>
                <a:tc rowSpan="2">
                  <a:txBody>
                    <a:bodyPr/>
                    <a:lstStyle/>
                    <a:p>
                      <a:pPr algn="ctr">
                        <a:lnSpc>
                          <a:spcPct val="250000"/>
                        </a:lnSpc>
                      </a:pPr>
                      <a:r>
                        <a:rPr lang="tr-TR" sz="1400" b="1" dirty="0" smtClean="0"/>
                        <a:t>589</a:t>
                      </a:r>
                      <a:endParaRPr lang="tr-TR" sz="1400" b="1" dirty="0"/>
                    </a:p>
                  </a:txBody>
                  <a:tcPr anchor="ctr"/>
                </a:tc>
                <a:tc>
                  <a:txBody>
                    <a:bodyPr/>
                    <a:lstStyle/>
                    <a:p>
                      <a:r>
                        <a:rPr lang="tr-TR" sz="1400" b="1" dirty="0" smtClean="0">
                          <a:solidFill>
                            <a:schemeClr val="accent4"/>
                          </a:solidFill>
                        </a:rPr>
                        <a:t>Olumlu</a:t>
                      </a:r>
                      <a:endParaRPr lang="tr-TR" sz="1400" b="1" dirty="0">
                        <a:solidFill>
                          <a:schemeClr val="accent4"/>
                        </a:solidFill>
                      </a:endParaRPr>
                    </a:p>
                  </a:txBody>
                  <a:tcPr anchor="ctr">
                    <a:lnR w="12700" cmpd="sng">
                      <a:noFill/>
                    </a:lnR>
                    <a:lnB w="12700" cmpd="sng">
                      <a:noFill/>
                    </a:lnB>
                  </a:tcPr>
                </a:tc>
                <a:tc>
                  <a:txBody>
                    <a:bodyPr/>
                    <a:lstStyle/>
                    <a:p>
                      <a:pPr algn="ctr"/>
                      <a:r>
                        <a:rPr lang="tr-TR" sz="1400" b="1" dirty="0" smtClean="0"/>
                        <a:t>553</a:t>
                      </a:r>
                      <a:endParaRPr lang="tr-TR" sz="1400" b="1" dirty="0"/>
                    </a:p>
                  </a:txBody>
                  <a:tcPr anchor="ctr">
                    <a:lnL w="12700" cmpd="sng">
                      <a:noFill/>
                    </a:lnL>
                    <a:lnB w="12700" cmpd="sng">
                      <a:noFill/>
                    </a:lnB>
                  </a:tcPr>
                </a:tc>
              </a:tr>
              <a:tr h="266923">
                <a:tc gridSpan="2" vMerge="1">
                  <a:txBody>
                    <a:bodyPr/>
                    <a:lstStyle/>
                    <a:p>
                      <a:endParaRPr lang="tr-TR"/>
                    </a:p>
                  </a:txBody>
                  <a:tcPr/>
                </a:tc>
                <a:tc hMerge="1" vMerge="1">
                  <a:txBody>
                    <a:bodyPr/>
                    <a:lstStyle/>
                    <a:p>
                      <a:endParaRPr lang="tr-TR"/>
                    </a:p>
                  </a:txBody>
                  <a:tcPr/>
                </a:tc>
                <a:tc vMerge="1">
                  <a:txBody>
                    <a:bodyPr/>
                    <a:lstStyle/>
                    <a:p>
                      <a:endParaRPr lang="tr-TR"/>
                    </a:p>
                  </a:txBody>
                  <a:tcPr/>
                </a:tc>
                <a:tc>
                  <a:txBody>
                    <a:bodyPr/>
                    <a:lstStyle/>
                    <a:p>
                      <a:r>
                        <a:rPr lang="tr-TR" sz="1400" b="1" dirty="0" smtClean="0">
                          <a:solidFill>
                            <a:schemeClr val="accent3"/>
                          </a:solidFill>
                        </a:rPr>
                        <a:t>Olumsuz</a:t>
                      </a:r>
                      <a:endParaRPr lang="tr-TR" sz="1400" b="1" dirty="0">
                        <a:solidFill>
                          <a:schemeClr val="accent3"/>
                        </a:solidFill>
                      </a:endParaRPr>
                    </a:p>
                  </a:txBody>
                  <a:tcPr anchor="ctr">
                    <a:lnR w="12700" cmpd="sng">
                      <a:noFill/>
                    </a:lnR>
                    <a:lnT w="12700" cmpd="sng">
                      <a:noFill/>
                    </a:lnT>
                  </a:tcPr>
                </a:tc>
                <a:tc>
                  <a:txBody>
                    <a:bodyPr/>
                    <a:lstStyle/>
                    <a:p>
                      <a:pPr algn="ctr"/>
                      <a:r>
                        <a:rPr lang="tr-TR" sz="1400" b="1" dirty="0" smtClean="0"/>
                        <a:t>17</a:t>
                      </a:r>
                      <a:endParaRPr lang="tr-TR" sz="1400" b="1" dirty="0"/>
                    </a:p>
                  </a:txBody>
                  <a:tcPr anchor="ctr">
                    <a:lnL w="12700" cmpd="sng">
                      <a:noFill/>
                    </a:lnL>
                    <a:lnT w="12700" cmpd="sng">
                      <a:noFill/>
                    </a:lnT>
                  </a:tcPr>
                </a:tc>
              </a:tr>
            </a:tbl>
          </a:graphicData>
        </a:graphic>
      </p:graphicFrame>
      <p:sp>
        <p:nvSpPr>
          <p:cNvPr id="5" name="Metin kutusu 4"/>
          <p:cNvSpPr txBox="1"/>
          <p:nvPr/>
        </p:nvSpPr>
        <p:spPr>
          <a:xfrm>
            <a:off x="1475656" y="620688"/>
            <a:ext cx="7128792" cy="538609"/>
          </a:xfrm>
          <a:prstGeom prst="rect">
            <a:avLst/>
          </a:prstGeom>
          <a:noFill/>
        </p:spPr>
        <p:txBody>
          <a:bodyPr wrap="square" rtlCol="0">
            <a:spAutoFit/>
          </a:bodyPr>
          <a:lstStyle/>
          <a:p>
            <a:r>
              <a:rPr lang="tr-TR" sz="2900" b="1" dirty="0">
                <a:solidFill>
                  <a:schemeClr val="tx2">
                    <a:satMod val="130000"/>
                  </a:schemeClr>
                </a:solidFill>
                <a:latin typeface="+mj-lt"/>
                <a:ea typeface="+mj-ea"/>
                <a:cs typeface="+mj-cs"/>
              </a:rPr>
              <a:t>İl Genelinde Numune Alma Sayıları</a:t>
            </a:r>
          </a:p>
        </p:txBody>
      </p:sp>
    </p:spTree>
    <p:extLst>
      <p:ext uri="{BB962C8B-B14F-4D97-AF65-F5344CB8AC3E}">
        <p14:creationId xmlns:p14="http://schemas.microsoft.com/office/powerpoint/2010/main" val="2819190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8888" y="2708275"/>
            <a:ext cx="7499350" cy="1143000"/>
          </a:xfrm>
        </p:spPr>
        <p:txBody>
          <a:bodyPr>
            <a:normAutofit fontScale="90000"/>
          </a:bodyPr>
          <a:lstStyle/>
          <a:p>
            <a:pPr algn="ctr" eaLnBrk="1" fontAlgn="auto" hangingPunct="1">
              <a:spcAft>
                <a:spcPts val="0"/>
              </a:spcAft>
              <a:defRPr/>
            </a:pPr>
            <a:r>
              <a:rPr lang="tr-TR" b="1" dirty="0">
                <a:solidFill>
                  <a:schemeClr val="tx2">
                    <a:satMod val="130000"/>
                  </a:schemeClr>
                </a:solidFill>
              </a:rPr>
              <a:t>İlimiz 2013 Yılı </a:t>
            </a:r>
            <a:r>
              <a:rPr lang="tr-TR" b="1" dirty="0" smtClean="0">
                <a:solidFill>
                  <a:schemeClr val="tx2">
                    <a:satMod val="130000"/>
                  </a:schemeClr>
                </a:solidFill>
              </a:rPr>
              <a:t>İthalat ve İhracat Bilgileri</a:t>
            </a:r>
            <a:endParaRPr lang="tr-TR" b="1"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Başlık 1"/>
          <p:cNvSpPr txBox="1">
            <a:spLocks/>
          </p:cNvSpPr>
          <p:nvPr/>
        </p:nvSpPr>
        <p:spPr bwMode="auto">
          <a:xfrm>
            <a:off x="1393825" y="53504"/>
            <a:ext cx="7499350" cy="711200"/>
          </a:xfrm>
          <a:prstGeom prst="rect">
            <a:avLst/>
          </a:prstGeom>
          <a:noFill/>
          <a:ln w="9525">
            <a:noFill/>
            <a:miter lim="800000"/>
            <a:headEnd/>
            <a:tailEnd/>
          </a:ln>
        </p:spPr>
        <p:txBody>
          <a:bodyPr anchor="ctr"/>
          <a:lstStyle/>
          <a:p>
            <a:r>
              <a:rPr lang="tr-TR" sz="3200" b="1" dirty="0">
                <a:solidFill>
                  <a:srgbClr val="572314"/>
                </a:solidFill>
                <a:latin typeface="Gill Sans MT" pitchFamily="34" charset="0"/>
              </a:rPr>
              <a:t>Zonguldak İli </a:t>
            </a:r>
            <a:r>
              <a:rPr lang="tr-TR" sz="2800" b="1" dirty="0">
                <a:solidFill>
                  <a:srgbClr val="572314"/>
                </a:solidFill>
                <a:latin typeface="Gill Sans MT" pitchFamily="34" charset="0"/>
              </a:rPr>
              <a:t>İhracat</a:t>
            </a:r>
            <a:r>
              <a:rPr lang="tr-TR" sz="3200" b="1" dirty="0">
                <a:solidFill>
                  <a:srgbClr val="572314"/>
                </a:solidFill>
                <a:latin typeface="Gill Sans MT" pitchFamily="34" charset="0"/>
              </a:rPr>
              <a:t> Bilgileri</a:t>
            </a:r>
          </a:p>
        </p:txBody>
      </p:sp>
      <p:graphicFrame>
        <p:nvGraphicFramePr>
          <p:cNvPr id="35914" name="Group 74"/>
          <p:cNvGraphicFramePr>
            <a:graphicFrameLocks noGrp="1"/>
          </p:cNvGraphicFramePr>
          <p:nvPr>
            <p:extLst>
              <p:ext uri="{D42A27DB-BD31-4B8C-83A1-F6EECF244321}">
                <p14:modId xmlns:p14="http://schemas.microsoft.com/office/powerpoint/2010/main" val="2396163229"/>
              </p:ext>
            </p:extLst>
          </p:nvPr>
        </p:nvGraphicFramePr>
        <p:xfrm>
          <a:off x="1404938" y="813843"/>
          <a:ext cx="7445375" cy="3407245"/>
        </p:xfrm>
        <a:graphic>
          <a:graphicData uri="http://schemas.openxmlformats.org/drawingml/2006/table">
            <a:tbl>
              <a:tblPr/>
              <a:tblGrid>
                <a:gridCol w="2518990"/>
                <a:gridCol w="1080120"/>
                <a:gridCol w="1182440"/>
                <a:gridCol w="1331912"/>
                <a:gridCol w="1331913"/>
              </a:tblGrid>
              <a:tr h="382588">
                <a:tc rowSpan="2">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Gill Sans MT" pitchFamily="34" charset="0"/>
                          <a:cs typeface="Arial" charset="0"/>
                        </a:rPr>
                        <a:t>İhracat Konusu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Gill Sans MT" pitchFamily="34" charset="0"/>
                          <a:cs typeface="Arial" charset="0"/>
                        </a:rPr>
                        <a:t>İhraç Parti Sayısı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964305"/>
                    </a:solidFill>
                  </a:tcPr>
                </a:tc>
                <a:tc hMerge="1">
                  <a:txBody>
                    <a:bodyPr/>
                    <a:lstStyle/>
                    <a:p>
                      <a:endParaRPr lang="tr-TR"/>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Gill Sans MT" pitchFamily="34" charset="0"/>
                          <a:cs typeface="Arial" charset="0"/>
                        </a:rPr>
                        <a:t>İhracat Miktarı (Kg)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964305"/>
                    </a:solidFill>
                  </a:tcPr>
                </a:tc>
                <a:tc hMerge="1">
                  <a:txBody>
                    <a:bodyPr/>
                    <a:lstStyle/>
                    <a:p>
                      <a:endParaRPr lang="tr-TR"/>
                    </a:p>
                  </a:txBody>
                  <a:tcPr/>
                </a:tc>
              </a:tr>
              <a:tr h="18256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Gill Sans MT" pitchFamily="34" charset="0"/>
                          <a:cs typeface="Arial" charset="0"/>
                        </a:rPr>
                        <a:t>2012</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Gill Sans MT" pitchFamily="34" charset="0"/>
                          <a:cs typeface="Arial" charset="0"/>
                        </a:rPr>
                        <a:t>2013</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Gill Sans MT" pitchFamily="34" charset="0"/>
                          <a:cs typeface="Arial" charset="0"/>
                        </a:rPr>
                        <a:t>2012</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Gill Sans MT" pitchFamily="34" charset="0"/>
                          <a:cs typeface="Arial" charset="0"/>
                        </a:rPr>
                        <a:t>2013</a:t>
                      </a:r>
                    </a:p>
                  </a:txBody>
                  <a:tcPr horzOverflow="overflow">
                    <a:lnL>
                      <a:noFill/>
                    </a:lnL>
                    <a:lnR>
                      <a:noFill/>
                    </a:lnR>
                    <a:lnT>
                      <a:noFill/>
                    </a:lnT>
                    <a:lnB>
                      <a:noFill/>
                    </a:lnB>
                    <a:lnTlToBr>
                      <a:noFill/>
                    </a:lnTlToBr>
                    <a:lnBlToTr>
                      <a:noFill/>
                    </a:lnBlToTr>
                    <a:solidFill>
                      <a:srgbClr val="DDCFCC"/>
                    </a:solidFill>
                  </a:tcPr>
                </a:tc>
              </a:tr>
              <a:tr h="3055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Kara Salyangozu Eti ve Kabuğu</a:t>
                      </a:r>
                    </a:p>
                  </a:txBody>
                  <a:tcPr horzOverflow="overflow">
                    <a:lnL w="127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41</a:t>
                      </a:r>
                    </a:p>
                  </a:txBody>
                  <a:tcPr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39</a:t>
                      </a:r>
                    </a:p>
                  </a:txBody>
                  <a:tcPr horzOverflow="overflow">
                    <a:lnL>
                      <a:noFill/>
                    </a:lnL>
                    <a:lnR>
                      <a:noFill/>
                    </a:lnR>
                    <a:lnT>
                      <a:noFill/>
                    </a:lnT>
                    <a:lnB>
                      <a:noFill/>
                    </a:lnB>
                    <a:lnTlToBr>
                      <a:noFill/>
                    </a:lnTlToBr>
                    <a:lnBlToTr>
                      <a:noFill/>
                    </a:lnBlToTr>
                    <a:solidFill>
                      <a:srgbClr val="EF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387.308,00</a:t>
                      </a:r>
                    </a:p>
                  </a:txBody>
                  <a:tcPr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402.147.5</a:t>
                      </a:r>
                    </a:p>
                  </a:txBody>
                  <a:tcPr horzOverflow="overflow">
                    <a:lnL>
                      <a:noFill/>
                    </a:lnL>
                    <a:lnR>
                      <a:noFill/>
                    </a:lnR>
                    <a:lnT>
                      <a:noFill/>
                    </a:lnT>
                    <a:lnB>
                      <a:noFill/>
                    </a:lnB>
                    <a:lnTlToBr>
                      <a:noFill/>
                    </a:lnTlToBr>
                    <a:lnBlToTr>
                      <a:noFill/>
                    </a:lnBlToTr>
                    <a:solidFill>
                      <a:srgbClr val="EFE9E7"/>
                    </a:solidFill>
                  </a:tcPr>
                </a:tc>
              </a:tr>
              <a:tr h="3055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Tuz</a:t>
                      </a: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2</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11</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1.802.371</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658.400,00</a:t>
                      </a:r>
                    </a:p>
                  </a:txBody>
                  <a:tcPr horzOverflow="overflow">
                    <a:lnL>
                      <a:noFill/>
                    </a:lnL>
                    <a:lnR>
                      <a:noFill/>
                    </a:lnR>
                    <a:lnT>
                      <a:noFill/>
                    </a:lnT>
                    <a:lnB>
                      <a:noFill/>
                    </a:lnB>
                    <a:lnTlToBr>
                      <a:noFill/>
                    </a:lnTlToBr>
                    <a:lnBlToTr>
                      <a:noFill/>
                    </a:lnBlToTr>
                    <a:solidFill>
                      <a:srgbClr val="DDCFCC"/>
                    </a:solidFill>
                  </a:tcPr>
                </a:tc>
              </a:tr>
              <a:tr h="3055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Fındık</a:t>
                      </a: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Arial" charset="0"/>
                          <a:cs typeface="Arial" charset="0"/>
                        </a:rPr>
                        <a:t>189</a:t>
                      </a:r>
                    </a:p>
                  </a:txBody>
                  <a:tcPr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Arial" charset="0"/>
                          <a:cs typeface="Arial" charset="0"/>
                        </a:rPr>
                        <a:t>201</a:t>
                      </a:r>
                    </a:p>
                  </a:txBody>
                  <a:tcPr horzOverflow="overflow">
                    <a:lnL>
                      <a:noFill/>
                    </a:lnL>
                    <a:lnR>
                      <a:noFill/>
                    </a:lnR>
                    <a:lnT>
                      <a:noFill/>
                    </a:lnT>
                    <a:lnB>
                      <a:noFill/>
                    </a:lnB>
                    <a:lnTlToBr>
                      <a:noFill/>
                    </a:lnTlToBr>
                    <a:lnBlToTr>
                      <a:noFill/>
                    </a:lnBlToTr>
                    <a:solidFill>
                      <a:srgbClr val="EF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Arial" charset="0"/>
                          <a:cs typeface="Arial" charset="0"/>
                        </a:rPr>
                        <a:t>2.536998</a:t>
                      </a:r>
                      <a:r>
                        <a:rPr kumimoji="0" lang="tr-TR" sz="1400" b="0" i="0" u="none" strike="noStrike" cap="none" normalizeH="0" baseline="0" dirty="0" smtClean="0">
                          <a:ln>
                            <a:noFill/>
                          </a:ln>
                          <a:solidFill>
                            <a:srgbClr val="000000"/>
                          </a:solidFill>
                          <a:effectLst/>
                          <a:latin typeface="Gill Sans MT" pitchFamily="34" charset="0"/>
                          <a:cs typeface="Arial" charset="0"/>
                        </a:rPr>
                        <a:t>,00</a:t>
                      </a:r>
                    </a:p>
                  </a:txBody>
                  <a:tcPr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2.152.630,00</a:t>
                      </a:r>
                    </a:p>
                  </a:txBody>
                  <a:tcPr horzOverflow="overflow">
                    <a:lnL>
                      <a:noFill/>
                    </a:lnL>
                    <a:lnR>
                      <a:noFill/>
                    </a:lnR>
                    <a:lnT>
                      <a:noFill/>
                    </a:lnT>
                    <a:lnB>
                      <a:noFill/>
                    </a:lnB>
                    <a:lnTlToBr>
                      <a:noFill/>
                    </a:lnTlToBr>
                    <a:lnBlToTr>
                      <a:noFill/>
                    </a:lnBlToTr>
                    <a:solidFill>
                      <a:srgbClr val="EFE9E7"/>
                    </a:solidFill>
                  </a:tcPr>
                </a:tc>
              </a:tr>
              <a:tr h="3055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Yoğurt</a:t>
                      </a: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2</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24.488,00</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a:t>
                      </a:r>
                    </a:p>
                  </a:txBody>
                  <a:tcPr horzOverflow="overflow">
                    <a:lnL>
                      <a:noFill/>
                    </a:lnL>
                    <a:lnR>
                      <a:noFill/>
                    </a:lnR>
                    <a:lnT>
                      <a:noFill/>
                    </a:lnT>
                    <a:lnB>
                      <a:noFill/>
                    </a:lnB>
                    <a:lnTlToBr>
                      <a:noFill/>
                    </a:lnTlToBr>
                    <a:lnBlToTr>
                      <a:noFill/>
                    </a:lnBlToTr>
                    <a:solidFill>
                      <a:srgbClr val="DDCFCC"/>
                    </a:solidFill>
                  </a:tcPr>
                </a:tc>
              </a:tr>
              <a:tr h="3055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Beyaz Peynir</a:t>
                      </a: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2</a:t>
                      </a:r>
                    </a:p>
                  </a:txBody>
                  <a:tcPr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a:t>
                      </a:r>
                    </a:p>
                  </a:txBody>
                  <a:tcPr horzOverflow="overflow">
                    <a:lnL>
                      <a:noFill/>
                    </a:lnL>
                    <a:lnR>
                      <a:noFill/>
                    </a:lnR>
                    <a:lnT>
                      <a:noFill/>
                    </a:lnT>
                    <a:lnB>
                      <a:noFill/>
                    </a:lnB>
                    <a:lnTlToBr>
                      <a:noFill/>
                    </a:lnTlToBr>
                    <a:lnBlToTr>
                      <a:noFill/>
                    </a:lnBlToTr>
                    <a:solidFill>
                      <a:srgbClr val="EF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3.460,00</a:t>
                      </a:r>
                    </a:p>
                  </a:txBody>
                  <a:tcPr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a:t>
                      </a:r>
                    </a:p>
                  </a:txBody>
                  <a:tcPr horzOverflow="overflow">
                    <a:lnL>
                      <a:noFill/>
                    </a:lnL>
                    <a:lnR>
                      <a:noFill/>
                    </a:lnR>
                    <a:lnT>
                      <a:noFill/>
                    </a:lnT>
                    <a:lnB>
                      <a:noFill/>
                    </a:lnB>
                    <a:lnTlToBr>
                      <a:noFill/>
                    </a:lnTlToBr>
                    <a:lnBlToTr>
                      <a:noFill/>
                    </a:lnBlToTr>
                    <a:solidFill>
                      <a:srgbClr val="EFE9E7"/>
                    </a:solidFill>
                  </a:tcPr>
                </a:tc>
              </a:tr>
              <a:tr h="3055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Ayran</a:t>
                      </a: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2</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5.721,00 </a:t>
                      </a:r>
                      <a:r>
                        <a:rPr kumimoji="0" lang="tr-TR" sz="1400" b="0" i="0" u="none" strike="noStrike" cap="none" normalizeH="0" baseline="0" dirty="0" err="1" smtClean="0">
                          <a:ln>
                            <a:noFill/>
                          </a:ln>
                          <a:solidFill>
                            <a:srgbClr val="000000"/>
                          </a:solidFill>
                          <a:effectLst/>
                          <a:latin typeface="Gill Sans MT" pitchFamily="34" charset="0"/>
                          <a:cs typeface="Arial" charset="0"/>
                        </a:rPr>
                        <a:t>lt</a:t>
                      </a:r>
                      <a:endParaRPr kumimoji="0" lang="tr-TR" sz="1400" b="0" i="0" u="none" strike="noStrike" cap="none" normalizeH="0" baseline="0" dirty="0" smtClean="0">
                        <a:ln>
                          <a:noFill/>
                        </a:ln>
                        <a:solidFill>
                          <a:srgbClr val="000000"/>
                        </a:solidFill>
                        <a:effectLst/>
                        <a:latin typeface="Gill Sans MT" pitchFamily="34" charset="0"/>
                        <a:cs typeface="Arial" charset="0"/>
                      </a:endParaRP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a:t>
                      </a:r>
                    </a:p>
                  </a:txBody>
                  <a:tcPr horzOverflow="overflow">
                    <a:lnL>
                      <a:noFill/>
                    </a:lnL>
                    <a:lnR>
                      <a:noFill/>
                    </a:lnR>
                    <a:lnT>
                      <a:noFill/>
                    </a:lnT>
                    <a:lnB>
                      <a:noFill/>
                    </a:lnB>
                    <a:lnTlToBr>
                      <a:noFill/>
                    </a:lnTlToBr>
                    <a:lnBlToTr>
                      <a:noFill/>
                    </a:lnBlToTr>
                    <a:solidFill>
                      <a:srgbClr val="DDCFCC"/>
                    </a:solidFill>
                  </a:tcPr>
                </a:tc>
              </a:tr>
              <a:tr h="3055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Kaşar Peyniri</a:t>
                      </a: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2</a:t>
                      </a:r>
                    </a:p>
                  </a:txBody>
                  <a:tcPr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a:t>
                      </a:r>
                    </a:p>
                  </a:txBody>
                  <a:tcPr horzOverflow="overflow">
                    <a:lnL>
                      <a:noFill/>
                    </a:lnL>
                    <a:lnR>
                      <a:noFill/>
                    </a:lnR>
                    <a:lnT>
                      <a:noFill/>
                    </a:lnT>
                    <a:lnB>
                      <a:noFill/>
                    </a:lnB>
                    <a:lnTlToBr>
                      <a:noFill/>
                    </a:lnTlToBr>
                    <a:lnBlToTr>
                      <a:noFill/>
                    </a:lnBlToTr>
                    <a:solidFill>
                      <a:srgbClr val="EF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4.236,00</a:t>
                      </a:r>
                    </a:p>
                  </a:txBody>
                  <a:tcPr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a:t>
                      </a:r>
                    </a:p>
                  </a:txBody>
                  <a:tcPr horzOverflow="overflow">
                    <a:lnL>
                      <a:noFill/>
                    </a:lnL>
                    <a:lnR>
                      <a:noFill/>
                    </a:lnR>
                    <a:lnT>
                      <a:noFill/>
                    </a:lnT>
                    <a:lnB>
                      <a:noFill/>
                    </a:lnB>
                    <a:lnTlToBr>
                      <a:noFill/>
                    </a:lnTlToBr>
                    <a:lnBlToTr>
                      <a:noFill/>
                    </a:lnBlToTr>
                    <a:solidFill>
                      <a:srgbClr val="EFE9E7"/>
                    </a:solidFill>
                  </a:tcPr>
                </a:tc>
              </a:tr>
              <a:tr h="3055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Yem</a:t>
                      </a: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1</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40.000,00</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a:t>
                      </a:r>
                    </a:p>
                  </a:txBody>
                  <a:tcPr horzOverflow="overflow">
                    <a:lnL>
                      <a:noFill/>
                    </a:lnL>
                    <a:lnR>
                      <a:noFill/>
                    </a:lnR>
                    <a:lnT>
                      <a:noFill/>
                    </a:lnT>
                    <a:lnB>
                      <a:noFill/>
                    </a:lnB>
                    <a:lnTlToBr>
                      <a:noFill/>
                    </a:lnTlToBr>
                    <a:lnBlToTr>
                      <a:noFill/>
                    </a:lnBlToTr>
                    <a:solidFill>
                      <a:srgbClr val="DDCFCC"/>
                    </a:solidFill>
                  </a:tcPr>
                </a:tc>
              </a:tr>
              <a:tr h="3055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Gill Sans MT" pitchFamily="34" charset="0"/>
                          <a:cs typeface="Arial" charset="0"/>
                        </a:rPr>
                        <a:t>TOPLAM</a:t>
                      </a: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Gill Sans MT" pitchFamily="34" charset="0"/>
                          <a:cs typeface="Arial" charset="0"/>
                        </a:rPr>
                        <a:t>110</a:t>
                      </a:r>
                    </a:p>
                  </a:txBody>
                  <a:tcPr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Gill Sans MT" pitchFamily="34" charset="0"/>
                          <a:cs typeface="Arial" charset="0"/>
                        </a:rPr>
                        <a:t>75</a:t>
                      </a:r>
                    </a:p>
                  </a:txBody>
                  <a:tcPr horzOverflow="overflow">
                    <a:lnL>
                      <a:noFill/>
                    </a:lnL>
                    <a:lnR>
                      <a:noFill/>
                    </a:lnR>
                    <a:lnT>
                      <a:noFill/>
                    </a:lnT>
                    <a:lnB>
                      <a:noFill/>
                    </a:lnB>
                    <a:lnTlToBr>
                      <a:noFill/>
                    </a:lnTlToBr>
                    <a:lnBlToTr>
                      <a:noFill/>
                    </a:lnBlToTr>
                    <a:solidFill>
                      <a:srgbClr val="EF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Gill Sans MT" pitchFamily="34" charset="0"/>
                          <a:cs typeface="Arial" charset="0"/>
                        </a:rPr>
                        <a:t>-</a:t>
                      </a:r>
                    </a:p>
                  </a:txBody>
                  <a:tcPr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Gill Sans MT" pitchFamily="34" charset="0"/>
                          <a:cs typeface="Arial" charset="0"/>
                        </a:rPr>
                        <a:t>3.213.177,5</a:t>
                      </a:r>
                    </a:p>
                  </a:txBody>
                  <a:tcPr horzOverflow="overflow">
                    <a:lnL>
                      <a:noFill/>
                    </a:lnL>
                    <a:lnR>
                      <a:noFill/>
                    </a:lnR>
                    <a:lnT>
                      <a:noFill/>
                    </a:lnT>
                    <a:lnB>
                      <a:noFill/>
                    </a:lnB>
                    <a:lnTlToBr>
                      <a:noFill/>
                    </a:lnTlToBr>
                    <a:lnBlToTr>
                      <a:noFill/>
                    </a:lnBlToTr>
                    <a:solidFill>
                      <a:srgbClr val="EFE9E7"/>
                    </a:solidFill>
                  </a:tcPr>
                </a:tc>
              </a:tr>
            </a:tbl>
          </a:graphicData>
        </a:graphic>
      </p:graphicFrame>
      <p:graphicFrame>
        <p:nvGraphicFramePr>
          <p:cNvPr id="4" name="İçerik Yer Tutucusu 3"/>
          <p:cNvGraphicFramePr>
            <a:graphicFrameLocks/>
          </p:cNvGraphicFramePr>
          <p:nvPr>
            <p:extLst>
              <p:ext uri="{D42A27DB-BD31-4B8C-83A1-F6EECF244321}">
                <p14:modId xmlns:p14="http://schemas.microsoft.com/office/powerpoint/2010/main" val="892075484"/>
              </p:ext>
            </p:extLst>
          </p:nvPr>
        </p:nvGraphicFramePr>
        <p:xfrm>
          <a:off x="1403648" y="5013176"/>
          <a:ext cx="7499350" cy="1112520"/>
        </p:xfrm>
        <a:graphic>
          <a:graphicData uri="http://schemas.openxmlformats.org/drawingml/2006/table">
            <a:tbl>
              <a:tblPr firstRow="1" bandRow="1">
                <a:tableStyleId>{7DF18680-E054-41AD-8BC1-D1AEF772440D}</a:tableStyleId>
              </a:tblPr>
              <a:tblGrid>
                <a:gridCol w="2387224"/>
                <a:gridCol w="2556063"/>
                <a:gridCol w="2556063"/>
              </a:tblGrid>
              <a:tr h="370840">
                <a:tc>
                  <a:txBody>
                    <a:bodyPr/>
                    <a:lstStyle/>
                    <a:p>
                      <a:pPr algn="ctr"/>
                      <a:r>
                        <a:rPr lang="tr-TR" sz="1200" dirty="0" smtClean="0"/>
                        <a:t>Bitkisel Ürün</a:t>
                      </a:r>
                      <a:endParaRPr lang="tr-TR" sz="1200" dirty="0"/>
                    </a:p>
                  </a:txBody>
                  <a:tcPr/>
                </a:tc>
                <a:tc>
                  <a:txBody>
                    <a:bodyPr/>
                    <a:lstStyle/>
                    <a:p>
                      <a:pPr algn="ctr"/>
                      <a:r>
                        <a:rPr lang="tr-TR" sz="1200" dirty="0" smtClean="0"/>
                        <a:t>Orman</a:t>
                      </a:r>
                      <a:r>
                        <a:rPr lang="tr-TR" sz="1200" baseline="0" dirty="0" smtClean="0"/>
                        <a:t> Ürünü</a:t>
                      </a:r>
                      <a:endParaRPr lang="tr-TR" sz="1200" dirty="0"/>
                    </a:p>
                  </a:txBody>
                  <a:tcPr/>
                </a:tc>
                <a:tc>
                  <a:txBody>
                    <a:bodyPr/>
                    <a:lstStyle/>
                    <a:p>
                      <a:pPr algn="ctr"/>
                      <a:r>
                        <a:rPr lang="tr-TR" sz="1200" dirty="0" smtClean="0"/>
                        <a:t>İhracatta İşlem</a:t>
                      </a:r>
                      <a:endParaRPr lang="tr-TR" sz="1200" dirty="0"/>
                    </a:p>
                  </a:txBody>
                  <a:tcPr/>
                </a:tc>
              </a:tr>
              <a:tr h="370840">
                <a:tc>
                  <a:txBody>
                    <a:bodyPr/>
                    <a:lstStyle/>
                    <a:p>
                      <a:pPr algn="ctr"/>
                      <a:r>
                        <a:rPr lang="tr-TR" sz="1200" b="1" dirty="0" smtClean="0"/>
                        <a:t>Kg</a:t>
                      </a:r>
                      <a:endParaRPr lang="tr-TR" sz="1200" b="1" dirty="0"/>
                    </a:p>
                  </a:txBody>
                  <a:tcPr/>
                </a:tc>
                <a:tc>
                  <a:txBody>
                    <a:bodyPr/>
                    <a:lstStyle/>
                    <a:p>
                      <a:pPr algn="ctr"/>
                      <a:r>
                        <a:rPr lang="tr-TR" sz="1200" b="1" dirty="0" smtClean="0"/>
                        <a:t>m³</a:t>
                      </a:r>
                      <a:endParaRPr lang="tr-TR" sz="1200" b="1" dirty="0"/>
                    </a:p>
                  </a:txBody>
                  <a:tcPr/>
                </a:tc>
                <a:tc>
                  <a:txBody>
                    <a:bodyPr/>
                    <a:lstStyle/>
                    <a:p>
                      <a:pPr algn="ctr"/>
                      <a:r>
                        <a:rPr lang="tr-TR" sz="1200" b="1" dirty="0" smtClean="0"/>
                        <a:t>Adet</a:t>
                      </a:r>
                      <a:endParaRPr lang="tr-TR" sz="1200" b="1" dirty="0"/>
                    </a:p>
                  </a:txBody>
                  <a:tcPr/>
                </a:tc>
              </a:tr>
              <a:tr h="370840">
                <a:tc>
                  <a:txBody>
                    <a:bodyPr/>
                    <a:lstStyle/>
                    <a:p>
                      <a:pPr algn="ctr"/>
                      <a:r>
                        <a:rPr lang="tr-TR" sz="1200" b="0" dirty="0" smtClean="0"/>
                        <a:t>568.450</a:t>
                      </a:r>
                      <a:endParaRPr lang="tr-TR" sz="1200" b="0" dirty="0"/>
                    </a:p>
                  </a:txBody>
                  <a:tcPr/>
                </a:tc>
                <a:tc>
                  <a:txBody>
                    <a:bodyPr/>
                    <a:lstStyle/>
                    <a:p>
                      <a:pPr algn="ctr"/>
                      <a:r>
                        <a:rPr lang="tr-TR" sz="1200" b="0" dirty="0" smtClean="0"/>
                        <a:t>50,33</a:t>
                      </a:r>
                      <a:endParaRPr lang="tr-TR" sz="1200" b="0" dirty="0"/>
                    </a:p>
                  </a:txBody>
                  <a:tcPr/>
                </a:tc>
                <a:tc>
                  <a:txBody>
                    <a:bodyPr/>
                    <a:lstStyle/>
                    <a:p>
                      <a:pPr algn="ctr"/>
                      <a:r>
                        <a:rPr lang="tr-TR" sz="1200" dirty="0" smtClean="0"/>
                        <a:t>45</a:t>
                      </a:r>
                      <a:endParaRPr lang="tr-TR" sz="1200" dirty="0"/>
                    </a:p>
                  </a:txBody>
                  <a:tcPr/>
                </a:tc>
              </a:tr>
            </a:tbl>
          </a:graphicData>
        </a:graphic>
      </p:graphicFrame>
      <p:sp>
        <p:nvSpPr>
          <p:cNvPr id="5" name="Başlık 1"/>
          <p:cNvSpPr txBox="1">
            <a:spLocks/>
          </p:cNvSpPr>
          <p:nvPr/>
        </p:nvSpPr>
        <p:spPr bwMode="auto">
          <a:xfrm>
            <a:off x="1403648" y="4437112"/>
            <a:ext cx="7499350" cy="504056"/>
          </a:xfrm>
          <a:prstGeom prst="rect">
            <a:avLst/>
          </a:prstGeom>
          <a:noFill/>
          <a:ln w="9525">
            <a:noFill/>
            <a:miter lim="800000"/>
            <a:headEnd/>
            <a:tailEnd/>
          </a:ln>
        </p:spPr>
        <p:txBody>
          <a:bodyPr anchor="ctr"/>
          <a:lstStyle/>
          <a:p>
            <a:r>
              <a:rPr lang="tr-TR" sz="2800" b="1" dirty="0" smtClean="0">
                <a:solidFill>
                  <a:srgbClr val="572314"/>
                </a:solidFill>
                <a:latin typeface="Gill Sans MT" pitchFamily="34" charset="0"/>
              </a:rPr>
              <a:t>Bitkisel</a:t>
            </a:r>
            <a:r>
              <a:rPr lang="tr-TR" sz="3200" b="1" dirty="0" smtClean="0">
                <a:solidFill>
                  <a:srgbClr val="572314"/>
                </a:solidFill>
                <a:latin typeface="Gill Sans MT" pitchFamily="34" charset="0"/>
              </a:rPr>
              <a:t> Üretim </a:t>
            </a:r>
            <a:r>
              <a:rPr lang="tr-TR" sz="2800" b="1" dirty="0" smtClean="0">
                <a:solidFill>
                  <a:srgbClr val="572314"/>
                </a:solidFill>
                <a:latin typeface="Gill Sans MT" pitchFamily="34" charset="0"/>
              </a:rPr>
              <a:t>İhracat</a:t>
            </a:r>
            <a:r>
              <a:rPr lang="tr-TR" sz="3200" b="1" dirty="0" smtClean="0">
                <a:solidFill>
                  <a:srgbClr val="572314"/>
                </a:solidFill>
                <a:latin typeface="Gill Sans MT" pitchFamily="34" charset="0"/>
              </a:rPr>
              <a:t> </a:t>
            </a:r>
            <a:r>
              <a:rPr lang="tr-TR" sz="3200" b="1" dirty="0">
                <a:solidFill>
                  <a:srgbClr val="572314"/>
                </a:solidFill>
                <a:latin typeface="Gill Sans MT" pitchFamily="34" charset="0"/>
              </a:rPr>
              <a:t>Bilgileri</a:t>
            </a:r>
          </a:p>
        </p:txBody>
      </p:sp>
      <p:sp>
        <p:nvSpPr>
          <p:cNvPr id="6" name="Metin kutusu 6"/>
          <p:cNvSpPr txBox="1">
            <a:spLocks noChangeArrowheads="1"/>
          </p:cNvSpPr>
          <p:nvPr/>
        </p:nvSpPr>
        <p:spPr bwMode="auto">
          <a:xfrm>
            <a:off x="1475656" y="6237312"/>
            <a:ext cx="7200900" cy="368300"/>
          </a:xfrm>
          <a:prstGeom prst="rect">
            <a:avLst/>
          </a:prstGeom>
          <a:noFill/>
          <a:ln w="9525">
            <a:noFill/>
            <a:miter lim="800000"/>
            <a:headEnd/>
            <a:tailEnd/>
          </a:ln>
        </p:spPr>
        <p:txBody>
          <a:bodyPr>
            <a:spAutoFit/>
          </a:bodyPr>
          <a:lstStyle/>
          <a:p>
            <a:r>
              <a:rPr lang="tr-TR" dirty="0">
                <a:latin typeface="Gill Sans MT" pitchFamily="34" charset="0"/>
              </a:rPr>
              <a:t>*  Toplam </a:t>
            </a:r>
            <a:r>
              <a:rPr lang="tr-TR" b="1" dirty="0">
                <a:latin typeface="Gill Sans MT" pitchFamily="34" charset="0"/>
              </a:rPr>
              <a:t>13.115</a:t>
            </a:r>
            <a:r>
              <a:rPr lang="tr-TR" dirty="0">
                <a:latin typeface="Gill Sans MT" pitchFamily="34" charset="0"/>
              </a:rPr>
              <a:t> adet tır kontrolü gerçekleştirilmiştir.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Başlık 1"/>
          <p:cNvSpPr txBox="1">
            <a:spLocks/>
          </p:cNvSpPr>
          <p:nvPr/>
        </p:nvSpPr>
        <p:spPr bwMode="auto">
          <a:xfrm>
            <a:off x="1393825" y="341313"/>
            <a:ext cx="7499350" cy="711200"/>
          </a:xfrm>
          <a:prstGeom prst="rect">
            <a:avLst/>
          </a:prstGeom>
          <a:noFill/>
          <a:ln w="9525">
            <a:noFill/>
            <a:miter lim="800000"/>
            <a:headEnd/>
            <a:tailEnd/>
          </a:ln>
        </p:spPr>
        <p:txBody>
          <a:bodyPr anchor="ctr"/>
          <a:lstStyle/>
          <a:p>
            <a:r>
              <a:rPr lang="tr-TR" sz="3200" b="1" dirty="0" smtClean="0">
                <a:solidFill>
                  <a:srgbClr val="572314"/>
                </a:solidFill>
                <a:latin typeface="Gill Sans MT" pitchFamily="34" charset="0"/>
              </a:rPr>
              <a:t>İthal Edilen Ürünler</a:t>
            </a:r>
            <a:endParaRPr lang="tr-TR" sz="3200" b="1" dirty="0">
              <a:solidFill>
                <a:srgbClr val="572314"/>
              </a:solidFill>
              <a:latin typeface="Gill Sans MT"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441445643"/>
              </p:ext>
            </p:extLst>
          </p:nvPr>
        </p:nvGraphicFramePr>
        <p:xfrm>
          <a:off x="1435100" y="1196752"/>
          <a:ext cx="7252527" cy="1112520"/>
        </p:xfrm>
        <a:graphic>
          <a:graphicData uri="http://schemas.openxmlformats.org/drawingml/2006/table">
            <a:tbl>
              <a:tblPr firstRow="1" bandRow="1">
                <a:tableStyleId>{7DF18680-E054-41AD-8BC1-D1AEF772440D}</a:tableStyleId>
              </a:tblPr>
              <a:tblGrid>
                <a:gridCol w="1324293"/>
                <a:gridCol w="1022668"/>
                <a:gridCol w="933768"/>
                <a:gridCol w="1417955"/>
                <a:gridCol w="1415288"/>
                <a:gridCol w="1138555"/>
              </a:tblGrid>
              <a:tr h="370840">
                <a:tc>
                  <a:txBody>
                    <a:bodyPr/>
                    <a:lstStyle/>
                    <a:p>
                      <a:pPr algn="ctr"/>
                      <a:r>
                        <a:rPr lang="tr-TR" sz="1400" dirty="0" smtClean="0"/>
                        <a:t>Bitkisel Ürün</a:t>
                      </a:r>
                      <a:endParaRPr lang="tr-TR" sz="1400" dirty="0"/>
                    </a:p>
                  </a:txBody>
                  <a:tcPr/>
                </a:tc>
                <a:tc gridSpan="2">
                  <a:txBody>
                    <a:bodyPr/>
                    <a:lstStyle/>
                    <a:p>
                      <a:pPr algn="ctr"/>
                      <a:r>
                        <a:rPr lang="tr-TR" sz="1400" dirty="0" smtClean="0"/>
                        <a:t>Orman</a:t>
                      </a:r>
                      <a:r>
                        <a:rPr lang="tr-TR" sz="1400" baseline="0" dirty="0" smtClean="0"/>
                        <a:t> Ürünü</a:t>
                      </a:r>
                      <a:endParaRPr lang="tr-TR" sz="1400" dirty="0"/>
                    </a:p>
                  </a:txBody>
                  <a:tcPr/>
                </a:tc>
                <a:tc hMerge="1">
                  <a:txBody>
                    <a:bodyPr/>
                    <a:lstStyle/>
                    <a:p>
                      <a:endParaRPr lang="tr-TR"/>
                    </a:p>
                  </a:txBody>
                  <a:tcPr/>
                </a:tc>
                <a:tc>
                  <a:txBody>
                    <a:bodyPr/>
                    <a:lstStyle/>
                    <a:p>
                      <a:pPr algn="ctr"/>
                      <a:r>
                        <a:rPr lang="tr-TR" sz="1400" dirty="0" smtClean="0"/>
                        <a:t>İthalatta İşlem</a:t>
                      </a:r>
                      <a:endParaRPr lang="tr-TR" sz="1400" dirty="0"/>
                    </a:p>
                  </a:txBody>
                  <a:tcPr/>
                </a:tc>
                <a:tc>
                  <a:txBody>
                    <a:bodyPr/>
                    <a:lstStyle/>
                    <a:p>
                      <a:pPr algn="ctr"/>
                      <a:r>
                        <a:rPr lang="tr-TR" sz="1400" dirty="0" smtClean="0"/>
                        <a:t>Fümige Edilen</a:t>
                      </a:r>
                      <a:endParaRPr lang="tr-TR" sz="1400" dirty="0"/>
                    </a:p>
                  </a:txBody>
                  <a:tcPr/>
                </a:tc>
                <a:tc>
                  <a:txBody>
                    <a:bodyPr/>
                    <a:lstStyle/>
                    <a:p>
                      <a:pPr algn="ctr"/>
                      <a:r>
                        <a:rPr lang="tr-TR" sz="1400" dirty="0" smtClean="0"/>
                        <a:t>İade Edilen</a:t>
                      </a:r>
                      <a:endParaRPr lang="tr-TR" sz="1400" dirty="0"/>
                    </a:p>
                  </a:txBody>
                  <a:tcPr/>
                </a:tc>
              </a:tr>
              <a:tr h="370840">
                <a:tc>
                  <a:txBody>
                    <a:bodyPr/>
                    <a:lstStyle/>
                    <a:p>
                      <a:pPr algn="ctr"/>
                      <a:r>
                        <a:rPr lang="tr-TR" sz="1400" b="1" dirty="0" smtClean="0"/>
                        <a:t>Kg</a:t>
                      </a:r>
                      <a:endParaRPr lang="tr-TR" sz="1400" b="1" dirty="0"/>
                    </a:p>
                  </a:txBody>
                  <a:tcPr/>
                </a:tc>
                <a:tc>
                  <a:txBody>
                    <a:bodyPr/>
                    <a:lstStyle/>
                    <a:p>
                      <a:pPr algn="ctr"/>
                      <a:r>
                        <a:rPr lang="tr-TR" sz="1400" b="1" dirty="0" smtClean="0"/>
                        <a:t>Kg</a:t>
                      </a:r>
                      <a:endParaRPr lang="tr-TR" sz="1400" b="1" dirty="0"/>
                    </a:p>
                  </a:txBody>
                  <a:tcPr>
                    <a:lnR w="12700" cap="flat" cmpd="sng" algn="ctr">
                      <a:solidFill>
                        <a:schemeClr val="bg1"/>
                      </a:solidFill>
                      <a:prstDash val="solid"/>
                      <a:round/>
                      <a:headEnd type="none" w="med" len="med"/>
                      <a:tailEnd type="none" w="med" len="med"/>
                    </a:lnR>
                  </a:tcPr>
                </a:tc>
                <a:tc>
                  <a:txBody>
                    <a:bodyPr/>
                    <a:lstStyle/>
                    <a:p>
                      <a:pPr algn="ctr"/>
                      <a:r>
                        <a:rPr lang="tr-TR" sz="1400" b="1" dirty="0" smtClean="0"/>
                        <a:t>m³</a:t>
                      </a:r>
                      <a:endParaRPr lang="tr-TR" sz="1400" b="1" dirty="0"/>
                    </a:p>
                  </a:txBody>
                  <a:tcPr>
                    <a:lnL w="12700" cap="flat" cmpd="sng" algn="ctr">
                      <a:solidFill>
                        <a:schemeClr val="bg1"/>
                      </a:solidFill>
                      <a:prstDash val="solid"/>
                      <a:round/>
                      <a:headEnd type="none" w="med" len="med"/>
                      <a:tailEnd type="none" w="med" len="med"/>
                    </a:lnL>
                  </a:tcPr>
                </a:tc>
                <a:tc>
                  <a:txBody>
                    <a:bodyPr/>
                    <a:lstStyle/>
                    <a:p>
                      <a:pPr algn="ctr"/>
                      <a:r>
                        <a:rPr lang="tr-TR" sz="1400" b="1" dirty="0" smtClean="0"/>
                        <a:t>Adet</a:t>
                      </a:r>
                      <a:endParaRPr lang="tr-TR"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t>m³</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t>m³</a:t>
                      </a:r>
                    </a:p>
                  </a:txBody>
                  <a:tcPr/>
                </a:tc>
              </a:tr>
              <a:tr h="370840">
                <a:tc>
                  <a:txBody>
                    <a:bodyPr/>
                    <a:lstStyle/>
                    <a:p>
                      <a:pPr algn="ctr"/>
                      <a:r>
                        <a:rPr lang="tr-TR" sz="1400" b="0" dirty="0" smtClean="0"/>
                        <a:t>944.681</a:t>
                      </a:r>
                      <a:endParaRPr lang="tr-TR" sz="1400" b="0" dirty="0"/>
                    </a:p>
                  </a:txBody>
                  <a:tcPr/>
                </a:tc>
                <a:tc>
                  <a:txBody>
                    <a:bodyPr/>
                    <a:lstStyle/>
                    <a:p>
                      <a:r>
                        <a:rPr lang="tr-TR" sz="1400" b="0" dirty="0" smtClean="0"/>
                        <a:t>46.276.000</a:t>
                      </a:r>
                      <a:endParaRPr lang="tr-TR" sz="1400" b="0" dirty="0"/>
                    </a:p>
                  </a:txBody>
                  <a:tcPr>
                    <a:lnR w="12700" cap="flat" cmpd="sng" algn="ctr">
                      <a:solidFill>
                        <a:schemeClr val="bg1"/>
                      </a:solidFill>
                      <a:prstDash val="solid"/>
                      <a:round/>
                      <a:headEnd type="none" w="med" len="med"/>
                      <a:tailEnd type="none" w="med" len="med"/>
                    </a:lnR>
                  </a:tcPr>
                </a:tc>
                <a:tc>
                  <a:txBody>
                    <a:bodyPr/>
                    <a:lstStyle/>
                    <a:p>
                      <a:r>
                        <a:rPr lang="tr-TR" sz="1400" b="0" dirty="0" smtClean="0"/>
                        <a:t>94.950,45</a:t>
                      </a:r>
                      <a:endParaRPr lang="tr-TR" sz="1400" b="0" dirty="0"/>
                    </a:p>
                  </a:txBody>
                  <a:tcPr>
                    <a:lnL w="12700" cap="flat" cmpd="sng" algn="ctr">
                      <a:solidFill>
                        <a:schemeClr val="bg1"/>
                      </a:solidFill>
                      <a:prstDash val="solid"/>
                      <a:round/>
                      <a:headEnd type="none" w="med" len="med"/>
                      <a:tailEnd type="none" w="med" len="med"/>
                    </a:lnL>
                  </a:tcPr>
                </a:tc>
                <a:tc>
                  <a:txBody>
                    <a:bodyPr/>
                    <a:lstStyle/>
                    <a:p>
                      <a:pPr algn="ctr"/>
                      <a:r>
                        <a:rPr lang="tr-TR" sz="1400" dirty="0" smtClean="0"/>
                        <a:t>3071</a:t>
                      </a:r>
                      <a:endParaRPr lang="tr-TR" sz="1400" dirty="0"/>
                    </a:p>
                  </a:txBody>
                  <a:tcPr/>
                </a:tc>
                <a:tc>
                  <a:txBody>
                    <a:bodyPr/>
                    <a:lstStyle/>
                    <a:p>
                      <a:pPr algn="ctr"/>
                      <a:r>
                        <a:rPr lang="tr-TR" sz="1400" dirty="0" smtClean="0"/>
                        <a:t>448,38</a:t>
                      </a:r>
                      <a:endParaRPr lang="tr-TR" sz="1400" dirty="0"/>
                    </a:p>
                  </a:txBody>
                  <a:tcPr/>
                </a:tc>
                <a:tc>
                  <a:txBody>
                    <a:bodyPr/>
                    <a:lstStyle/>
                    <a:p>
                      <a:pPr algn="ctr"/>
                      <a:r>
                        <a:rPr lang="tr-TR" sz="1400" dirty="0" smtClean="0"/>
                        <a:t>112.079</a:t>
                      </a:r>
                      <a:endParaRPr lang="tr-TR" sz="1400" dirty="0"/>
                    </a:p>
                  </a:txBody>
                  <a:tcPr/>
                </a:tc>
              </a:tr>
            </a:tbl>
          </a:graphicData>
        </a:graphic>
      </p:graphicFrame>
      <p:sp>
        <p:nvSpPr>
          <p:cNvPr id="7" name="Başlık 1"/>
          <p:cNvSpPr txBox="1">
            <a:spLocks/>
          </p:cNvSpPr>
          <p:nvPr/>
        </p:nvSpPr>
        <p:spPr bwMode="auto">
          <a:xfrm>
            <a:off x="1403648" y="3077840"/>
            <a:ext cx="7499350" cy="711200"/>
          </a:xfrm>
          <a:prstGeom prst="rect">
            <a:avLst/>
          </a:prstGeom>
          <a:noFill/>
          <a:ln w="9525">
            <a:noFill/>
            <a:miter lim="800000"/>
            <a:headEnd/>
            <a:tailEnd/>
          </a:ln>
        </p:spPr>
        <p:txBody>
          <a:bodyPr anchor="ctr"/>
          <a:lstStyle/>
          <a:p>
            <a:r>
              <a:rPr lang="tr-TR" sz="3200" b="1" dirty="0" smtClean="0">
                <a:solidFill>
                  <a:srgbClr val="572314"/>
                </a:solidFill>
                <a:latin typeface="Gill Sans MT" pitchFamily="34" charset="0"/>
              </a:rPr>
              <a:t>Transit Ürün Geçişleri</a:t>
            </a:r>
            <a:endParaRPr lang="tr-TR" sz="3200" b="1" dirty="0">
              <a:solidFill>
                <a:srgbClr val="572314"/>
              </a:solidFill>
              <a:latin typeface="Gill Sans MT" pitchFamily="34" charset="0"/>
            </a:endParaRPr>
          </a:p>
        </p:txBody>
      </p:sp>
      <p:graphicFrame>
        <p:nvGraphicFramePr>
          <p:cNvPr id="8" name="İçerik Yer Tutucusu 3"/>
          <p:cNvGraphicFramePr>
            <a:graphicFrameLocks/>
          </p:cNvGraphicFramePr>
          <p:nvPr>
            <p:extLst>
              <p:ext uri="{D42A27DB-BD31-4B8C-83A1-F6EECF244321}">
                <p14:modId xmlns:p14="http://schemas.microsoft.com/office/powerpoint/2010/main" val="2671584264"/>
              </p:ext>
            </p:extLst>
          </p:nvPr>
        </p:nvGraphicFramePr>
        <p:xfrm>
          <a:off x="1475656" y="3861048"/>
          <a:ext cx="7128791" cy="1630680"/>
        </p:xfrm>
        <a:graphic>
          <a:graphicData uri="http://schemas.openxmlformats.org/drawingml/2006/table">
            <a:tbl>
              <a:tblPr firstRow="1" bandRow="1">
                <a:tableStyleId>{7DF18680-E054-41AD-8BC1-D1AEF772440D}</a:tableStyleId>
              </a:tblPr>
              <a:tblGrid>
                <a:gridCol w="1538012"/>
                <a:gridCol w="915172"/>
                <a:gridCol w="1231579"/>
                <a:gridCol w="1722014"/>
                <a:gridCol w="1722014"/>
              </a:tblGrid>
              <a:tr h="370840">
                <a:tc>
                  <a:txBody>
                    <a:bodyPr/>
                    <a:lstStyle/>
                    <a:p>
                      <a:pPr algn="ctr"/>
                      <a:r>
                        <a:rPr lang="tr-TR" sz="1400" dirty="0" smtClean="0"/>
                        <a:t>İthalat Konusu</a:t>
                      </a:r>
                      <a:endParaRPr lang="tr-TR" sz="1400" dirty="0"/>
                    </a:p>
                  </a:txBody>
                  <a:tcPr/>
                </a:tc>
                <a:tc gridSpan="4">
                  <a:txBody>
                    <a:bodyPr/>
                    <a:lstStyle/>
                    <a:p>
                      <a:pPr algn="ctr"/>
                      <a:r>
                        <a:rPr lang="tr-TR" sz="1400" dirty="0" smtClean="0"/>
                        <a:t>Transit</a:t>
                      </a:r>
                      <a:endParaRPr lang="tr-TR" sz="1400" dirty="0"/>
                    </a:p>
                  </a:txBody>
                  <a:tcPr/>
                </a:tc>
                <a:tc hMerge="1">
                  <a:txBody>
                    <a:bodyPr/>
                    <a:lstStyle/>
                    <a:p>
                      <a:endParaRPr lang="tr-TR"/>
                    </a:p>
                  </a:txBody>
                  <a:tcPr/>
                </a:tc>
                <a:tc hMerge="1">
                  <a:txBody>
                    <a:bodyPr/>
                    <a:lstStyle/>
                    <a:p>
                      <a:pPr algn="ctr"/>
                      <a:endParaRPr lang="tr-TR" sz="1400" dirty="0"/>
                    </a:p>
                  </a:txBody>
                  <a:tcPr/>
                </a:tc>
                <a:tc hMerge="1">
                  <a:txBody>
                    <a:bodyPr/>
                    <a:lstStyle/>
                    <a:p>
                      <a:pPr algn="ctr"/>
                      <a:endParaRPr lang="tr-TR" sz="1400" dirty="0"/>
                    </a:p>
                  </a:txBody>
                  <a:tcPr/>
                </a:tc>
              </a:tr>
              <a:tr h="370840">
                <a:tc>
                  <a:txBody>
                    <a:bodyPr/>
                    <a:lstStyle/>
                    <a:p>
                      <a:pPr algn="ctr"/>
                      <a:r>
                        <a:rPr lang="tr-TR" sz="1400" b="1" dirty="0" smtClean="0"/>
                        <a:t>-</a:t>
                      </a:r>
                      <a:endParaRPr lang="tr-TR" sz="1400" b="1" dirty="0"/>
                    </a:p>
                  </a:txBody>
                  <a:tcPr/>
                </a:tc>
                <a:tc>
                  <a:txBody>
                    <a:bodyPr/>
                    <a:lstStyle/>
                    <a:p>
                      <a:pPr algn="ctr"/>
                      <a:r>
                        <a:rPr lang="tr-TR" sz="1400" b="1" dirty="0" smtClean="0"/>
                        <a:t>m³</a:t>
                      </a:r>
                      <a:endParaRPr lang="tr-TR" sz="1400" b="1" dirty="0"/>
                    </a:p>
                  </a:txBody>
                  <a:tcPr>
                    <a:lnR w="12700" cap="flat" cmpd="sng" algn="ctr">
                      <a:solidFill>
                        <a:schemeClr val="bg1"/>
                      </a:solidFill>
                      <a:prstDash val="solid"/>
                      <a:round/>
                      <a:headEnd type="none" w="med" len="med"/>
                      <a:tailEnd type="none" w="med" len="med"/>
                    </a:lnR>
                  </a:tcPr>
                </a:tc>
                <a:tc>
                  <a:txBody>
                    <a:bodyPr/>
                    <a:lstStyle/>
                    <a:p>
                      <a:pPr algn="ctr"/>
                      <a:r>
                        <a:rPr lang="tr-TR" sz="1400" b="1" dirty="0" smtClean="0"/>
                        <a:t>Adet (TIR)</a:t>
                      </a:r>
                      <a:endParaRPr lang="tr-TR"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tr-TR" sz="1400" b="1" dirty="0" smtClean="0"/>
                        <a:t>Kg</a:t>
                      </a:r>
                      <a:endParaRPr lang="tr-TR"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tr-TR" sz="1400" b="1" dirty="0" smtClean="0"/>
                        <a:t>Ürün</a:t>
                      </a:r>
                      <a:endParaRPr lang="tr-TR" sz="1400" b="1" dirty="0"/>
                    </a:p>
                  </a:txBody>
                  <a:tcPr>
                    <a:lnL w="12700" cap="flat" cmpd="sng" algn="ctr">
                      <a:solidFill>
                        <a:schemeClr val="bg1"/>
                      </a:solidFill>
                      <a:prstDash val="solid"/>
                      <a:round/>
                      <a:headEnd type="none" w="med" len="med"/>
                      <a:tailEnd type="none" w="med" len="med"/>
                    </a:lnL>
                  </a:tcPr>
                </a:tc>
              </a:tr>
              <a:tr h="370840">
                <a:tc>
                  <a:txBody>
                    <a:bodyPr/>
                    <a:lstStyle/>
                    <a:p>
                      <a:pPr algn="ctr"/>
                      <a:r>
                        <a:rPr lang="tr-TR" sz="1400" b="0" dirty="0" smtClean="0"/>
                        <a:t>Bitkisel Ürün</a:t>
                      </a:r>
                      <a:endParaRPr lang="tr-TR" sz="1400" b="0" dirty="0"/>
                    </a:p>
                  </a:txBody>
                  <a:tcPr/>
                </a:tc>
                <a:tc>
                  <a:txBody>
                    <a:bodyPr/>
                    <a:lstStyle/>
                    <a:p>
                      <a:pPr algn="ctr"/>
                      <a:r>
                        <a:rPr lang="tr-TR" sz="1400" b="0" dirty="0" smtClean="0"/>
                        <a:t>3.992,43</a:t>
                      </a:r>
                      <a:endParaRPr lang="tr-TR" sz="1400" b="0" dirty="0"/>
                    </a:p>
                  </a:txBody>
                  <a:tcPr>
                    <a:lnR w="12700" cap="flat" cmpd="sng" algn="ctr">
                      <a:solidFill>
                        <a:schemeClr val="bg1"/>
                      </a:solidFill>
                      <a:prstDash val="solid"/>
                      <a:round/>
                      <a:headEnd type="none" w="med" len="med"/>
                      <a:tailEnd type="none" w="med" len="med"/>
                    </a:lnR>
                  </a:tcPr>
                </a:tc>
                <a:tc>
                  <a:txBody>
                    <a:bodyPr/>
                    <a:lstStyle/>
                    <a:p>
                      <a:pPr algn="ctr"/>
                      <a:r>
                        <a:rPr lang="tr-TR" sz="1400" b="0" dirty="0" smtClean="0"/>
                        <a:t>1.923</a:t>
                      </a:r>
                      <a:endParaRPr lang="tr-TR" sz="14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tr-TR" sz="1400" b="0" dirty="0" smtClean="0"/>
                        <a:t>44.565.921</a:t>
                      </a:r>
                      <a:endParaRPr lang="tr-TR" sz="14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tr-TR" sz="1400" b="0" dirty="0" smtClean="0"/>
                        <a:t>-</a:t>
                      </a:r>
                      <a:endParaRPr lang="tr-TR" sz="1400" b="0" dirty="0"/>
                    </a:p>
                  </a:txBody>
                  <a:tcPr>
                    <a:lnL w="12700" cap="flat" cmpd="sng" algn="ctr">
                      <a:solidFill>
                        <a:schemeClr val="bg1"/>
                      </a:solidFill>
                      <a:prstDash val="solid"/>
                      <a:round/>
                      <a:headEnd type="none" w="med" len="med"/>
                      <a:tailEnd type="none" w="med" len="med"/>
                    </a:lnL>
                  </a:tcPr>
                </a:tc>
              </a:tr>
              <a:tr h="370840">
                <a:tc>
                  <a:txBody>
                    <a:bodyPr/>
                    <a:lstStyle/>
                    <a:p>
                      <a:pPr algn="ctr"/>
                      <a:r>
                        <a:rPr lang="tr-TR" sz="1400" b="0" dirty="0" smtClean="0"/>
                        <a:t>Hayvansal Ürün</a:t>
                      </a:r>
                      <a:endParaRPr lang="tr-TR" sz="1400" b="0" dirty="0"/>
                    </a:p>
                  </a:txBody>
                  <a:tcPr/>
                </a:tc>
                <a:tc>
                  <a:txBody>
                    <a:bodyPr/>
                    <a:lstStyle/>
                    <a:p>
                      <a:pPr algn="ctr"/>
                      <a:r>
                        <a:rPr lang="tr-TR" sz="1400" b="0" dirty="0" smtClean="0"/>
                        <a:t>-</a:t>
                      </a:r>
                      <a:endParaRPr lang="tr-TR" sz="1400" b="0" dirty="0"/>
                    </a:p>
                  </a:txBody>
                  <a:tcPr>
                    <a:lnR w="12700" cap="flat" cmpd="sng" algn="ctr">
                      <a:solidFill>
                        <a:schemeClr val="bg1"/>
                      </a:solidFill>
                      <a:prstDash val="solid"/>
                      <a:round/>
                      <a:headEnd type="none" w="med" len="med"/>
                      <a:tailEnd type="none" w="med" len="med"/>
                    </a:lnR>
                  </a:tcPr>
                </a:tc>
                <a:tc>
                  <a:txBody>
                    <a:bodyPr/>
                    <a:lstStyle/>
                    <a:p>
                      <a:pPr algn="ctr"/>
                      <a:r>
                        <a:rPr lang="tr-TR" sz="1400" b="0" dirty="0" smtClean="0"/>
                        <a:t>1.955</a:t>
                      </a:r>
                      <a:endParaRPr lang="tr-TR" sz="14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tr-TR" sz="1400" b="0" dirty="0" smtClean="0"/>
                        <a:t>-</a:t>
                      </a:r>
                      <a:endParaRPr lang="tr-TR" sz="14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tr-TR" sz="1400" b="0" dirty="0" smtClean="0"/>
                        <a:t>Tereyağı, yumurta, peynir vb.</a:t>
                      </a:r>
                      <a:endParaRPr lang="tr-TR" sz="1400" b="0" dirty="0"/>
                    </a:p>
                  </a:txBody>
                  <a:tcPr>
                    <a:lnL w="12700" cap="flat" cmpd="sng" algn="ctr">
                      <a:solidFill>
                        <a:schemeClr val="bg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728577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Başlık 1"/>
          <p:cNvSpPr>
            <a:spLocks noGrp="1"/>
          </p:cNvSpPr>
          <p:nvPr>
            <p:ph type="title"/>
          </p:nvPr>
        </p:nvSpPr>
        <p:spPr bwMode="auto"/>
        <p:txBody>
          <a:bodyPr vert="horz" wrap="square" lIns="91440" tIns="45720" rIns="91440" bIns="45720" numCol="1" anchorCtr="0" compatLnSpc="1">
            <a:prstTxWarp prst="textNoShape">
              <a:avLst/>
            </a:prstTxWarp>
          </a:bodyPr>
          <a:lstStyle/>
          <a:p>
            <a:pPr eaLnBrk="1" hangingPunct="1"/>
            <a:r>
              <a:rPr lang="tr-TR" sz="3200" b="1" smtClean="0">
                <a:effectLst/>
              </a:rPr>
              <a:t>İl Özel İdaresi Bütçeli Faaliyetler</a:t>
            </a:r>
          </a:p>
        </p:txBody>
      </p:sp>
      <p:graphicFrame>
        <p:nvGraphicFramePr>
          <p:cNvPr id="4" name="İçerik Yer Tutucusu 3"/>
          <p:cNvGraphicFramePr>
            <a:graphicFrameLocks noGrp="1"/>
          </p:cNvGraphicFramePr>
          <p:nvPr>
            <p:ph idx="1"/>
          </p:nvPr>
        </p:nvGraphicFramePr>
        <p:xfrm>
          <a:off x="1042988" y="1447800"/>
          <a:ext cx="8064896" cy="3505972"/>
        </p:xfrm>
        <a:graphic>
          <a:graphicData uri="http://schemas.openxmlformats.org/drawingml/2006/table">
            <a:tbl>
              <a:tblPr firstRow="1" bandRow="1">
                <a:tableStyleId>{7DF18680-E054-41AD-8BC1-D1AEF772440D}</a:tableStyleId>
              </a:tblPr>
              <a:tblGrid>
                <a:gridCol w="489268"/>
                <a:gridCol w="1742980"/>
                <a:gridCol w="1008112"/>
                <a:gridCol w="792088"/>
                <a:gridCol w="864096"/>
                <a:gridCol w="1440160"/>
                <a:gridCol w="864096"/>
                <a:gridCol w="864096"/>
              </a:tblGrid>
              <a:tr h="320040">
                <a:tc rowSpan="2">
                  <a:txBody>
                    <a:bodyPr/>
                    <a:lstStyle/>
                    <a:p>
                      <a:r>
                        <a:rPr lang="tr-TR" sz="1400" dirty="0" smtClean="0"/>
                        <a:t>No</a:t>
                      </a:r>
                      <a:endParaRPr lang="tr-TR" sz="1400" dirty="0"/>
                    </a:p>
                  </a:txBody>
                  <a:tcPr/>
                </a:tc>
                <a:tc rowSpan="2">
                  <a:txBody>
                    <a:bodyPr/>
                    <a:lstStyle/>
                    <a:p>
                      <a:r>
                        <a:rPr lang="tr-TR" sz="1400" dirty="0" smtClean="0"/>
                        <a:t>Faaliyetin Adı</a:t>
                      </a:r>
                      <a:endParaRPr lang="tr-TR" sz="1400" dirty="0"/>
                    </a:p>
                  </a:txBody>
                  <a:tcPr/>
                </a:tc>
                <a:tc gridSpan="3">
                  <a:txBody>
                    <a:bodyPr/>
                    <a:lstStyle/>
                    <a:p>
                      <a:r>
                        <a:rPr lang="tr-TR" sz="1400" dirty="0" smtClean="0"/>
                        <a:t>2012 yılı gerçekleşmesi</a:t>
                      </a:r>
                      <a:endParaRPr lang="tr-TR" sz="1400" dirty="0"/>
                    </a:p>
                  </a:txBody>
                  <a:tcPr>
                    <a:lnB w="12700" cap="flat" cmpd="sng" algn="ctr">
                      <a:solidFill>
                        <a:schemeClr val="tx1"/>
                      </a:solidFill>
                      <a:prstDash val="solid"/>
                      <a:round/>
                      <a:headEnd type="none" w="med" len="med"/>
                      <a:tailEnd type="none" w="med" len="med"/>
                    </a:lnB>
                  </a:tcPr>
                </a:tc>
                <a:tc hMerge="1">
                  <a:txBody>
                    <a:bodyPr/>
                    <a:lstStyle/>
                    <a:p>
                      <a:endParaRPr lang="tr-TR" dirty="0"/>
                    </a:p>
                  </a:txBody>
                  <a:tcPr>
                    <a:lnB w="12700" cap="flat" cmpd="sng" algn="ctr">
                      <a:solidFill>
                        <a:schemeClr val="tx1"/>
                      </a:solidFill>
                      <a:prstDash val="solid"/>
                      <a:round/>
                      <a:headEnd type="none" w="med" len="med"/>
                      <a:tailEnd type="none" w="med" len="med"/>
                    </a:lnB>
                  </a:tcPr>
                </a:tc>
                <a:tc hMerge="1">
                  <a:txBody>
                    <a:bodyPr/>
                    <a:lstStyle/>
                    <a:p>
                      <a:endParaRPr lang="tr-TR" dirty="0"/>
                    </a:p>
                  </a:txBody>
                  <a:tcPr>
                    <a:lnB w="12700" cap="flat" cmpd="sng" algn="ctr">
                      <a:solidFill>
                        <a:schemeClr val="tx1"/>
                      </a:solidFill>
                      <a:prstDash val="solid"/>
                      <a:round/>
                      <a:headEnd type="none" w="med" len="med"/>
                      <a:tailEnd type="none" w="med" len="med"/>
                    </a:lnB>
                  </a:tcPr>
                </a:tc>
                <a:tc gridSpan="3">
                  <a:txBody>
                    <a:bodyPr/>
                    <a:lstStyle/>
                    <a:p>
                      <a:r>
                        <a:rPr lang="tr-TR" sz="1400" dirty="0" smtClean="0"/>
                        <a:t>2013 yılı gerçekleşmesi</a:t>
                      </a:r>
                      <a:endParaRPr lang="tr-TR" sz="1400" dirty="0"/>
                    </a:p>
                  </a:txBody>
                  <a:tcPr>
                    <a:lnB w="12700" cap="flat" cmpd="sng" algn="ctr">
                      <a:solidFill>
                        <a:schemeClr val="tx1"/>
                      </a:solidFill>
                      <a:prstDash val="solid"/>
                      <a:round/>
                      <a:headEnd type="none" w="med" len="med"/>
                      <a:tailEnd type="none" w="med" len="med"/>
                    </a:lnB>
                  </a:tcPr>
                </a:tc>
                <a:tc hMerge="1">
                  <a:txBody>
                    <a:bodyPr/>
                    <a:lstStyle/>
                    <a:p>
                      <a:endParaRPr lang="tr-TR" dirty="0"/>
                    </a:p>
                  </a:txBody>
                  <a:tcPr>
                    <a:lnB w="12700" cap="flat" cmpd="sng" algn="ctr">
                      <a:solidFill>
                        <a:schemeClr val="tx1"/>
                      </a:solidFill>
                      <a:prstDash val="solid"/>
                      <a:round/>
                      <a:headEnd type="none" w="med" len="med"/>
                      <a:tailEnd type="none" w="med" len="med"/>
                    </a:lnB>
                  </a:tcPr>
                </a:tc>
                <a:tc hMerge="1">
                  <a:txBody>
                    <a:bodyPr/>
                    <a:lstStyle/>
                    <a:p>
                      <a:endParaRPr lang="tr-TR" dirty="0"/>
                    </a:p>
                  </a:txBody>
                  <a:tcPr>
                    <a:lnB w="12700" cap="flat" cmpd="sng" algn="ctr">
                      <a:solidFill>
                        <a:schemeClr val="tx1"/>
                      </a:solidFill>
                      <a:prstDash val="solid"/>
                      <a:round/>
                      <a:headEnd type="none" w="med" len="med"/>
                      <a:tailEnd type="none" w="med" len="med"/>
                    </a:lnB>
                  </a:tcPr>
                </a:tc>
              </a:tr>
              <a:tr h="320040">
                <a:tc vMerge="1">
                  <a:txBody>
                    <a:bodyPr/>
                    <a:lstStyle/>
                    <a:p>
                      <a:endParaRPr lang="tr-TR"/>
                    </a:p>
                  </a:txBody>
                  <a:tcPr/>
                </a:tc>
                <a:tc vMerge="1">
                  <a:txBody>
                    <a:bodyPr/>
                    <a:lstStyle/>
                    <a:p>
                      <a:endParaRPr lang="tr-TR"/>
                    </a:p>
                  </a:txBody>
                  <a:tcPr/>
                </a:tc>
                <a:tc>
                  <a:txBody>
                    <a:bodyPr/>
                    <a:lstStyle/>
                    <a:p>
                      <a:r>
                        <a:rPr lang="tr-TR" sz="1300" dirty="0" smtClean="0"/>
                        <a:t>Miktar</a:t>
                      </a:r>
                      <a:endParaRPr lang="tr-TR" sz="1300" dirty="0"/>
                    </a:p>
                  </a:txBody>
                  <a:tcPr>
                    <a:lnT w="12700" cap="flat" cmpd="sng" algn="ctr">
                      <a:solidFill>
                        <a:schemeClr val="tx1"/>
                      </a:solidFill>
                      <a:prstDash val="solid"/>
                      <a:round/>
                      <a:headEnd type="none" w="med" len="med"/>
                      <a:tailEnd type="none" w="med" len="med"/>
                    </a:lnT>
                  </a:tcPr>
                </a:tc>
                <a:tc>
                  <a:txBody>
                    <a:bodyPr/>
                    <a:lstStyle/>
                    <a:p>
                      <a:r>
                        <a:rPr lang="tr-TR" sz="1300" dirty="0" smtClean="0"/>
                        <a:t>Bütçe (TL)</a:t>
                      </a:r>
                      <a:endParaRPr lang="tr-TR" sz="1300" dirty="0"/>
                    </a:p>
                  </a:txBody>
                  <a:tcPr>
                    <a:lnT w="12700" cap="flat" cmpd="sng" algn="ctr">
                      <a:solidFill>
                        <a:schemeClr val="tx1"/>
                      </a:solidFill>
                      <a:prstDash val="solid"/>
                      <a:round/>
                      <a:headEnd type="none" w="med" len="med"/>
                      <a:tailEnd type="none" w="med" len="med"/>
                    </a:lnT>
                  </a:tcPr>
                </a:tc>
                <a:tc>
                  <a:txBody>
                    <a:bodyPr/>
                    <a:lstStyle/>
                    <a:p>
                      <a:r>
                        <a:rPr lang="tr-TR" sz="1300" dirty="0" smtClean="0"/>
                        <a:t>Harcanan (TL)</a:t>
                      </a:r>
                      <a:endParaRPr lang="tr-TR" sz="1300" dirty="0"/>
                    </a:p>
                  </a:txBody>
                  <a:tcPr>
                    <a:lnT w="12700" cap="flat" cmpd="sng" algn="ctr">
                      <a:solidFill>
                        <a:schemeClr val="tx1"/>
                      </a:solidFill>
                      <a:prstDash val="solid"/>
                      <a:round/>
                      <a:headEnd type="none" w="med" len="med"/>
                      <a:tailEnd type="none" w="med" len="med"/>
                    </a:lnT>
                  </a:tcPr>
                </a:tc>
                <a:tc>
                  <a:txBody>
                    <a:bodyPr/>
                    <a:lstStyle/>
                    <a:p>
                      <a:r>
                        <a:rPr lang="tr-TR" sz="1300" dirty="0" smtClean="0"/>
                        <a:t>Miktar</a:t>
                      </a:r>
                      <a:endParaRPr lang="tr-TR" sz="1300" dirty="0"/>
                    </a:p>
                  </a:txBody>
                  <a:tcPr>
                    <a:lnT w="12700" cap="flat" cmpd="sng" algn="ctr">
                      <a:solidFill>
                        <a:schemeClr val="tx1"/>
                      </a:solidFill>
                      <a:prstDash val="solid"/>
                      <a:round/>
                      <a:headEnd type="none" w="med" len="med"/>
                      <a:tailEnd type="none" w="med" len="med"/>
                    </a:lnT>
                  </a:tcPr>
                </a:tc>
                <a:tc>
                  <a:txBody>
                    <a:bodyPr/>
                    <a:lstStyle/>
                    <a:p>
                      <a:r>
                        <a:rPr lang="tr-TR" sz="1300" dirty="0" smtClean="0"/>
                        <a:t>Bütçe (TL)</a:t>
                      </a:r>
                      <a:endParaRPr lang="tr-TR" sz="1300" dirty="0"/>
                    </a:p>
                  </a:txBody>
                  <a:tcPr>
                    <a:lnT w="12700" cap="flat" cmpd="sng" algn="ctr">
                      <a:solidFill>
                        <a:schemeClr val="tx1"/>
                      </a:solidFill>
                      <a:prstDash val="solid"/>
                      <a:round/>
                      <a:headEnd type="none" w="med" len="med"/>
                      <a:tailEnd type="none" w="med" len="med"/>
                    </a:lnT>
                  </a:tcPr>
                </a:tc>
                <a:tc>
                  <a:txBody>
                    <a:bodyPr/>
                    <a:lstStyle/>
                    <a:p>
                      <a:r>
                        <a:rPr lang="tr-TR" sz="1300" dirty="0" smtClean="0"/>
                        <a:t>Harcanan (TL)</a:t>
                      </a:r>
                      <a:endParaRPr lang="tr-TR" sz="1300" dirty="0"/>
                    </a:p>
                  </a:txBody>
                  <a:tcPr>
                    <a:lnT w="12700" cap="flat" cmpd="sng" algn="ctr">
                      <a:solidFill>
                        <a:schemeClr val="tx1"/>
                      </a:solidFill>
                      <a:prstDash val="solid"/>
                      <a:round/>
                      <a:headEnd type="none" w="med" len="med"/>
                      <a:tailEnd type="none" w="med" len="med"/>
                    </a:lnT>
                  </a:tcPr>
                </a:tc>
              </a:tr>
              <a:tr h="370840">
                <a:tc>
                  <a:txBody>
                    <a:bodyPr/>
                    <a:lstStyle/>
                    <a:p>
                      <a:pPr algn="ctr"/>
                      <a:r>
                        <a:rPr lang="tr-TR" sz="1300" b="1" dirty="0" smtClean="0"/>
                        <a:t>1</a:t>
                      </a:r>
                      <a:endParaRPr lang="tr-TR" sz="1300" b="1" dirty="0"/>
                    </a:p>
                  </a:txBody>
                  <a:tcPr/>
                </a:tc>
                <a:tc>
                  <a:txBody>
                    <a:bodyPr/>
                    <a:lstStyle/>
                    <a:p>
                      <a:r>
                        <a:rPr lang="tr-TR" sz="1300" dirty="0" smtClean="0"/>
                        <a:t>Yem Bitkileri Projesi</a:t>
                      </a:r>
                      <a:endParaRPr lang="tr-TR" sz="13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dirty="0" smtClean="0">
                          <a:ln>
                            <a:noFill/>
                          </a:ln>
                          <a:solidFill>
                            <a:schemeClr val="tx1"/>
                          </a:solidFill>
                          <a:effectLst/>
                          <a:latin typeface="Arial" pitchFamily="34" charset="0"/>
                          <a:cs typeface="Arial" pitchFamily="34" charset="0"/>
                        </a:rPr>
                        <a:t>10 Ton</a:t>
                      </a:r>
                    </a:p>
                  </a:txBody>
                  <a:tcPr marL="91444" marR="91444" marT="45706" marB="457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dirty="0" smtClean="0">
                          <a:ln>
                            <a:noFill/>
                          </a:ln>
                          <a:solidFill>
                            <a:schemeClr val="tx1"/>
                          </a:solidFill>
                          <a:effectLst/>
                          <a:latin typeface="Arial" pitchFamily="34" charset="0"/>
                          <a:cs typeface="Arial" pitchFamily="34" charset="0"/>
                        </a:rPr>
                        <a:t>100.000</a:t>
                      </a:r>
                    </a:p>
                  </a:txBody>
                  <a:tcPr marL="91444" marR="91444" marT="45706" marB="457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dirty="0" smtClean="0">
                          <a:ln>
                            <a:noFill/>
                          </a:ln>
                          <a:solidFill>
                            <a:schemeClr val="tx1"/>
                          </a:solidFill>
                          <a:effectLst/>
                          <a:latin typeface="Arial" pitchFamily="34" charset="0"/>
                          <a:cs typeface="Arial" pitchFamily="34" charset="0"/>
                        </a:rPr>
                        <a:t>135.000</a:t>
                      </a:r>
                    </a:p>
                  </a:txBody>
                  <a:tcPr marL="91444" marR="91444" marT="45706" marB="45706" anchor="ctr" horzOverflow="overflow"/>
                </a:tc>
                <a:tc>
                  <a:txBody>
                    <a:bodyPr/>
                    <a:lstStyle/>
                    <a:p>
                      <a:r>
                        <a:rPr kumimoji="0" lang="tr-TR" sz="1300" b="0" i="0" u="none" strike="noStrike" kern="1200" cap="none" normalizeH="0" baseline="0" dirty="0" smtClean="0">
                          <a:ln>
                            <a:noFill/>
                          </a:ln>
                          <a:solidFill>
                            <a:schemeClr val="tx1"/>
                          </a:solidFill>
                          <a:effectLst/>
                          <a:latin typeface="Arial" pitchFamily="34" charset="0"/>
                          <a:ea typeface="+mn-ea"/>
                          <a:cs typeface="Arial" pitchFamily="34" charset="0"/>
                        </a:rPr>
                        <a:t>25 Ton</a:t>
                      </a:r>
                      <a:endParaRPr kumimoji="0" lang="tr-TR" sz="1300" b="0" i="0" u="none" strike="noStrike" kern="1200" cap="none" normalizeH="0" baseline="0" dirty="0">
                        <a:ln>
                          <a:noFill/>
                        </a:ln>
                        <a:solidFill>
                          <a:schemeClr val="tx1"/>
                        </a:solidFill>
                        <a:effectLst/>
                        <a:latin typeface="Arial" pitchFamily="34" charset="0"/>
                        <a:ea typeface="+mn-ea"/>
                        <a:cs typeface="Arial" pitchFamily="34" charset="0"/>
                      </a:endParaRPr>
                    </a:p>
                  </a:txBody>
                  <a:tcPr/>
                </a:tc>
                <a:tc>
                  <a:txBody>
                    <a:bodyPr/>
                    <a:lstStyle/>
                    <a:p>
                      <a:r>
                        <a:rPr kumimoji="0" lang="tr-TR" sz="1300" b="0" i="0" u="none" strike="noStrike" kern="1200" cap="none" normalizeH="0" baseline="0" dirty="0" smtClean="0">
                          <a:ln>
                            <a:noFill/>
                          </a:ln>
                          <a:solidFill>
                            <a:schemeClr val="tx1"/>
                          </a:solidFill>
                          <a:effectLst/>
                          <a:latin typeface="Arial" pitchFamily="34" charset="0"/>
                          <a:ea typeface="+mn-ea"/>
                          <a:cs typeface="Arial" pitchFamily="34" charset="0"/>
                        </a:rPr>
                        <a:t>250.000</a:t>
                      </a:r>
                      <a:endParaRPr kumimoji="0" lang="tr-TR" sz="1300" b="0" i="0" u="none" strike="noStrike" kern="1200" cap="none" normalizeH="0" baseline="0" dirty="0">
                        <a:ln>
                          <a:noFill/>
                        </a:ln>
                        <a:solidFill>
                          <a:schemeClr val="tx1"/>
                        </a:solidFill>
                        <a:effectLst/>
                        <a:latin typeface="Arial" pitchFamily="34" charset="0"/>
                        <a:ea typeface="+mn-ea"/>
                        <a:cs typeface="Arial" pitchFamily="34" charset="0"/>
                      </a:endParaRPr>
                    </a:p>
                  </a:txBody>
                  <a:tcPr/>
                </a:tc>
                <a:tc>
                  <a:txBody>
                    <a:bodyPr/>
                    <a:lstStyle/>
                    <a:p>
                      <a:r>
                        <a:rPr kumimoji="0" lang="tr-TR" sz="1300" b="0" i="0" u="none" strike="noStrike" kern="1200" cap="none" normalizeH="0" baseline="0" dirty="0" smtClean="0">
                          <a:ln>
                            <a:noFill/>
                          </a:ln>
                          <a:solidFill>
                            <a:schemeClr val="tx1"/>
                          </a:solidFill>
                          <a:effectLst/>
                          <a:latin typeface="Arial" pitchFamily="34" charset="0"/>
                          <a:ea typeface="+mn-ea"/>
                          <a:cs typeface="Arial" pitchFamily="34" charset="0"/>
                        </a:rPr>
                        <a:t>368.928</a:t>
                      </a:r>
                      <a:endParaRPr kumimoji="0" lang="tr-TR" sz="1300" b="0" i="0" u="none" strike="noStrike" kern="1200" cap="none" normalizeH="0" baseline="0" dirty="0">
                        <a:ln>
                          <a:noFill/>
                        </a:ln>
                        <a:solidFill>
                          <a:schemeClr val="tx1"/>
                        </a:solidFill>
                        <a:effectLst/>
                        <a:latin typeface="Arial" pitchFamily="34" charset="0"/>
                        <a:ea typeface="+mn-ea"/>
                        <a:cs typeface="Arial" pitchFamily="34" charset="0"/>
                      </a:endParaRPr>
                    </a:p>
                  </a:txBody>
                  <a:tcPr/>
                </a:tc>
              </a:tr>
              <a:tr h="370840">
                <a:tc>
                  <a:txBody>
                    <a:bodyPr/>
                    <a:lstStyle/>
                    <a:p>
                      <a:pPr algn="ctr"/>
                      <a:r>
                        <a:rPr lang="tr-TR" sz="1300" b="1" dirty="0" smtClean="0"/>
                        <a:t>2</a:t>
                      </a:r>
                      <a:endParaRPr lang="tr-TR" sz="1300" b="1" dirty="0"/>
                    </a:p>
                  </a:txBody>
                  <a:tcPr/>
                </a:tc>
                <a:tc>
                  <a:txBody>
                    <a:bodyPr/>
                    <a:lstStyle/>
                    <a:p>
                      <a:r>
                        <a:rPr lang="tr-TR" sz="1300" dirty="0" smtClean="0"/>
                        <a:t>Meyveciliği Geliştirme</a:t>
                      </a:r>
                      <a:endParaRPr lang="tr-TR" sz="13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dirty="0" smtClean="0">
                          <a:ln>
                            <a:noFill/>
                          </a:ln>
                          <a:solidFill>
                            <a:schemeClr val="tx1"/>
                          </a:solidFill>
                          <a:effectLst/>
                          <a:latin typeface="Arial" pitchFamily="34" charset="0"/>
                          <a:cs typeface="Arial" pitchFamily="34" charset="0"/>
                        </a:rPr>
                        <a:t>9.700 Ad.</a:t>
                      </a:r>
                    </a:p>
                  </a:txBody>
                  <a:tcPr marL="91444" marR="91444" marT="45706" marB="457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dirty="0" smtClean="0">
                          <a:ln>
                            <a:noFill/>
                          </a:ln>
                          <a:solidFill>
                            <a:schemeClr val="tx1"/>
                          </a:solidFill>
                          <a:effectLst/>
                          <a:latin typeface="Arial" pitchFamily="34" charset="0"/>
                          <a:cs typeface="Arial" pitchFamily="34" charset="0"/>
                        </a:rPr>
                        <a:t>69.900</a:t>
                      </a:r>
                    </a:p>
                  </a:txBody>
                  <a:tcPr marL="91444" marR="91444" marT="45706" marB="457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dirty="0" smtClean="0">
                          <a:ln>
                            <a:noFill/>
                          </a:ln>
                          <a:solidFill>
                            <a:schemeClr val="tx1"/>
                          </a:solidFill>
                          <a:effectLst/>
                          <a:latin typeface="Arial" pitchFamily="34" charset="0"/>
                          <a:cs typeface="Arial" pitchFamily="34" charset="0"/>
                        </a:rPr>
                        <a:t>73.000</a:t>
                      </a:r>
                    </a:p>
                  </a:txBody>
                  <a:tcPr marL="91444" marR="91444" marT="45706" marB="45706" anchor="ctr" horzOverflow="overflow"/>
                </a:tc>
                <a:tc>
                  <a:txBody>
                    <a:bodyPr/>
                    <a:lstStyle/>
                    <a:p>
                      <a:pPr>
                        <a:lnSpc>
                          <a:spcPct val="200000"/>
                        </a:lnSpc>
                      </a:pPr>
                      <a:r>
                        <a:rPr kumimoji="0" lang="tr-TR" sz="1300" b="0" i="0" u="none" strike="noStrike" kern="1200" cap="none" normalizeH="0" baseline="0" dirty="0" smtClean="0">
                          <a:ln>
                            <a:noFill/>
                          </a:ln>
                          <a:solidFill>
                            <a:schemeClr val="tx1"/>
                          </a:solidFill>
                          <a:effectLst/>
                          <a:latin typeface="Arial" pitchFamily="34" charset="0"/>
                          <a:ea typeface="+mn-ea"/>
                          <a:cs typeface="Arial" pitchFamily="34" charset="0"/>
                        </a:rPr>
                        <a:t>-</a:t>
                      </a:r>
                      <a:endParaRPr kumimoji="0" lang="tr-TR" sz="1300" b="0" i="0" u="none" strike="noStrike" kern="1200" cap="none" normalizeH="0" baseline="0" dirty="0">
                        <a:ln>
                          <a:noFill/>
                        </a:ln>
                        <a:solidFill>
                          <a:schemeClr val="tx1"/>
                        </a:solidFill>
                        <a:effectLst/>
                        <a:latin typeface="Arial" pitchFamily="34" charset="0"/>
                        <a:ea typeface="+mn-ea"/>
                        <a:cs typeface="Arial" pitchFamily="34" charset="0"/>
                      </a:endParaRPr>
                    </a:p>
                  </a:txBody>
                  <a:tcPr/>
                </a:tc>
                <a:tc>
                  <a:txBody>
                    <a:bodyPr/>
                    <a:lstStyle/>
                    <a:p>
                      <a:pPr>
                        <a:lnSpc>
                          <a:spcPct val="200000"/>
                        </a:lnSpc>
                      </a:pPr>
                      <a:r>
                        <a:rPr kumimoji="0" lang="tr-TR" sz="1300" b="0" i="0" u="none" strike="noStrike" kern="1200" cap="none" normalizeH="0" baseline="0" dirty="0" smtClean="0">
                          <a:ln>
                            <a:noFill/>
                          </a:ln>
                          <a:solidFill>
                            <a:schemeClr val="tx1"/>
                          </a:solidFill>
                          <a:effectLst/>
                          <a:latin typeface="Arial" pitchFamily="34" charset="0"/>
                          <a:ea typeface="+mn-ea"/>
                          <a:cs typeface="Arial" pitchFamily="34" charset="0"/>
                        </a:rPr>
                        <a:t>-</a:t>
                      </a:r>
                      <a:endParaRPr kumimoji="0" lang="tr-TR" sz="1300" b="0" i="0" u="none" strike="noStrike" kern="1200" cap="none" normalizeH="0" baseline="0" dirty="0">
                        <a:ln>
                          <a:noFill/>
                        </a:ln>
                        <a:solidFill>
                          <a:schemeClr val="tx1"/>
                        </a:solidFill>
                        <a:effectLst/>
                        <a:latin typeface="Arial" pitchFamily="34" charset="0"/>
                        <a:ea typeface="+mn-ea"/>
                        <a:cs typeface="Arial" pitchFamily="34" charset="0"/>
                      </a:endParaRPr>
                    </a:p>
                  </a:txBody>
                  <a:tcPr/>
                </a:tc>
                <a:tc>
                  <a:txBody>
                    <a:bodyPr/>
                    <a:lstStyle/>
                    <a:p>
                      <a:pPr>
                        <a:lnSpc>
                          <a:spcPct val="200000"/>
                        </a:lnSpc>
                      </a:pPr>
                      <a:r>
                        <a:rPr kumimoji="0" lang="tr-TR" sz="1300" b="0" i="0" u="none" strike="noStrike" kern="1200" cap="none" normalizeH="0" baseline="0" dirty="0" smtClean="0">
                          <a:ln>
                            <a:noFill/>
                          </a:ln>
                          <a:solidFill>
                            <a:schemeClr val="tx1"/>
                          </a:solidFill>
                          <a:effectLst/>
                          <a:latin typeface="Arial" pitchFamily="34" charset="0"/>
                          <a:ea typeface="+mn-ea"/>
                          <a:cs typeface="Arial" pitchFamily="34" charset="0"/>
                        </a:rPr>
                        <a:t>-</a:t>
                      </a:r>
                      <a:endParaRPr kumimoji="0" lang="tr-TR" sz="1300" b="0" i="0" u="none" strike="noStrike" kern="1200" cap="none" normalizeH="0" baseline="0" dirty="0">
                        <a:ln>
                          <a:noFill/>
                        </a:ln>
                        <a:solidFill>
                          <a:schemeClr val="tx1"/>
                        </a:solidFill>
                        <a:effectLst/>
                        <a:latin typeface="Arial" pitchFamily="34" charset="0"/>
                        <a:ea typeface="+mn-ea"/>
                        <a:cs typeface="Arial" pitchFamily="34" charset="0"/>
                      </a:endParaRPr>
                    </a:p>
                  </a:txBody>
                  <a:tcPr/>
                </a:tc>
              </a:tr>
              <a:tr h="370840">
                <a:tc>
                  <a:txBody>
                    <a:bodyPr/>
                    <a:lstStyle/>
                    <a:p>
                      <a:pPr algn="ctr"/>
                      <a:r>
                        <a:rPr lang="tr-TR" sz="1300" b="1" dirty="0" smtClean="0"/>
                        <a:t>3</a:t>
                      </a:r>
                      <a:endParaRPr lang="tr-TR" sz="1300" b="1" dirty="0"/>
                    </a:p>
                  </a:txBody>
                  <a:tcPr/>
                </a:tc>
                <a:tc>
                  <a:txBody>
                    <a:bodyPr/>
                    <a:lstStyle/>
                    <a:p>
                      <a:r>
                        <a:rPr lang="tr-TR" sz="1300" dirty="0" smtClean="0"/>
                        <a:t>Hayvan Hastalık ve Zararlıları ile Mücadele</a:t>
                      </a:r>
                      <a:endParaRPr lang="tr-TR" sz="13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dirty="0" smtClean="0">
                          <a:ln>
                            <a:noFill/>
                          </a:ln>
                          <a:solidFill>
                            <a:schemeClr val="tx1"/>
                          </a:solidFill>
                          <a:effectLst/>
                          <a:latin typeface="Arial" pitchFamily="34" charset="0"/>
                          <a:cs typeface="Arial" pitchFamily="34" charset="0"/>
                        </a:rPr>
                        <a:t>295 Baş</a:t>
                      </a:r>
                    </a:p>
                  </a:txBody>
                  <a:tcPr marL="91444" marR="91444" marT="45706" marB="457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Arial" pitchFamily="34" charset="0"/>
                          <a:cs typeface="Arial" pitchFamily="34" charset="0"/>
                        </a:rPr>
                        <a:t>200.000</a:t>
                      </a:r>
                    </a:p>
                  </a:txBody>
                  <a:tcPr marL="91444" marR="91444" marT="45706" marB="457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dirty="0" smtClean="0">
                          <a:ln>
                            <a:noFill/>
                          </a:ln>
                          <a:solidFill>
                            <a:schemeClr val="tx1"/>
                          </a:solidFill>
                          <a:effectLst/>
                          <a:latin typeface="Arial" pitchFamily="34" charset="0"/>
                          <a:cs typeface="Arial" pitchFamily="34" charset="0"/>
                        </a:rPr>
                        <a:t>289.352</a:t>
                      </a:r>
                    </a:p>
                  </a:txBody>
                  <a:tcPr marL="91444" marR="91444" marT="45706" marB="45706" anchor="ctr" horzOverflow="overflow"/>
                </a:tc>
                <a:tc>
                  <a:txBody>
                    <a:bodyPr/>
                    <a:lstStyle/>
                    <a:p>
                      <a:r>
                        <a:rPr kumimoji="0" lang="tr-TR" sz="1300" b="0" i="0" u="none" strike="noStrike" kern="1200" cap="none" normalizeH="0" baseline="0" dirty="0" smtClean="0">
                          <a:ln>
                            <a:noFill/>
                          </a:ln>
                          <a:solidFill>
                            <a:schemeClr val="tx1"/>
                          </a:solidFill>
                          <a:effectLst/>
                          <a:latin typeface="Arial" pitchFamily="34" charset="0"/>
                          <a:ea typeface="+mn-ea"/>
                          <a:cs typeface="Arial" pitchFamily="34" charset="0"/>
                        </a:rPr>
                        <a:t>5.000 doz aşı</a:t>
                      </a:r>
                      <a:endParaRPr kumimoji="0" lang="tr-TR" sz="1300" b="0" i="0" u="none" strike="noStrike" kern="1200" cap="none" normalizeH="0" baseline="0" dirty="0">
                        <a:ln>
                          <a:noFill/>
                        </a:ln>
                        <a:solidFill>
                          <a:schemeClr val="tx1"/>
                        </a:solidFill>
                        <a:effectLst/>
                        <a:latin typeface="Arial" pitchFamily="34" charset="0"/>
                        <a:ea typeface="+mn-ea"/>
                        <a:cs typeface="Arial" pitchFamily="34" charset="0"/>
                      </a:endParaRPr>
                    </a:p>
                  </a:txBody>
                  <a:tcPr/>
                </a:tc>
                <a:tc>
                  <a:txBody>
                    <a:bodyPr/>
                    <a:lstStyle/>
                    <a:p>
                      <a:pPr>
                        <a:lnSpc>
                          <a:spcPct val="200000"/>
                        </a:lnSpc>
                      </a:pPr>
                      <a:r>
                        <a:rPr kumimoji="0" lang="tr-TR" sz="1300" b="0" i="0" u="none" strike="noStrike" kern="1200" cap="none" normalizeH="0" baseline="0" dirty="0" smtClean="0">
                          <a:ln>
                            <a:noFill/>
                          </a:ln>
                          <a:solidFill>
                            <a:schemeClr val="tx1"/>
                          </a:solidFill>
                          <a:effectLst/>
                          <a:latin typeface="Arial" pitchFamily="34" charset="0"/>
                          <a:ea typeface="+mn-ea"/>
                          <a:cs typeface="Arial" pitchFamily="34" charset="0"/>
                        </a:rPr>
                        <a:t>10.000</a:t>
                      </a:r>
                      <a:endParaRPr kumimoji="0" lang="tr-TR" sz="1300" b="0" i="0" u="none" strike="noStrike" kern="1200" cap="none" normalizeH="0" baseline="0" dirty="0">
                        <a:ln>
                          <a:noFill/>
                        </a:ln>
                        <a:solidFill>
                          <a:schemeClr val="tx1"/>
                        </a:solidFill>
                        <a:effectLst/>
                        <a:latin typeface="Arial" pitchFamily="34" charset="0"/>
                        <a:ea typeface="+mn-ea"/>
                        <a:cs typeface="Arial" pitchFamily="34" charset="0"/>
                      </a:endParaRPr>
                    </a:p>
                  </a:txBody>
                  <a:tcPr/>
                </a:tc>
                <a:tc>
                  <a:txBody>
                    <a:bodyPr/>
                    <a:lstStyle/>
                    <a:p>
                      <a:pPr>
                        <a:lnSpc>
                          <a:spcPct val="200000"/>
                        </a:lnSpc>
                      </a:pPr>
                      <a:r>
                        <a:rPr kumimoji="0" lang="tr-TR" sz="1300" b="0" i="0" u="none" strike="noStrike" kern="1200" cap="none" normalizeH="0" baseline="0" dirty="0" smtClean="0">
                          <a:ln>
                            <a:noFill/>
                          </a:ln>
                          <a:solidFill>
                            <a:schemeClr val="tx1"/>
                          </a:solidFill>
                          <a:effectLst/>
                          <a:latin typeface="Arial" pitchFamily="34" charset="0"/>
                          <a:ea typeface="+mn-ea"/>
                          <a:cs typeface="Arial" pitchFamily="34" charset="0"/>
                        </a:rPr>
                        <a:t>12.533</a:t>
                      </a:r>
                      <a:endParaRPr kumimoji="0" lang="tr-TR" sz="1300" b="0" i="0" u="none" strike="noStrike" kern="1200" cap="none" normalizeH="0" baseline="0" dirty="0">
                        <a:ln>
                          <a:noFill/>
                        </a:ln>
                        <a:solidFill>
                          <a:schemeClr val="tx1"/>
                        </a:solidFill>
                        <a:effectLst/>
                        <a:latin typeface="Arial" pitchFamily="34" charset="0"/>
                        <a:ea typeface="+mn-ea"/>
                        <a:cs typeface="Arial" pitchFamily="34" charset="0"/>
                      </a:endParaRPr>
                    </a:p>
                  </a:txBody>
                  <a:tcPr/>
                </a:tc>
              </a:tr>
              <a:tr h="370840">
                <a:tc>
                  <a:txBody>
                    <a:bodyPr/>
                    <a:lstStyle/>
                    <a:p>
                      <a:pPr algn="ctr"/>
                      <a:r>
                        <a:rPr lang="tr-TR" sz="1300" b="1" dirty="0" smtClean="0"/>
                        <a:t>4</a:t>
                      </a:r>
                      <a:endParaRPr lang="tr-TR" sz="1300" b="1" dirty="0"/>
                    </a:p>
                  </a:txBody>
                  <a:tcPr/>
                </a:tc>
                <a:tc>
                  <a:txBody>
                    <a:bodyPr/>
                    <a:lstStyle/>
                    <a:p>
                      <a:r>
                        <a:rPr lang="tr-TR" sz="1300" dirty="0" smtClean="0"/>
                        <a:t>Sertifikalı Tohumluk</a:t>
                      </a:r>
                      <a:endParaRPr lang="tr-TR" sz="13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Arial" pitchFamily="34" charset="0"/>
                          <a:cs typeface="Arial" pitchFamily="34" charset="0"/>
                        </a:rPr>
                        <a:t>150 Ton</a:t>
                      </a:r>
                    </a:p>
                  </a:txBody>
                  <a:tcPr marL="91444" marR="91444" marT="45706" marB="457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Arial" pitchFamily="34" charset="0"/>
                          <a:cs typeface="Arial" pitchFamily="34" charset="0"/>
                        </a:rPr>
                        <a:t>130.000</a:t>
                      </a:r>
                    </a:p>
                  </a:txBody>
                  <a:tcPr marL="91444" marR="91444" marT="45706" marB="457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dirty="0" smtClean="0">
                          <a:ln>
                            <a:noFill/>
                          </a:ln>
                          <a:solidFill>
                            <a:schemeClr val="tx1"/>
                          </a:solidFill>
                          <a:effectLst/>
                          <a:latin typeface="Arial" pitchFamily="34" charset="0"/>
                          <a:cs typeface="Arial" pitchFamily="34" charset="0"/>
                        </a:rPr>
                        <a:t>156,890</a:t>
                      </a:r>
                    </a:p>
                  </a:txBody>
                  <a:tcPr marL="91444" marR="91444" marT="45706" marB="45706" anchor="ctr" horzOverflow="overflow"/>
                </a:tc>
                <a:tc>
                  <a:txBody>
                    <a:bodyPr/>
                    <a:lstStyle/>
                    <a:p>
                      <a:r>
                        <a:rPr kumimoji="0" lang="tr-TR" sz="1300" b="0" i="0" u="none" strike="noStrike" kern="1200" cap="none" normalizeH="0" baseline="0" dirty="0" smtClean="0">
                          <a:ln>
                            <a:noFill/>
                          </a:ln>
                          <a:solidFill>
                            <a:schemeClr val="tx1"/>
                          </a:solidFill>
                          <a:effectLst/>
                          <a:latin typeface="Arial" pitchFamily="34" charset="0"/>
                          <a:ea typeface="+mn-ea"/>
                          <a:cs typeface="Arial" pitchFamily="34" charset="0"/>
                        </a:rPr>
                        <a:t>150 Ton</a:t>
                      </a:r>
                      <a:endParaRPr kumimoji="0" lang="tr-TR" sz="1300" b="0" i="0" u="none" strike="noStrike" kern="1200" cap="none" normalizeH="0" baseline="0" dirty="0">
                        <a:ln>
                          <a:noFill/>
                        </a:ln>
                        <a:solidFill>
                          <a:schemeClr val="tx1"/>
                        </a:solidFill>
                        <a:effectLst/>
                        <a:latin typeface="Arial" pitchFamily="34" charset="0"/>
                        <a:ea typeface="+mn-ea"/>
                        <a:cs typeface="Arial" pitchFamily="34" charset="0"/>
                      </a:endParaRPr>
                    </a:p>
                  </a:txBody>
                  <a:tcPr/>
                </a:tc>
                <a:tc>
                  <a:txBody>
                    <a:bodyPr/>
                    <a:lstStyle/>
                    <a:p>
                      <a:pPr>
                        <a:lnSpc>
                          <a:spcPct val="200000"/>
                        </a:lnSpc>
                      </a:pPr>
                      <a:r>
                        <a:rPr kumimoji="0" lang="tr-TR" sz="1300" b="0" i="0" u="none" strike="noStrike" kern="1200" cap="none" normalizeH="0" baseline="0" dirty="0" smtClean="0">
                          <a:ln>
                            <a:noFill/>
                          </a:ln>
                          <a:solidFill>
                            <a:schemeClr val="tx1"/>
                          </a:solidFill>
                          <a:effectLst/>
                          <a:latin typeface="Arial" pitchFamily="34" charset="0"/>
                          <a:ea typeface="+mn-ea"/>
                          <a:cs typeface="Arial" pitchFamily="34" charset="0"/>
                        </a:rPr>
                        <a:t>100.000</a:t>
                      </a:r>
                      <a:endParaRPr kumimoji="0" lang="tr-TR" sz="1300" b="0" i="0" u="none" strike="noStrike" kern="1200" cap="none" normalizeH="0" baseline="0" dirty="0">
                        <a:ln>
                          <a:noFill/>
                        </a:ln>
                        <a:solidFill>
                          <a:schemeClr val="tx1"/>
                        </a:solidFill>
                        <a:effectLst/>
                        <a:latin typeface="Arial" pitchFamily="34" charset="0"/>
                        <a:ea typeface="+mn-ea"/>
                        <a:cs typeface="Arial" pitchFamily="34" charset="0"/>
                      </a:endParaRPr>
                    </a:p>
                  </a:txBody>
                  <a:tcPr/>
                </a:tc>
                <a:tc>
                  <a:txBody>
                    <a:bodyPr/>
                    <a:lstStyle/>
                    <a:p>
                      <a:pPr>
                        <a:lnSpc>
                          <a:spcPct val="200000"/>
                        </a:lnSpc>
                      </a:pPr>
                      <a:r>
                        <a:rPr kumimoji="0" lang="tr-TR" sz="1300" b="0" i="0" u="none" strike="noStrike" kern="1200" cap="none" normalizeH="0" baseline="0" dirty="0" smtClean="0">
                          <a:ln>
                            <a:noFill/>
                          </a:ln>
                          <a:solidFill>
                            <a:schemeClr val="tx1"/>
                          </a:solidFill>
                          <a:effectLst/>
                          <a:latin typeface="Arial" pitchFamily="34" charset="0"/>
                          <a:ea typeface="+mn-ea"/>
                          <a:cs typeface="Arial" pitchFamily="34" charset="0"/>
                        </a:rPr>
                        <a:t>176.428</a:t>
                      </a:r>
                      <a:endParaRPr kumimoji="0" lang="tr-TR" sz="1300" b="0" i="0" u="none" strike="noStrike" kern="1200" cap="none" normalizeH="0" baseline="0" dirty="0">
                        <a:ln>
                          <a:noFill/>
                        </a:ln>
                        <a:solidFill>
                          <a:schemeClr val="tx1"/>
                        </a:solidFill>
                        <a:effectLst/>
                        <a:latin typeface="Arial" pitchFamily="34" charset="0"/>
                        <a:ea typeface="+mn-ea"/>
                        <a:cs typeface="Arial" pitchFamily="34" charset="0"/>
                      </a:endParaRPr>
                    </a:p>
                  </a:txBody>
                  <a:tcPr/>
                </a:tc>
              </a:tr>
              <a:tr h="370840">
                <a:tc>
                  <a:txBody>
                    <a:bodyPr/>
                    <a:lstStyle/>
                    <a:p>
                      <a:pPr algn="ctr"/>
                      <a:r>
                        <a:rPr lang="tr-TR" sz="1300" b="1" dirty="0" smtClean="0"/>
                        <a:t>5</a:t>
                      </a:r>
                      <a:endParaRPr lang="tr-TR" sz="1300" b="1" dirty="0"/>
                    </a:p>
                  </a:txBody>
                  <a:tcPr/>
                </a:tc>
                <a:tc>
                  <a:txBody>
                    <a:bodyPr/>
                    <a:lstStyle/>
                    <a:p>
                      <a:r>
                        <a:rPr lang="tr-TR" sz="1300" dirty="0" smtClean="0"/>
                        <a:t>Sera Çalışmaları</a:t>
                      </a:r>
                      <a:endParaRPr lang="tr-TR" sz="1300"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dirty="0" smtClean="0">
                          <a:ln>
                            <a:noFill/>
                          </a:ln>
                          <a:solidFill>
                            <a:schemeClr val="tx1"/>
                          </a:solidFill>
                          <a:effectLst/>
                          <a:latin typeface="Arial" pitchFamily="34" charset="0"/>
                          <a:cs typeface="Arial" pitchFamily="34" charset="0"/>
                        </a:rPr>
                        <a:t>-</a:t>
                      </a:r>
                    </a:p>
                  </a:txBody>
                  <a:tcPr marL="91444" marR="91444" marT="45706" marB="457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dirty="0" smtClean="0">
                          <a:ln>
                            <a:noFill/>
                          </a:ln>
                          <a:solidFill>
                            <a:schemeClr val="tx1"/>
                          </a:solidFill>
                          <a:effectLst/>
                          <a:latin typeface="Arial" pitchFamily="34" charset="0"/>
                          <a:cs typeface="Arial" pitchFamily="34" charset="0"/>
                        </a:rPr>
                        <a:t>-</a:t>
                      </a:r>
                    </a:p>
                  </a:txBody>
                  <a:tcPr marL="91444" marR="91444" marT="45706" marB="45706"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dirty="0" smtClean="0">
                          <a:ln>
                            <a:noFill/>
                          </a:ln>
                          <a:solidFill>
                            <a:schemeClr val="tx1"/>
                          </a:solidFill>
                          <a:effectLst/>
                          <a:latin typeface="Arial" pitchFamily="34" charset="0"/>
                          <a:cs typeface="Arial" pitchFamily="34" charset="0"/>
                        </a:rPr>
                        <a:t>-</a:t>
                      </a:r>
                    </a:p>
                  </a:txBody>
                  <a:tcPr marL="91444" marR="91444" marT="45706" marB="45706" anchor="ctr" horzOverflow="overflow"/>
                </a:tc>
                <a:tc>
                  <a:txBody>
                    <a:bodyPr/>
                    <a:lstStyle/>
                    <a:p>
                      <a:r>
                        <a:rPr kumimoji="0" lang="tr-TR" sz="1300" b="0" i="0" u="none" strike="noStrike" kern="1200" cap="none" normalizeH="0" baseline="0" dirty="0" smtClean="0">
                          <a:ln>
                            <a:noFill/>
                          </a:ln>
                          <a:solidFill>
                            <a:schemeClr val="tx1"/>
                          </a:solidFill>
                          <a:effectLst/>
                          <a:latin typeface="Arial" pitchFamily="34" charset="0"/>
                          <a:ea typeface="+mn-ea"/>
                          <a:cs typeface="Arial" pitchFamily="34" charset="0"/>
                        </a:rPr>
                        <a:t>200 Süs Bitkisi, 3 Üretim Masası</a:t>
                      </a:r>
                      <a:endParaRPr kumimoji="0" lang="tr-TR" sz="1300" b="0" i="0" u="none" strike="noStrike" kern="1200" cap="none" normalizeH="0" baseline="0" dirty="0">
                        <a:ln>
                          <a:noFill/>
                        </a:ln>
                        <a:solidFill>
                          <a:schemeClr val="tx1"/>
                        </a:solidFill>
                        <a:effectLst/>
                        <a:latin typeface="Arial" pitchFamily="34" charset="0"/>
                        <a:ea typeface="+mn-ea"/>
                        <a:cs typeface="Arial" pitchFamily="34" charset="0"/>
                      </a:endParaRPr>
                    </a:p>
                  </a:txBody>
                  <a:tcPr/>
                </a:tc>
                <a:tc>
                  <a:txBody>
                    <a:bodyPr/>
                    <a:lstStyle/>
                    <a:p>
                      <a:pPr>
                        <a:lnSpc>
                          <a:spcPct val="200000"/>
                        </a:lnSpc>
                      </a:pPr>
                      <a:r>
                        <a:rPr kumimoji="0" lang="tr-TR" sz="1300" b="0" i="0" u="none" strike="noStrike" kern="1200" cap="none" normalizeH="0" baseline="0" dirty="0" smtClean="0">
                          <a:ln>
                            <a:noFill/>
                          </a:ln>
                          <a:solidFill>
                            <a:schemeClr val="tx1"/>
                          </a:solidFill>
                          <a:effectLst/>
                          <a:latin typeface="Arial" pitchFamily="34" charset="0"/>
                          <a:ea typeface="+mn-ea"/>
                          <a:cs typeface="Arial" pitchFamily="34" charset="0"/>
                        </a:rPr>
                        <a:t>10.000</a:t>
                      </a:r>
                      <a:endParaRPr kumimoji="0" lang="tr-TR" sz="1300" b="0" i="0" u="none" strike="noStrike" kern="1200" cap="none" normalizeH="0" baseline="0" dirty="0">
                        <a:ln>
                          <a:noFill/>
                        </a:ln>
                        <a:solidFill>
                          <a:schemeClr val="tx1"/>
                        </a:solidFill>
                        <a:effectLst/>
                        <a:latin typeface="Arial" pitchFamily="34" charset="0"/>
                        <a:ea typeface="+mn-ea"/>
                        <a:cs typeface="Arial" pitchFamily="34" charset="0"/>
                      </a:endParaRPr>
                    </a:p>
                  </a:txBody>
                  <a:tcPr/>
                </a:tc>
                <a:tc>
                  <a:txBody>
                    <a:bodyPr/>
                    <a:lstStyle/>
                    <a:p>
                      <a:pPr>
                        <a:lnSpc>
                          <a:spcPct val="200000"/>
                        </a:lnSpc>
                      </a:pPr>
                      <a:r>
                        <a:rPr kumimoji="0" lang="tr-TR" sz="1300" b="0" i="0" u="none" strike="noStrike" kern="1200" cap="none" normalizeH="0" baseline="0" dirty="0" smtClean="0">
                          <a:ln>
                            <a:noFill/>
                          </a:ln>
                          <a:solidFill>
                            <a:schemeClr val="tx1"/>
                          </a:solidFill>
                          <a:effectLst/>
                          <a:latin typeface="Arial" pitchFamily="34" charset="0"/>
                          <a:ea typeface="+mn-ea"/>
                          <a:cs typeface="Arial" pitchFamily="34" charset="0"/>
                        </a:rPr>
                        <a:t>9.747</a:t>
                      </a:r>
                      <a:endParaRPr kumimoji="0" lang="tr-TR" sz="1300" b="0" i="0" u="none" strike="noStrike" kern="1200" cap="none" normalizeH="0" baseline="0" dirty="0">
                        <a:ln>
                          <a:noFill/>
                        </a:ln>
                        <a:solidFill>
                          <a:schemeClr val="tx1"/>
                        </a:solidFill>
                        <a:effectLst/>
                        <a:latin typeface="Arial" pitchFamily="34" charset="0"/>
                        <a:ea typeface="+mn-ea"/>
                        <a:cs typeface="Arial" pitchFamily="34" charset="0"/>
                      </a:endParaRPr>
                    </a:p>
                  </a:txBody>
                  <a:tcPr/>
                </a:tc>
              </a:tr>
              <a:tr h="376692">
                <a:tc gridSpan="2">
                  <a:txBody>
                    <a:bodyPr/>
                    <a:lstStyle/>
                    <a:p>
                      <a:pPr algn="r"/>
                      <a:r>
                        <a:rPr lang="tr-TR" sz="1300" b="1" dirty="0" smtClean="0">
                          <a:solidFill>
                            <a:schemeClr val="accent5"/>
                          </a:solidFill>
                        </a:rPr>
                        <a:t>Toplam</a:t>
                      </a:r>
                      <a:endParaRPr lang="tr-TR" sz="1300" b="1" dirty="0">
                        <a:solidFill>
                          <a:schemeClr val="accent5"/>
                        </a:solidFill>
                      </a:endParaRPr>
                    </a:p>
                  </a:txBody>
                  <a:tcPr/>
                </a:tc>
                <a:tc hMerge="1">
                  <a:txBody>
                    <a:bodyPr/>
                    <a:lstStyle/>
                    <a:p>
                      <a:endParaRPr lang="tr-TR" dirty="0"/>
                    </a:p>
                  </a:txBody>
                  <a:tcPr/>
                </a:tc>
                <a:tc>
                  <a:txBody>
                    <a:bodyPr/>
                    <a:lstStyle/>
                    <a:p>
                      <a:endParaRPr lang="tr-TR" sz="1300" dirty="0"/>
                    </a:p>
                  </a:txBody>
                  <a:tcPr/>
                </a:tc>
                <a:tc>
                  <a:txBody>
                    <a:bodyPr/>
                    <a:lstStyle/>
                    <a:p>
                      <a:r>
                        <a:rPr lang="tr-TR" sz="1300" b="1" dirty="0" smtClean="0">
                          <a:solidFill>
                            <a:schemeClr val="accent5"/>
                          </a:solidFill>
                        </a:rPr>
                        <a:t>499.000</a:t>
                      </a:r>
                      <a:endParaRPr lang="tr-TR" sz="1300" b="1" dirty="0">
                        <a:solidFill>
                          <a:schemeClr val="accent5"/>
                        </a:solidFill>
                      </a:endParaRPr>
                    </a:p>
                  </a:txBody>
                  <a:tcPr/>
                </a:tc>
                <a:tc>
                  <a:txBody>
                    <a:bodyPr/>
                    <a:lstStyle/>
                    <a:p>
                      <a:r>
                        <a:rPr lang="tr-TR" sz="1300" b="1" dirty="0" smtClean="0">
                          <a:solidFill>
                            <a:schemeClr val="accent5"/>
                          </a:solidFill>
                        </a:rPr>
                        <a:t>654.242</a:t>
                      </a:r>
                      <a:endParaRPr lang="tr-TR" sz="1300" b="1" dirty="0">
                        <a:solidFill>
                          <a:schemeClr val="accent5"/>
                        </a:solidFill>
                      </a:endParaRPr>
                    </a:p>
                  </a:txBody>
                  <a:tcPr/>
                </a:tc>
                <a:tc>
                  <a:txBody>
                    <a:bodyPr/>
                    <a:lstStyle/>
                    <a:p>
                      <a:endParaRPr lang="tr-TR" sz="1300" dirty="0"/>
                    </a:p>
                  </a:txBody>
                  <a:tcPr/>
                </a:tc>
                <a:tc>
                  <a:txBody>
                    <a:bodyPr/>
                    <a:lstStyle/>
                    <a:p>
                      <a:r>
                        <a:rPr kumimoji="0" lang="tr-TR" sz="1300" b="1" kern="1200" dirty="0" smtClean="0">
                          <a:solidFill>
                            <a:schemeClr val="accent5"/>
                          </a:solidFill>
                          <a:latin typeface="+mn-lt"/>
                          <a:ea typeface="+mn-ea"/>
                          <a:cs typeface="+mn-cs"/>
                        </a:rPr>
                        <a:t>370.000</a:t>
                      </a:r>
                      <a:endParaRPr kumimoji="0" lang="tr-TR" sz="1300" b="1" kern="1200" dirty="0">
                        <a:solidFill>
                          <a:schemeClr val="accent5"/>
                        </a:solidFill>
                        <a:latin typeface="+mn-lt"/>
                        <a:ea typeface="+mn-ea"/>
                        <a:cs typeface="+mn-cs"/>
                      </a:endParaRPr>
                    </a:p>
                  </a:txBody>
                  <a:tcPr/>
                </a:tc>
                <a:tc>
                  <a:txBody>
                    <a:bodyPr/>
                    <a:lstStyle/>
                    <a:p>
                      <a:r>
                        <a:rPr kumimoji="0" lang="tr-TR" sz="1300" b="1" kern="1200" dirty="0" smtClean="0">
                          <a:solidFill>
                            <a:schemeClr val="accent5"/>
                          </a:solidFill>
                          <a:latin typeface="+mn-lt"/>
                          <a:ea typeface="+mn-ea"/>
                          <a:cs typeface="+mn-cs"/>
                        </a:rPr>
                        <a:t>567.636</a:t>
                      </a:r>
                      <a:endParaRPr kumimoji="0" lang="tr-TR" sz="1300" b="1" kern="1200" dirty="0">
                        <a:solidFill>
                          <a:schemeClr val="accent5"/>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100" y="476250"/>
            <a:ext cx="7499350" cy="504825"/>
          </a:xfrm>
        </p:spPr>
        <p:txBody>
          <a:bodyPr>
            <a:normAutofit fontScale="90000"/>
          </a:bodyPr>
          <a:lstStyle/>
          <a:p>
            <a:pPr eaLnBrk="1" fontAlgn="auto" hangingPunct="1">
              <a:spcAft>
                <a:spcPts val="0"/>
              </a:spcAft>
              <a:defRPr/>
            </a:pPr>
            <a:r>
              <a:rPr lang="tr-TR" sz="3200" b="1" dirty="0" smtClean="0">
                <a:solidFill>
                  <a:schemeClr val="tx2">
                    <a:satMod val="130000"/>
                  </a:schemeClr>
                </a:solidFill>
                <a:effectLst/>
              </a:rPr>
              <a:t>2013 Yılı Eğitim, Faaliyet Çalışmaları</a:t>
            </a:r>
            <a:endParaRPr lang="tr-TR" sz="3200" b="1" dirty="0">
              <a:solidFill>
                <a:schemeClr val="tx2">
                  <a:satMod val="130000"/>
                </a:schemeClr>
              </a:solidFill>
              <a:effectLst/>
            </a:endParaRPr>
          </a:p>
        </p:txBody>
      </p:sp>
      <p:graphicFrame>
        <p:nvGraphicFramePr>
          <p:cNvPr id="4" name="İçerik Yer Tutucusu 3"/>
          <p:cNvGraphicFramePr>
            <a:graphicFrameLocks noGrp="1"/>
          </p:cNvGraphicFramePr>
          <p:nvPr>
            <p:ph idx="1"/>
          </p:nvPr>
        </p:nvGraphicFramePr>
        <p:xfrm>
          <a:off x="1435100" y="1196975"/>
          <a:ext cx="7549456" cy="3175000"/>
        </p:xfrm>
        <a:graphic>
          <a:graphicData uri="http://schemas.openxmlformats.org/drawingml/2006/table">
            <a:tbl>
              <a:tblPr firstRow="1" bandRow="1">
                <a:tableStyleId>{7DF18680-E054-41AD-8BC1-D1AEF772440D}</a:tableStyleId>
              </a:tblPr>
              <a:tblGrid>
                <a:gridCol w="494599"/>
                <a:gridCol w="3991674"/>
                <a:gridCol w="963017"/>
                <a:gridCol w="1050083"/>
                <a:gridCol w="1050083"/>
              </a:tblGrid>
              <a:tr h="370840">
                <a:tc>
                  <a:txBody>
                    <a:bodyPr/>
                    <a:lstStyle/>
                    <a:p>
                      <a:r>
                        <a:rPr lang="tr-TR" sz="1600" dirty="0" smtClean="0"/>
                        <a:t>No</a:t>
                      </a:r>
                      <a:endParaRPr lang="tr-TR" sz="1600" dirty="0"/>
                    </a:p>
                  </a:txBody>
                  <a:tcPr anchor="ctr"/>
                </a:tc>
                <a:tc>
                  <a:txBody>
                    <a:bodyPr/>
                    <a:lstStyle/>
                    <a:p>
                      <a:r>
                        <a:rPr lang="tr-TR" sz="1600" dirty="0" smtClean="0"/>
                        <a:t>Konusu</a:t>
                      </a:r>
                      <a:endParaRPr lang="tr-TR" sz="1600" dirty="0"/>
                    </a:p>
                  </a:txBody>
                  <a:tcPr anchor="ctr"/>
                </a:tc>
                <a:tc>
                  <a:txBody>
                    <a:bodyPr/>
                    <a:lstStyle/>
                    <a:p>
                      <a:pPr algn="ctr"/>
                      <a:r>
                        <a:rPr lang="tr-TR" sz="1600" dirty="0" smtClean="0"/>
                        <a:t>Kurs</a:t>
                      </a:r>
                      <a:endParaRPr lang="tr-TR" sz="1600" dirty="0"/>
                    </a:p>
                  </a:txBody>
                  <a:tcPr anchor="ctr"/>
                </a:tc>
                <a:tc>
                  <a:txBody>
                    <a:bodyPr/>
                    <a:lstStyle/>
                    <a:p>
                      <a:pPr algn="ctr"/>
                      <a:r>
                        <a:rPr lang="tr-TR" sz="1600" dirty="0" smtClean="0"/>
                        <a:t>Katılımcı Sayısı</a:t>
                      </a:r>
                      <a:endParaRPr lang="tr-TR" sz="1600" dirty="0"/>
                    </a:p>
                  </a:txBody>
                  <a:tcPr anchor="ctr"/>
                </a:tc>
                <a:tc>
                  <a:txBody>
                    <a:bodyPr/>
                    <a:lstStyle/>
                    <a:p>
                      <a:pPr algn="ctr"/>
                      <a:r>
                        <a:rPr lang="tr-TR" sz="1600" dirty="0" smtClean="0"/>
                        <a:t>İzleyici Sayısı</a:t>
                      </a:r>
                      <a:endParaRPr lang="tr-TR" sz="1600" dirty="0"/>
                    </a:p>
                  </a:txBody>
                  <a:tcPr anchor="ctr"/>
                </a:tc>
              </a:tr>
              <a:tr h="370840">
                <a:tc>
                  <a:txBody>
                    <a:bodyPr/>
                    <a:lstStyle/>
                    <a:p>
                      <a:r>
                        <a:rPr lang="tr-TR" sz="1600" b="1" dirty="0" smtClean="0"/>
                        <a:t>1.</a:t>
                      </a:r>
                      <a:endParaRPr lang="tr-TR"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Çiftçi Kursları Faaliyetleri</a:t>
                      </a:r>
                    </a:p>
                  </a:txBody>
                  <a:tcPr/>
                </a:tc>
                <a:tc>
                  <a:txBody>
                    <a:bodyPr/>
                    <a:lstStyle/>
                    <a:p>
                      <a:pPr algn="r"/>
                      <a:r>
                        <a:rPr lang="tr-TR" sz="1600" dirty="0" smtClean="0"/>
                        <a:t>14</a:t>
                      </a:r>
                      <a:endParaRPr lang="tr-TR" sz="1600" dirty="0"/>
                    </a:p>
                  </a:txBody>
                  <a:tcPr/>
                </a:tc>
                <a:tc>
                  <a:txBody>
                    <a:bodyPr/>
                    <a:lstStyle/>
                    <a:p>
                      <a:pPr algn="r"/>
                      <a:r>
                        <a:rPr lang="tr-TR" sz="1600" dirty="0" smtClean="0"/>
                        <a:t>401</a:t>
                      </a:r>
                      <a:endParaRPr lang="tr-TR" sz="1600" dirty="0"/>
                    </a:p>
                  </a:txBody>
                  <a:tcPr/>
                </a:tc>
                <a:tc>
                  <a:txBody>
                    <a:bodyPr/>
                    <a:lstStyle/>
                    <a:p>
                      <a:pPr algn="r"/>
                      <a:r>
                        <a:rPr lang="tr-TR" sz="1600" dirty="0" smtClean="0"/>
                        <a:t>-</a:t>
                      </a:r>
                      <a:endParaRPr lang="tr-TR" sz="1600" dirty="0"/>
                    </a:p>
                  </a:txBody>
                  <a:tcPr/>
                </a:tc>
              </a:tr>
              <a:tr h="370840">
                <a:tc>
                  <a:txBody>
                    <a:bodyPr/>
                    <a:lstStyle/>
                    <a:p>
                      <a:r>
                        <a:rPr lang="tr-TR" sz="1600" b="1" dirty="0" smtClean="0"/>
                        <a:t>2.</a:t>
                      </a:r>
                      <a:endParaRPr lang="tr-TR" sz="1600" b="1" dirty="0"/>
                    </a:p>
                  </a:txBody>
                  <a:tcPr/>
                </a:tc>
                <a:tc>
                  <a:txBody>
                    <a:bodyPr/>
                    <a:lstStyle/>
                    <a:p>
                      <a:r>
                        <a:rPr lang="tr-TR" sz="1600" dirty="0" smtClean="0"/>
                        <a:t>Demonstrasyon Faaliyetleri</a:t>
                      </a:r>
                      <a:endParaRPr lang="tr-TR" sz="1600" dirty="0"/>
                    </a:p>
                  </a:txBody>
                  <a:tcPr/>
                </a:tc>
                <a:tc>
                  <a:txBody>
                    <a:bodyPr/>
                    <a:lstStyle/>
                    <a:p>
                      <a:pPr algn="r"/>
                      <a:r>
                        <a:rPr lang="tr-TR" sz="1600" dirty="0" smtClean="0"/>
                        <a:t>61</a:t>
                      </a:r>
                      <a:endParaRPr lang="tr-TR" sz="1600" dirty="0"/>
                    </a:p>
                  </a:txBody>
                  <a:tcPr/>
                </a:tc>
                <a:tc>
                  <a:txBody>
                    <a:bodyPr/>
                    <a:lstStyle/>
                    <a:p>
                      <a:pPr algn="r"/>
                      <a:r>
                        <a:rPr lang="tr-TR" sz="1600" dirty="0" smtClean="0"/>
                        <a:t>689</a:t>
                      </a:r>
                      <a:endParaRPr lang="tr-TR" sz="1600" dirty="0"/>
                    </a:p>
                  </a:txBody>
                  <a:tcPr/>
                </a:tc>
                <a:tc>
                  <a:txBody>
                    <a:bodyPr/>
                    <a:lstStyle/>
                    <a:p>
                      <a:pPr algn="r"/>
                      <a:r>
                        <a:rPr lang="tr-TR" sz="1600" dirty="0" smtClean="0"/>
                        <a:t>-</a:t>
                      </a:r>
                      <a:endParaRPr lang="tr-TR" sz="1600" dirty="0"/>
                    </a:p>
                  </a:txBody>
                  <a:tcPr/>
                </a:tc>
              </a:tr>
              <a:tr h="370840">
                <a:tc>
                  <a:txBody>
                    <a:bodyPr/>
                    <a:lstStyle/>
                    <a:p>
                      <a:r>
                        <a:rPr lang="tr-TR" sz="1600" b="1" dirty="0" smtClean="0"/>
                        <a:t>3.</a:t>
                      </a:r>
                      <a:endParaRPr lang="tr-TR" sz="1600" b="1" dirty="0"/>
                    </a:p>
                  </a:txBody>
                  <a:tcPr/>
                </a:tc>
                <a:tc>
                  <a:txBody>
                    <a:bodyPr/>
                    <a:lstStyle/>
                    <a:p>
                      <a:r>
                        <a:rPr lang="tr-TR" sz="1600" dirty="0" smtClean="0"/>
                        <a:t>Sergi,-Teşvik</a:t>
                      </a:r>
                      <a:r>
                        <a:rPr lang="tr-TR" sz="1600" baseline="0" dirty="0" smtClean="0"/>
                        <a:t> </a:t>
                      </a:r>
                      <a:r>
                        <a:rPr lang="tr-TR" sz="1600" dirty="0" smtClean="0"/>
                        <a:t>Müsabakaları ve Gezi Çalışmaları</a:t>
                      </a:r>
                      <a:endParaRPr lang="tr-TR" sz="1600" dirty="0"/>
                    </a:p>
                  </a:txBody>
                  <a:tcPr/>
                </a:tc>
                <a:tc>
                  <a:txBody>
                    <a:bodyPr/>
                    <a:lstStyle/>
                    <a:p>
                      <a:pPr algn="r"/>
                      <a:r>
                        <a:rPr lang="tr-TR" sz="1600" dirty="0" smtClean="0"/>
                        <a:t>4</a:t>
                      </a:r>
                      <a:endParaRPr lang="tr-TR" sz="1600" dirty="0"/>
                    </a:p>
                  </a:txBody>
                  <a:tcPr/>
                </a:tc>
                <a:tc>
                  <a:txBody>
                    <a:bodyPr/>
                    <a:lstStyle/>
                    <a:p>
                      <a:pPr algn="r"/>
                      <a:r>
                        <a:rPr lang="tr-TR" sz="1600" dirty="0" smtClean="0"/>
                        <a:t>66</a:t>
                      </a:r>
                      <a:endParaRPr lang="tr-TR" sz="1600" dirty="0"/>
                    </a:p>
                  </a:txBody>
                  <a:tcPr/>
                </a:tc>
                <a:tc>
                  <a:txBody>
                    <a:bodyPr/>
                    <a:lstStyle/>
                    <a:p>
                      <a:pPr algn="r"/>
                      <a:r>
                        <a:rPr lang="tr-TR" sz="1600" dirty="0" smtClean="0"/>
                        <a:t>3.375</a:t>
                      </a:r>
                      <a:endParaRPr lang="tr-TR" sz="1600" dirty="0"/>
                    </a:p>
                  </a:txBody>
                  <a:tcPr/>
                </a:tc>
              </a:tr>
              <a:tr h="370840">
                <a:tc>
                  <a:txBody>
                    <a:bodyPr/>
                    <a:lstStyle/>
                    <a:p>
                      <a:r>
                        <a:rPr lang="tr-TR" sz="1600" b="1" dirty="0" smtClean="0"/>
                        <a:t>4.</a:t>
                      </a:r>
                      <a:endParaRPr lang="tr-TR" sz="1600" b="1" dirty="0"/>
                    </a:p>
                  </a:txBody>
                  <a:tcPr/>
                </a:tc>
                <a:tc>
                  <a:txBody>
                    <a:bodyPr/>
                    <a:lstStyle/>
                    <a:p>
                      <a:r>
                        <a:rPr lang="tr-TR" sz="1600" dirty="0" smtClean="0"/>
                        <a:t>Gıda, Eğitim ve Bilgilendirme Faaliyetleri</a:t>
                      </a:r>
                      <a:endParaRPr lang="tr-TR" sz="1600" dirty="0"/>
                    </a:p>
                  </a:txBody>
                  <a:tcPr/>
                </a:tc>
                <a:tc>
                  <a:txBody>
                    <a:bodyPr/>
                    <a:lstStyle/>
                    <a:p>
                      <a:pPr algn="r"/>
                      <a:r>
                        <a:rPr lang="tr-TR" sz="1600" dirty="0" smtClean="0"/>
                        <a:t>17</a:t>
                      </a:r>
                      <a:endParaRPr lang="tr-TR" sz="1600" dirty="0"/>
                    </a:p>
                  </a:txBody>
                  <a:tcPr/>
                </a:tc>
                <a:tc>
                  <a:txBody>
                    <a:bodyPr/>
                    <a:lstStyle/>
                    <a:p>
                      <a:pPr algn="r"/>
                      <a:r>
                        <a:rPr lang="tr-TR" sz="1600" dirty="0" smtClean="0"/>
                        <a:t>1.295</a:t>
                      </a:r>
                      <a:endParaRPr lang="tr-TR" sz="1600" dirty="0"/>
                    </a:p>
                  </a:txBody>
                  <a:tcPr/>
                </a:tc>
                <a:tc>
                  <a:txBody>
                    <a:bodyPr/>
                    <a:lstStyle/>
                    <a:p>
                      <a:pPr algn="r"/>
                      <a:r>
                        <a:rPr lang="tr-TR" sz="1600" dirty="0" smtClean="0"/>
                        <a:t>-</a:t>
                      </a:r>
                      <a:endParaRPr lang="tr-TR" sz="1600" dirty="0"/>
                    </a:p>
                  </a:txBody>
                  <a:tcPr/>
                </a:tc>
              </a:tr>
              <a:tr h="370840">
                <a:tc>
                  <a:txBody>
                    <a:bodyPr/>
                    <a:lstStyle/>
                    <a:p>
                      <a:r>
                        <a:rPr lang="tr-TR" sz="1600" b="1" dirty="0" smtClean="0"/>
                        <a:t>5.</a:t>
                      </a:r>
                      <a:endParaRPr lang="tr-TR" sz="1600" b="1" dirty="0"/>
                    </a:p>
                  </a:txBody>
                  <a:tcPr/>
                </a:tc>
                <a:tc>
                  <a:txBody>
                    <a:bodyPr/>
                    <a:lstStyle/>
                    <a:p>
                      <a:r>
                        <a:rPr lang="tr-TR" sz="1600" dirty="0" smtClean="0"/>
                        <a:t>Kadın Çiftçiler Yarışıyor</a:t>
                      </a:r>
                      <a:endParaRPr lang="tr-TR" sz="1600" dirty="0"/>
                    </a:p>
                  </a:txBody>
                  <a:tcPr/>
                </a:tc>
                <a:tc>
                  <a:txBody>
                    <a:bodyPr/>
                    <a:lstStyle/>
                    <a:p>
                      <a:pPr algn="r"/>
                      <a:r>
                        <a:rPr lang="tr-TR" sz="1600" dirty="0" smtClean="0"/>
                        <a:t>7</a:t>
                      </a:r>
                      <a:endParaRPr lang="tr-TR" sz="1600" dirty="0"/>
                    </a:p>
                  </a:txBody>
                  <a:tcPr/>
                </a:tc>
                <a:tc>
                  <a:txBody>
                    <a:bodyPr/>
                    <a:lstStyle/>
                    <a:p>
                      <a:pPr algn="r"/>
                      <a:r>
                        <a:rPr lang="tr-TR" sz="1600" dirty="0" smtClean="0"/>
                        <a:t>119</a:t>
                      </a:r>
                      <a:endParaRPr lang="tr-TR" sz="1600" dirty="0"/>
                    </a:p>
                  </a:txBody>
                  <a:tcPr/>
                </a:tc>
                <a:tc>
                  <a:txBody>
                    <a:bodyPr/>
                    <a:lstStyle/>
                    <a:p>
                      <a:pPr algn="r"/>
                      <a:r>
                        <a:rPr lang="tr-TR" sz="1600" dirty="0" smtClean="0"/>
                        <a:t>1.500</a:t>
                      </a:r>
                      <a:endParaRPr lang="tr-TR" sz="1600" dirty="0"/>
                    </a:p>
                  </a:txBody>
                  <a:tcPr/>
                </a:tc>
              </a:tr>
              <a:tr h="370840">
                <a:tc>
                  <a:txBody>
                    <a:bodyPr/>
                    <a:lstStyle/>
                    <a:p>
                      <a:r>
                        <a:rPr lang="tr-TR" sz="1600" b="1" dirty="0" smtClean="0"/>
                        <a:t>6.</a:t>
                      </a:r>
                      <a:endParaRPr lang="tr-TR" sz="1600" b="1" dirty="0"/>
                    </a:p>
                  </a:txBody>
                  <a:tcPr/>
                </a:tc>
                <a:tc>
                  <a:txBody>
                    <a:bodyPr/>
                    <a:lstStyle/>
                    <a:p>
                      <a:r>
                        <a:rPr lang="tr-TR" sz="1600" dirty="0" smtClean="0"/>
                        <a:t>Çiftçi</a:t>
                      </a:r>
                      <a:r>
                        <a:rPr lang="tr-TR" sz="1600" baseline="0" dirty="0" smtClean="0"/>
                        <a:t> Toplantıları</a:t>
                      </a:r>
                      <a:endParaRPr lang="tr-TR" sz="1600" dirty="0"/>
                    </a:p>
                  </a:txBody>
                  <a:tcPr/>
                </a:tc>
                <a:tc>
                  <a:txBody>
                    <a:bodyPr/>
                    <a:lstStyle/>
                    <a:p>
                      <a:pPr algn="r"/>
                      <a:r>
                        <a:rPr lang="tr-TR" sz="1600" dirty="0" smtClean="0"/>
                        <a:t>492</a:t>
                      </a:r>
                      <a:endParaRPr lang="tr-TR" sz="1600" dirty="0"/>
                    </a:p>
                  </a:txBody>
                  <a:tcPr/>
                </a:tc>
                <a:tc>
                  <a:txBody>
                    <a:bodyPr/>
                    <a:lstStyle/>
                    <a:p>
                      <a:pPr algn="r"/>
                      <a:r>
                        <a:rPr lang="tr-TR" sz="1600" dirty="0" smtClean="0"/>
                        <a:t>6.128</a:t>
                      </a:r>
                      <a:endParaRPr lang="tr-TR" sz="1600" dirty="0"/>
                    </a:p>
                  </a:txBody>
                  <a:tcPr/>
                </a:tc>
                <a:tc>
                  <a:txBody>
                    <a:bodyPr/>
                    <a:lstStyle/>
                    <a:p>
                      <a:pPr algn="r"/>
                      <a:endParaRPr lang="tr-TR" sz="1600" dirty="0"/>
                    </a:p>
                  </a:txBody>
                  <a:tcPr/>
                </a:tc>
              </a:tr>
              <a:tr h="370840">
                <a:tc gridSpan="2">
                  <a:txBody>
                    <a:bodyPr/>
                    <a:lstStyle/>
                    <a:p>
                      <a:pPr algn="r"/>
                      <a:r>
                        <a:rPr lang="tr-TR" sz="1600" b="1" dirty="0" smtClean="0"/>
                        <a:t>TOPLAM</a:t>
                      </a:r>
                      <a:endParaRPr lang="tr-TR" sz="1600" b="1" dirty="0"/>
                    </a:p>
                  </a:txBody>
                  <a:tcPr/>
                </a:tc>
                <a:tc hMerge="1">
                  <a:txBody>
                    <a:bodyPr/>
                    <a:lstStyle/>
                    <a:p>
                      <a:endParaRPr lang="tr-TR" dirty="0"/>
                    </a:p>
                  </a:txBody>
                  <a:tcPr/>
                </a:tc>
                <a:tc>
                  <a:txBody>
                    <a:bodyPr/>
                    <a:lstStyle/>
                    <a:p>
                      <a:pPr algn="r"/>
                      <a:r>
                        <a:rPr lang="tr-TR" sz="1600" b="1" dirty="0" smtClean="0"/>
                        <a:t>595</a:t>
                      </a:r>
                      <a:endParaRPr lang="tr-TR" sz="1600" b="1" dirty="0"/>
                    </a:p>
                  </a:txBody>
                  <a:tcPr/>
                </a:tc>
                <a:tc>
                  <a:txBody>
                    <a:bodyPr/>
                    <a:lstStyle/>
                    <a:p>
                      <a:pPr algn="r"/>
                      <a:r>
                        <a:rPr lang="tr-TR" sz="1600" b="1" dirty="0" smtClean="0"/>
                        <a:t>8.698</a:t>
                      </a:r>
                      <a:endParaRPr lang="tr-TR" sz="1600" b="1" dirty="0"/>
                    </a:p>
                  </a:txBody>
                  <a:tcPr/>
                </a:tc>
                <a:tc>
                  <a:txBody>
                    <a:bodyPr/>
                    <a:lstStyle/>
                    <a:p>
                      <a:pPr algn="r"/>
                      <a:r>
                        <a:rPr lang="tr-TR" sz="1600" b="1" dirty="0" smtClean="0"/>
                        <a:t>4.875</a:t>
                      </a:r>
                      <a:endParaRPr lang="tr-TR" sz="1600" b="1" dirty="0"/>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Başlık 1"/>
          <p:cNvSpPr>
            <a:spLocks noGrp="1"/>
          </p:cNvSpPr>
          <p:nvPr>
            <p:ph type="title"/>
          </p:nvPr>
        </p:nvSpPr>
        <p:spPr bwMode="auto"/>
        <p:txBody>
          <a:bodyPr vert="horz" wrap="square" lIns="91440" tIns="45720" rIns="91440" bIns="45720" numCol="1" anchorCtr="0" compatLnSpc="1">
            <a:prstTxWarp prst="textNoShape">
              <a:avLst/>
            </a:prstTxWarp>
          </a:bodyPr>
          <a:lstStyle/>
          <a:p>
            <a:pPr eaLnBrk="1" hangingPunct="1"/>
            <a:r>
              <a:rPr lang="tr-TR" sz="3200" b="1" smtClean="0">
                <a:effectLst/>
              </a:rPr>
              <a:t>2013 Yılı Makine Ekipman Yatırımları</a:t>
            </a:r>
            <a:br>
              <a:rPr lang="tr-TR" sz="3200" b="1" smtClean="0">
                <a:effectLst/>
              </a:rPr>
            </a:br>
            <a:r>
              <a:rPr lang="tr-TR" sz="3200" b="1" smtClean="0">
                <a:effectLst/>
              </a:rPr>
              <a:t>Dağıtımı Yapılan Alet-Ekipman Listesi</a:t>
            </a:r>
          </a:p>
        </p:txBody>
      </p:sp>
      <p:graphicFrame>
        <p:nvGraphicFramePr>
          <p:cNvPr id="6" name="İçerik Yer Tutucusu 4"/>
          <p:cNvGraphicFramePr>
            <a:graphicFrameLocks noGrp="1"/>
          </p:cNvGraphicFramePr>
          <p:nvPr>
            <p:ph idx="1"/>
          </p:nvPr>
        </p:nvGraphicFramePr>
        <p:xfrm>
          <a:off x="1187450" y="1747838"/>
          <a:ext cx="7824597" cy="4450080"/>
        </p:xfrm>
        <a:graphic>
          <a:graphicData uri="http://schemas.openxmlformats.org/drawingml/2006/table">
            <a:tbl>
              <a:tblPr firstRow="1" bandRow="1">
                <a:tableStyleId>{7DF18680-E054-41AD-8BC1-D1AEF772440D}</a:tableStyleId>
              </a:tblPr>
              <a:tblGrid>
                <a:gridCol w="3043047"/>
                <a:gridCol w="2649220"/>
                <a:gridCol w="2132330"/>
              </a:tblGrid>
              <a:tr h="370840">
                <a:tc>
                  <a:txBody>
                    <a:bodyPr/>
                    <a:lstStyle/>
                    <a:p>
                      <a:r>
                        <a:rPr lang="tr-TR" sz="1600" dirty="0" smtClean="0"/>
                        <a:t>Cinsi</a:t>
                      </a:r>
                      <a:endParaRPr lang="tr-TR" sz="1600" dirty="0"/>
                    </a:p>
                  </a:txBody>
                  <a:tcPr/>
                </a:tc>
                <a:tc>
                  <a:txBody>
                    <a:bodyPr/>
                    <a:lstStyle/>
                    <a:p>
                      <a:r>
                        <a:rPr lang="tr-TR" sz="1600" dirty="0" smtClean="0"/>
                        <a:t>Faydalanıcı Sayısı (kişi)</a:t>
                      </a:r>
                      <a:endParaRPr lang="tr-TR" sz="1600" dirty="0"/>
                    </a:p>
                  </a:txBody>
                  <a:tcPr/>
                </a:tc>
                <a:tc>
                  <a:txBody>
                    <a:bodyPr/>
                    <a:lstStyle/>
                    <a:p>
                      <a:r>
                        <a:rPr lang="tr-TR" sz="1600" dirty="0" smtClean="0"/>
                        <a:t>Hibe Miktarı (TL)</a:t>
                      </a:r>
                      <a:endParaRPr lang="tr-TR" sz="1600" dirty="0"/>
                    </a:p>
                  </a:txBody>
                  <a:tcPr/>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Bahçe El Traktörü ve Ekipmanı</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344</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1.191.975,28</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Balyalama Makinesi</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1</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18.868,01</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Çayır Biçme</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6</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27.179,25</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Süt Sağım -Soğutma</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10</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80.724,46</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Pülverizatör</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23</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13.339,39</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Arıcılık Makine ve Ekipmanı</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9</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8.889,63</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Motorlu Tırpan</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109</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63.259,81</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Fındık Toplama </a:t>
                      </a:r>
                      <a:r>
                        <a:rPr kumimoji="0" lang="tr-TR" sz="1600" b="0" i="0" u="none" strike="noStrike" cap="none" normalizeH="0" baseline="0" dirty="0" err="1" smtClean="0">
                          <a:ln>
                            <a:noFill/>
                          </a:ln>
                          <a:solidFill>
                            <a:schemeClr val="tx1"/>
                          </a:solidFill>
                          <a:effectLst/>
                          <a:latin typeface="Arial" pitchFamily="34" charset="0"/>
                          <a:cs typeface="Arial" pitchFamily="34" charset="0"/>
                        </a:rPr>
                        <a:t>Mak</a:t>
                      </a:r>
                      <a:r>
                        <a:rPr kumimoji="0" lang="tr-TR" sz="1600" b="0" i="0" u="none" strike="noStrike" cap="none" normalizeH="0" baseline="0" dirty="0" smtClean="0">
                          <a:ln>
                            <a:noFill/>
                          </a:ln>
                          <a:solidFill>
                            <a:schemeClr val="tx1"/>
                          </a:solidFill>
                          <a:effectLst/>
                          <a:latin typeface="Arial" pitchFamily="34" charset="0"/>
                          <a:cs typeface="Arial" pitchFamily="34" charset="0"/>
                        </a:rPr>
                        <a:t>.</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14</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56.892,44</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Toprak Frezesi</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1</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2.366,22</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Yem Hazırlama </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3</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16.551,04</a:t>
                      </a:r>
                    </a:p>
                  </a:txBody>
                  <a:tcPr marL="91441" marR="91441" marT="45707" marB="45707" anchor="ctr" horzOverflow="overflow"/>
                </a:tc>
              </a:tr>
              <a:tr h="37084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accent5"/>
                          </a:solidFill>
                          <a:effectLst/>
                          <a:latin typeface="Arial" pitchFamily="34" charset="0"/>
                          <a:cs typeface="Arial" pitchFamily="34" charset="0"/>
                        </a:rPr>
                        <a:t>Toplam</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accent5"/>
                          </a:solidFill>
                          <a:effectLst/>
                          <a:latin typeface="Arial" pitchFamily="34" charset="0"/>
                          <a:cs typeface="Arial" pitchFamily="34" charset="0"/>
                        </a:rPr>
                        <a:t>520</a:t>
                      </a:r>
                    </a:p>
                  </a:txBody>
                  <a:tcPr marL="91441" marR="91441" marT="45707" marB="45707"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accent5"/>
                          </a:solidFill>
                          <a:effectLst/>
                          <a:latin typeface="Arial" pitchFamily="34" charset="0"/>
                          <a:cs typeface="Arial" pitchFamily="34" charset="0"/>
                        </a:rPr>
                        <a:t>1.480.045,52</a:t>
                      </a:r>
                    </a:p>
                  </a:txBody>
                  <a:tcPr marL="91441" marR="91441" marT="45707" marB="45707" horzOverflow="overflow"/>
                </a:tc>
              </a:tr>
            </a:tbl>
          </a:graphicData>
        </a:graphic>
      </p:graphicFrame>
    </p:spTree>
    <p:extLst>
      <p:ext uri="{BB962C8B-B14F-4D97-AF65-F5344CB8AC3E}">
        <p14:creationId xmlns:p14="http://schemas.microsoft.com/office/powerpoint/2010/main" val="637839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1187624" y="-99392"/>
            <a:ext cx="7498080" cy="710952"/>
          </a:xfrm>
        </p:spPr>
        <p:txBody>
          <a:bodyPr>
            <a:normAutofit/>
          </a:bodyPr>
          <a:lstStyle/>
          <a:p>
            <a:r>
              <a:rPr lang="tr-TR" sz="3200" b="1" dirty="0" smtClean="0">
                <a:effectLst/>
              </a:rPr>
              <a:t>Tarımsal Destekleme ve Teşvikler</a:t>
            </a:r>
            <a:endParaRPr lang="tr-TR" sz="3200" b="1" dirty="0">
              <a:effectLst/>
            </a:endParaRPr>
          </a:p>
        </p:txBody>
      </p:sp>
      <p:graphicFrame>
        <p:nvGraphicFramePr>
          <p:cNvPr id="6" name="İçerik Yer Tutucusu 3"/>
          <p:cNvGraphicFramePr>
            <a:graphicFrameLocks/>
          </p:cNvGraphicFramePr>
          <p:nvPr>
            <p:extLst>
              <p:ext uri="{D42A27DB-BD31-4B8C-83A1-F6EECF244321}">
                <p14:modId xmlns:p14="http://schemas.microsoft.com/office/powerpoint/2010/main" val="4026155177"/>
              </p:ext>
            </p:extLst>
          </p:nvPr>
        </p:nvGraphicFramePr>
        <p:xfrm>
          <a:off x="1187624" y="764708"/>
          <a:ext cx="7416824" cy="5976660"/>
        </p:xfrm>
        <a:graphic>
          <a:graphicData uri="http://schemas.openxmlformats.org/drawingml/2006/table">
            <a:tbl>
              <a:tblPr firstRow="1" bandRow="1">
                <a:tableStyleId>{7DF18680-E054-41AD-8BC1-D1AEF772440D}</a:tableStyleId>
              </a:tblPr>
              <a:tblGrid>
                <a:gridCol w="2730721"/>
                <a:gridCol w="2453855"/>
                <a:gridCol w="2232248"/>
              </a:tblGrid>
              <a:tr h="185420">
                <a:tc rowSpan="2">
                  <a:txBody>
                    <a:bodyPr/>
                    <a:lstStyle/>
                    <a:p>
                      <a:r>
                        <a:rPr lang="tr-TR" sz="1200" dirty="0" smtClean="0"/>
                        <a:t>Konusu</a:t>
                      </a:r>
                      <a:endParaRPr lang="tr-TR" sz="1200" dirty="0"/>
                    </a:p>
                  </a:txBody>
                  <a:tcPr/>
                </a:tc>
                <a:tc gridSpan="2">
                  <a:txBody>
                    <a:bodyPr/>
                    <a:lstStyle/>
                    <a:p>
                      <a:r>
                        <a:rPr lang="tr-TR" sz="1200" dirty="0" smtClean="0"/>
                        <a:t>2013 Yılı</a:t>
                      </a:r>
                      <a:endParaRPr lang="tr-TR" sz="1200" dirty="0"/>
                    </a:p>
                  </a:txBody>
                  <a:tcPr>
                    <a:lnB w="12700" cap="flat" cmpd="sng" algn="ctr">
                      <a:solidFill>
                        <a:schemeClr val="tx1"/>
                      </a:solidFill>
                      <a:prstDash val="solid"/>
                      <a:round/>
                      <a:headEnd type="none" w="med" len="med"/>
                      <a:tailEnd type="none" w="med" len="med"/>
                    </a:lnB>
                  </a:tcPr>
                </a:tc>
                <a:tc hMerge="1">
                  <a:txBody>
                    <a:bodyPr/>
                    <a:lstStyle/>
                    <a:p>
                      <a:endParaRPr lang="tr-TR" dirty="0"/>
                    </a:p>
                  </a:txBody>
                  <a:tcPr>
                    <a:lnB w="12700" cap="flat" cmpd="sng" algn="ctr">
                      <a:solidFill>
                        <a:schemeClr val="tx1"/>
                      </a:solidFill>
                      <a:prstDash val="solid"/>
                      <a:round/>
                      <a:headEnd type="none" w="med" len="med"/>
                      <a:tailEnd type="none" w="med" len="med"/>
                    </a:lnB>
                  </a:tcPr>
                </a:tc>
              </a:tr>
              <a:tr h="157728">
                <a:tc vMerge="1">
                  <a:txBody>
                    <a:bodyPr/>
                    <a:lstStyle/>
                    <a:p>
                      <a:endParaRPr lang="tr-TR"/>
                    </a:p>
                  </a:txBody>
                  <a:tcPr/>
                </a:tc>
                <a:tc>
                  <a:txBody>
                    <a:bodyPr/>
                    <a:lstStyle/>
                    <a:p>
                      <a:r>
                        <a:rPr lang="tr-TR" sz="1200" b="1" dirty="0" smtClean="0"/>
                        <a:t>Gerçekleşme</a:t>
                      </a:r>
                      <a:endParaRPr lang="tr-TR" sz="1200" b="1" dirty="0"/>
                    </a:p>
                  </a:txBody>
                  <a:tcPr>
                    <a:lnT w="12700" cap="flat" cmpd="sng" algn="ctr">
                      <a:solidFill>
                        <a:schemeClr val="tx1"/>
                      </a:solidFill>
                      <a:prstDash val="solid"/>
                      <a:round/>
                      <a:headEnd type="none" w="med" len="med"/>
                      <a:tailEnd type="none" w="med" len="med"/>
                    </a:lnT>
                  </a:tcPr>
                </a:tc>
                <a:tc>
                  <a:txBody>
                    <a:bodyPr/>
                    <a:lstStyle/>
                    <a:p>
                      <a:r>
                        <a:rPr lang="tr-TR" sz="1200" b="1" dirty="0" smtClean="0"/>
                        <a:t>Tutar (TL)</a:t>
                      </a:r>
                      <a:endParaRPr lang="tr-TR" sz="1200" b="1" dirty="0"/>
                    </a:p>
                  </a:txBody>
                  <a:tcPr anchor="ctr">
                    <a:lnT w="12700" cap="flat" cmpd="sng" algn="ctr">
                      <a:solidFill>
                        <a:schemeClr val="tx1"/>
                      </a:solidFill>
                      <a:prstDash val="solid"/>
                      <a:round/>
                      <a:headEnd type="none" w="med" len="med"/>
                      <a:tailEnd type="none" w="med" len="med"/>
                    </a:lnT>
                  </a:tcP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Anaç Sığır Desteklemesi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2610 Baş</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643.869,68</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Anaç Koyun-Keçi Desteklemesi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8233 Baş</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164.660,00</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a:solidFill>
                            <a:schemeClr val="tx1"/>
                          </a:solidFill>
                          <a:effectLst/>
                          <a:latin typeface="Times New Roman"/>
                          <a:ea typeface="+mn-ea"/>
                          <a:cs typeface="+mn-cs"/>
                        </a:rPr>
                        <a:t>Buzağı Desteği</a:t>
                      </a: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1329 Baş</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103.910,47</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Anaç Manda Desteği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275 Baş</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96.250,00</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a:solidFill>
                            <a:schemeClr val="tx1"/>
                          </a:solidFill>
                          <a:effectLst/>
                          <a:latin typeface="Times New Roman"/>
                          <a:ea typeface="+mn-ea"/>
                          <a:cs typeface="+mn-cs"/>
                        </a:rPr>
                        <a:t>Mazot-Gübre Desteklemesi</a:t>
                      </a: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17.071 kişi</a:t>
                      </a: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2.517.025,00</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a:solidFill>
                            <a:schemeClr val="tx1"/>
                          </a:solidFill>
                          <a:effectLst/>
                          <a:latin typeface="Times New Roman"/>
                          <a:ea typeface="+mn-ea"/>
                          <a:cs typeface="+mn-cs"/>
                        </a:rPr>
                        <a:t>Fındık Desteği(Alan Bazlı)</a:t>
                      </a: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15.187 kişi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29.724.573,00</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KKYDP Makine Ekipman Desteklemesi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520 kişi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tr-TR" sz="1200" b="0" i="0" u="none" strike="noStrike" kern="1200" dirty="0" smtClean="0">
                          <a:solidFill>
                            <a:schemeClr val="tx1"/>
                          </a:solidFill>
                          <a:effectLst/>
                          <a:latin typeface="Times New Roman"/>
                          <a:ea typeface="+mn-ea"/>
                          <a:cs typeface="+mn-cs"/>
                        </a:rPr>
                        <a:t>1.480.045,52</a:t>
                      </a: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KKYDP Ekonomik Yatırımlar</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4 Proje</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tr-TR" sz="1200" b="0" i="0" u="none" strike="noStrike" kern="1200" dirty="0" smtClean="0">
                          <a:solidFill>
                            <a:schemeClr val="tx1"/>
                          </a:solidFill>
                          <a:effectLst/>
                          <a:latin typeface="Times New Roman"/>
                          <a:ea typeface="+mn-ea"/>
                          <a:cs typeface="+mn-cs"/>
                        </a:rPr>
                        <a:t>828.546,50</a:t>
                      </a:r>
                    </a:p>
                  </a:txBody>
                  <a:tcPr marL="0" marR="0" marT="0" marB="0" anchor="ctr"/>
                </a:tc>
              </a:tr>
              <a:tr h="268897">
                <a:tc>
                  <a:txBody>
                    <a:bodyPr/>
                    <a:lstStyle/>
                    <a:p>
                      <a:pPr marL="0" algn="r" rtl="0" eaLnBrk="1" fontAlgn="ctr" latinLnBrk="0" hangingPunct="1"/>
                      <a:r>
                        <a:rPr kumimoji="0" lang="tr-TR" sz="1200" b="0" i="0" u="none" strike="noStrike" kern="1200" dirty="0">
                          <a:solidFill>
                            <a:schemeClr val="tx1"/>
                          </a:solidFill>
                          <a:effectLst/>
                          <a:latin typeface="Times New Roman"/>
                          <a:ea typeface="+mn-ea"/>
                          <a:cs typeface="+mn-cs"/>
                        </a:rPr>
                        <a:t>Yem Bitkileri Desteklemesi</a:t>
                      </a: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198 kişi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179.147,56</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Besilik Erkek Sığır Desteklemesi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1835 Baş</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535.500,00</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Çiğ Süt Desteklemesi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8.103.673 </a:t>
                      </a:r>
                      <a:r>
                        <a:rPr kumimoji="0" lang="tr-TR" sz="1200" b="0" i="0" u="none" strike="noStrike" kern="1200" dirty="0" err="1" smtClean="0">
                          <a:solidFill>
                            <a:schemeClr val="tx1"/>
                          </a:solidFill>
                          <a:effectLst/>
                          <a:latin typeface="Times New Roman"/>
                          <a:ea typeface="+mn-ea"/>
                          <a:cs typeface="+mn-cs"/>
                        </a:rPr>
                        <a:t>Lt</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413.765,00</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Sertifikalı Fidan Desteklemesi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3 kişi / 34 (Da)</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3.481,40</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Organik Tarım Desteği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0" lang="tr-TR" sz="1200" b="0" i="0" u="none" strike="noStrike" kern="1200" dirty="0" smtClean="0">
                          <a:solidFill>
                            <a:schemeClr val="tx1"/>
                          </a:solidFill>
                          <a:effectLst/>
                          <a:latin typeface="Times New Roman"/>
                          <a:ea typeface="+mn-ea"/>
                          <a:cs typeface="+mn-cs"/>
                        </a:rPr>
                        <a:t>1013 kişi</a:t>
                      </a:r>
                      <a:endParaRPr kumimoji="0" lang="tr-TR" sz="1200" b="0" i="0" u="none" strike="noStrike" kern="1200" dirty="0" smtClean="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1.618.843</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ÇATAK</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0" lang="tr-TR" sz="1200" b="0" i="0" u="none" strike="noStrike" kern="1200" dirty="0" smtClean="0">
                          <a:solidFill>
                            <a:schemeClr val="tx1"/>
                          </a:solidFill>
                          <a:effectLst/>
                          <a:latin typeface="Times New Roman"/>
                          <a:ea typeface="+mn-ea"/>
                          <a:cs typeface="+mn-cs"/>
                        </a:rPr>
                        <a:t>228 kişi / 4.426 (Da) </a:t>
                      </a: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347.629,05</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İyi Tarım Uygulamaları Desteklemeleri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0" lang="tr-TR" sz="1200" b="0" i="0" u="none" strike="noStrike" kern="1200" dirty="0" smtClean="0">
                          <a:solidFill>
                            <a:schemeClr val="tx1"/>
                          </a:solidFill>
                          <a:effectLst/>
                          <a:latin typeface="Times New Roman"/>
                          <a:ea typeface="+mn-ea"/>
                          <a:cs typeface="+mn-cs"/>
                        </a:rPr>
                        <a:t>-</a:t>
                      </a:r>
                      <a:endParaRPr kumimoji="0" lang="tr-TR" sz="1200" b="0" i="0" u="none" strike="noStrike" kern="1200" dirty="0" smtClean="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endParaRPr kumimoji="0" lang="tr-TR" sz="1200" b="0" i="0" u="none" strike="noStrike" kern="1200" dirty="0" smtClean="0">
                        <a:solidFill>
                          <a:schemeClr val="tx1"/>
                        </a:solidFill>
                        <a:effectLst/>
                        <a:latin typeface="Times New Roman"/>
                        <a:ea typeface="+mn-ea"/>
                        <a:cs typeface="+mn-cs"/>
                      </a:endParaRPr>
                    </a:p>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Prim Uygulamaları</a:t>
                      </a:r>
                      <a:r>
                        <a:rPr kumimoji="0" lang="tr-TR" sz="1200" b="0" i="0" u="none" strike="noStrike" kern="1200" baseline="0" dirty="0" smtClean="0">
                          <a:solidFill>
                            <a:schemeClr val="tx1"/>
                          </a:solidFill>
                          <a:effectLst/>
                          <a:latin typeface="Times New Roman"/>
                          <a:ea typeface="+mn-ea"/>
                          <a:cs typeface="+mn-cs"/>
                        </a:rPr>
                        <a:t> Desteği(</a:t>
                      </a:r>
                      <a:r>
                        <a:rPr kumimoji="0" lang="tr-TR" sz="1200" b="0" i="0" u="none" strike="noStrike" kern="1200" baseline="0" dirty="0" err="1" smtClean="0">
                          <a:solidFill>
                            <a:schemeClr val="tx1"/>
                          </a:solidFill>
                          <a:effectLst/>
                          <a:latin typeface="Times New Roman"/>
                          <a:ea typeface="+mn-ea"/>
                          <a:cs typeface="+mn-cs"/>
                        </a:rPr>
                        <a:t>Y.Ayçiçek</a:t>
                      </a:r>
                      <a:r>
                        <a:rPr kumimoji="0" lang="tr-TR" sz="1200" b="0" i="0" u="none" strike="noStrike" kern="1200" baseline="0" dirty="0" smtClean="0">
                          <a:solidFill>
                            <a:schemeClr val="tx1"/>
                          </a:solidFill>
                          <a:effectLst/>
                          <a:latin typeface="Times New Roman"/>
                          <a:ea typeface="+mn-ea"/>
                          <a:cs typeface="+mn-cs"/>
                        </a:rPr>
                        <a:t>)</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23 Kişi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3.887,00</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Arı Desteklemesi (Kovan)</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25010 Kolon</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200.080,00</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Yavru Alabalık Desteklemesi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Tarımsal Yayım Desteklemesi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498 kişi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298.800,00</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22114">
                <a:tc>
                  <a:txBody>
                    <a:bodyPr/>
                    <a:lstStyle/>
                    <a:p>
                      <a:pPr marL="0" algn="r" rtl="0" eaLnBrk="1" fontAlgn="ctr" latinLnBrk="0" hangingPunct="1"/>
                      <a:r>
                        <a:rPr kumimoji="0" lang="tr-TR" sz="1200" b="1" i="0" u="none" strike="noStrike" kern="1200" dirty="0">
                          <a:solidFill>
                            <a:schemeClr val="accent5"/>
                          </a:solidFill>
                          <a:effectLst/>
                          <a:latin typeface="Times New Roman"/>
                          <a:ea typeface="+mn-ea"/>
                          <a:cs typeface="+mn-cs"/>
                        </a:rPr>
                        <a:t>TOPLAM</a:t>
                      </a:r>
                    </a:p>
                  </a:txBody>
                  <a:tcPr marL="7921" marR="7921" marT="792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accent5"/>
                        </a:solidFill>
                        <a:effectLst/>
                        <a:latin typeface="Times New Roman" pitchFamily="18" charset="0"/>
                        <a:cs typeface="Arial" pitchFamily="34" charset="0"/>
                      </a:endParaRPr>
                    </a:p>
                  </a:txBody>
                  <a:tcPr marL="7921" marR="7921" marT="7920" marB="0" anchor="ctr" horzOverflow="overflow"/>
                </a:tc>
                <a:tc>
                  <a:txBody>
                    <a:bodyPr/>
                    <a:lstStyle/>
                    <a:p>
                      <a:pPr algn="r" fontAlgn="b"/>
                      <a:r>
                        <a:rPr kumimoji="0" lang="tr-TR" sz="1200" b="1" i="0" u="none" strike="noStrike" kern="1200" dirty="0">
                          <a:solidFill>
                            <a:schemeClr val="accent5"/>
                          </a:solidFill>
                          <a:effectLst/>
                          <a:latin typeface="Times New Roman"/>
                          <a:ea typeface="+mn-ea"/>
                          <a:cs typeface="+mn-cs"/>
                        </a:rPr>
                        <a:t>39.160.013,18</a:t>
                      </a:r>
                    </a:p>
                  </a:txBody>
                  <a:tcPr marL="9525" marR="9525" marT="9525" marB="0" anchor="b"/>
                </a:tc>
              </a:tr>
            </a:tbl>
          </a:graphicData>
        </a:graphic>
      </p:graphicFrame>
    </p:spTree>
    <p:extLst>
      <p:ext uri="{BB962C8B-B14F-4D97-AF65-F5344CB8AC3E}">
        <p14:creationId xmlns:p14="http://schemas.microsoft.com/office/powerpoint/2010/main" val="2062619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88125" y="6492875"/>
            <a:ext cx="2133600" cy="365125"/>
          </a:xfrm>
        </p:spPr>
        <p:txBody>
          <a:bodyPr rtlCol="0" anchor="ctr"/>
          <a:lstStyle/>
          <a:p>
            <a:pPr>
              <a:defRPr/>
            </a:pPr>
            <a:fld id="{E24E900A-25D4-43A4-9BD3-A8981DF20987}" type="slidenum">
              <a:rPr lang="tr-TR">
                <a:solidFill>
                  <a:schemeClr val="tx1">
                    <a:tint val="75000"/>
                  </a:schemeClr>
                </a:solidFill>
              </a:rPr>
              <a:pPr>
                <a:defRPr/>
              </a:pPr>
              <a:t>29</a:t>
            </a:fld>
            <a:endParaRPr lang="tr-TR" dirty="0">
              <a:solidFill>
                <a:schemeClr val="tx1">
                  <a:tint val="75000"/>
                </a:schemeClr>
              </a:solidFill>
            </a:endParaRPr>
          </a:p>
        </p:txBody>
      </p:sp>
      <p:sp>
        <p:nvSpPr>
          <p:cNvPr id="39938" name="Rectangle 7"/>
          <p:cNvSpPr>
            <a:spLocks noChangeArrowheads="1"/>
          </p:cNvSpPr>
          <p:nvPr/>
        </p:nvSpPr>
        <p:spPr bwMode="auto">
          <a:xfrm>
            <a:off x="0" y="1866900"/>
            <a:ext cx="9144000" cy="0"/>
          </a:xfrm>
          <a:prstGeom prst="rect">
            <a:avLst/>
          </a:prstGeom>
          <a:noFill/>
          <a:ln w="9525">
            <a:noFill/>
            <a:miter lim="800000"/>
            <a:headEnd/>
            <a:tailEnd/>
          </a:ln>
        </p:spPr>
        <p:txBody>
          <a:bodyPr wrap="none" anchor="ctr">
            <a:spAutoFit/>
          </a:bodyPr>
          <a:lstStyle/>
          <a:p>
            <a:pPr eaLnBrk="0" hangingPunct="0"/>
            <a:endParaRPr lang="tr-TR">
              <a:latin typeface="Gill Sans MT" pitchFamily="34" charset="0"/>
            </a:endParaRPr>
          </a:p>
        </p:txBody>
      </p:sp>
      <p:sp>
        <p:nvSpPr>
          <p:cNvPr id="39939" name="Rectangle 8"/>
          <p:cNvSpPr>
            <a:spLocks noChangeArrowheads="1"/>
          </p:cNvSpPr>
          <p:nvPr/>
        </p:nvSpPr>
        <p:spPr bwMode="auto">
          <a:xfrm>
            <a:off x="0" y="5013325"/>
            <a:ext cx="9144000" cy="0"/>
          </a:xfrm>
          <a:prstGeom prst="rect">
            <a:avLst/>
          </a:prstGeom>
          <a:noFill/>
          <a:ln w="9525">
            <a:noFill/>
            <a:miter lim="800000"/>
            <a:headEnd/>
            <a:tailEnd/>
          </a:ln>
        </p:spPr>
        <p:txBody>
          <a:bodyPr wrap="none" anchor="ctr">
            <a:spAutoFit/>
          </a:bodyPr>
          <a:lstStyle/>
          <a:p>
            <a:endParaRPr lang="tr-TR">
              <a:latin typeface="Gill Sans MT" pitchFamily="34" charset="0"/>
            </a:endParaRPr>
          </a:p>
        </p:txBody>
      </p:sp>
      <p:sp>
        <p:nvSpPr>
          <p:cNvPr id="39940" name="Metin kutusu 1"/>
          <p:cNvSpPr txBox="1">
            <a:spLocks noChangeArrowheads="1"/>
          </p:cNvSpPr>
          <p:nvPr/>
        </p:nvSpPr>
        <p:spPr bwMode="auto">
          <a:xfrm>
            <a:off x="1403350" y="195263"/>
            <a:ext cx="7129463" cy="708025"/>
          </a:xfrm>
          <a:prstGeom prst="rect">
            <a:avLst/>
          </a:prstGeom>
          <a:noFill/>
          <a:ln w="9525">
            <a:noFill/>
            <a:miter lim="800000"/>
            <a:headEnd/>
            <a:tailEnd/>
          </a:ln>
        </p:spPr>
        <p:txBody>
          <a:bodyPr>
            <a:spAutoFit/>
          </a:bodyPr>
          <a:lstStyle/>
          <a:p>
            <a:r>
              <a:rPr lang="tr-TR" sz="4000" b="1">
                <a:latin typeface="Gill Sans MT" pitchFamily="34" charset="0"/>
              </a:rPr>
              <a:t>İl Müdürlüğümüz Çalışmaları</a:t>
            </a:r>
          </a:p>
        </p:txBody>
      </p:sp>
      <p:pic>
        <p:nvPicPr>
          <p:cNvPr id="5" name="Resim 4"/>
          <p:cNvPicPr>
            <a:picLocks noChangeAspect="1"/>
          </p:cNvPicPr>
          <p:nvPr/>
        </p:nvPicPr>
        <p:blipFill>
          <a:blip r:embed="rId2">
            <a:extLst/>
          </a:blip>
          <a:stretch>
            <a:fillRect/>
          </a:stretch>
        </p:blipFill>
        <p:spPr>
          <a:xfrm>
            <a:off x="2302221" y="1036196"/>
            <a:ext cx="4934075" cy="28248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Resim 5"/>
          <p:cNvPicPr>
            <a:picLocks noChangeAspect="1"/>
          </p:cNvPicPr>
          <p:nvPr/>
        </p:nvPicPr>
        <p:blipFill>
          <a:blip r:embed="rId3">
            <a:extLst/>
          </a:blip>
          <a:stretch>
            <a:fillRect/>
          </a:stretch>
        </p:blipFill>
        <p:spPr>
          <a:xfrm>
            <a:off x="1115616" y="4077072"/>
            <a:ext cx="3312368" cy="22082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Resim 6"/>
          <p:cNvPicPr>
            <a:picLocks noChangeAspect="1"/>
          </p:cNvPicPr>
          <p:nvPr/>
        </p:nvPicPr>
        <p:blipFill>
          <a:blip r:embed="rId4">
            <a:extLst/>
          </a:blip>
          <a:stretch>
            <a:fillRect/>
          </a:stretch>
        </p:blipFill>
        <p:spPr>
          <a:xfrm>
            <a:off x="5457807" y="4056771"/>
            <a:ext cx="3362665" cy="22082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Başlık 1"/>
          <p:cNvSpPr>
            <a:spLocks noGrp="1"/>
          </p:cNvSpPr>
          <p:nvPr>
            <p:ph type="title"/>
          </p:nvPr>
        </p:nvSpPr>
        <p:spPr bwMode="auto">
          <a:xfrm>
            <a:off x="1116013" y="274638"/>
            <a:ext cx="7956550" cy="1143000"/>
          </a:xfrm>
        </p:spPr>
        <p:txBody>
          <a:bodyPr vert="horz" wrap="square" lIns="91440" tIns="45720" rIns="91440" bIns="45720" numCol="1" anchorCtr="0" compatLnSpc="1">
            <a:prstTxWarp prst="textNoShape">
              <a:avLst/>
            </a:prstTxWarp>
          </a:bodyPr>
          <a:lstStyle/>
          <a:p>
            <a:pPr eaLnBrk="1" hangingPunct="1"/>
            <a:r>
              <a:rPr lang="tr-TR" sz="3200" b="1" smtClean="0">
                <a:effectLst/>
              </a:rPr>
              <a:t>İl Müdürlüğü Kadro ve Personel Durumu</a:t>
            </a:r>
          </a:p>
        </p:txBody>
      </p:sp>
      <p:graphicFrame>
        <p:nvGraphicFramePr>
          <p:cNvPr id="4" name="İçerik Yer Tutucusu 3"/>
          <p:cNvGraphicFramePr>
            <a:graphicFrameLocks noGrp="1"/>
          </p:cNvGraphicFramePr>
          <p:nvPr>
            <p:ph idx="1"/>
          </p:nvPr>
        </p:nvGraphicFramePr>
        <p:xfrm>
          <a:off x="1187450" y="1916113"/>
          <a:ext cx="7729538" cy="3337560"/>
        </p:xfrm>
        <a:graphic>
          <a:graphicData uri="http://schemas.openxmlformats.org/drawingml/2006/table">
            <a:tbl>
              <a:tblPr firstRow="1" bandRow="1">
                <a:tableStyleId>{7DF18680-E054-41AD-8BC1-D1AEF772440D}</a:tableStyleId>
              </a:tblPr>
              <a:tblGrid>
                <a:gridCol w="2786952"/>
                <a:gridCol w="1792033"/>
                <a:gridCol w="1529715"/>
                <a:gridCol w="1620838"/>
              </a:tblGrid>
              <a:tr h="370840">
                <a:tc gridSpan="4">
                  <a:txBody>
                    <a:bodyPr/>
                    <a:lstStyle/>
                    <a:p>
                      <a:r>
                        <a:rPr lang="tr-TR" dirty="0" smtClean="0"/>
                        <a:t>ÜNVANLAR</a:t>
                      </a:r>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a:txBody>
                    <a:bodyPr/>
                    <a:lstStyle/>
                    <a:p>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smtClean="0"/>
                        <a:t>Olması Gereken</a:t>
                      </a:r>
                    </a:p>
                  </a:txBody>
                  <a:tcPr/>
                </a:tc>
                <a:tc>
                  <a:txBody>
                    <a:bodyPr/>
                    <a:lstStyle/>
                    <a:p>
                      <a:pPr algn="ctr"/>
                      <a:r>
                        <a:rPr lang="tr-TR" sz="1600" b="1" dirty="0" smtClean="0"/>
                        <a:t>Mevcut</a:t>
                      </a:r>
                      <a:endParaRPr lang="tr-TR" sz="1600" b="1" dirty="0"/>
                    </a:p>
                  </a:txBody>
                  <a:tcPr/>
                </a:tc>
                <a:tc>
                  <a:txBody>
                    <a:bodyPr/>
                    <a:lstStyle/>
                    <a:p>
                      <a:pPr algn="ctr"/>
                      <a:r>
                        <a:rPr lang="tr-TR" sz="1600" b="1" dirty="0" smtClean="0"/>
                        <a:t>İhtiyaç</a:t>
                      </a:r>
                      <a:endParaRPr lang="tr-TR" sz="1600" b="1" dirty="0"/>
                    </a:p>
                  </a:txBody>
                  <a:tcPr/>
                </a:tc>
              </a:tr>
              <a:tr h="370840">
                <a:tc>
                  <a:txBody>
                    <a:bodyPr/>
                    <a:lstStyle/>
                    <a:p>
                      <a:r>
                        <a:rPr lang="tr-TR" sz="1600" b="1" dirty="0" smtClean="0"/>
                        <a:t>Mühendis</a:t>
                      </a:r>
                      <a:endParaRPr lang="tr-TR" sz="1600" b="1" dirty="0"/>
                    </a:p>
                  </a:txBody>
                  <a:tcPr/>
                </a:tc>
                <a:tc>
                  <a:txBody>
                    <a:bodyPr/>
                    <a:lstStyle/>
                    <a:p>
                      <a:pPr algn="ctr"/>
                      <a:r>
                        <a:rPr lang="tr-TR" dirty="0" smtClean="0">
                          <a:solidFill>
                            <a:schemeClr val="tx1"/>
                          </a:solidFill>
                        </a:rPr>
                        <a:t>69</a:t>
                      </a:r>
                      <a:endParaRPr lang="tr-TR" dirty="0">
                        <a:solidFill>
                          <a:schemeClr val="tx1"/>
                        </a:solidFill>
                      </a:endParaRPr>
                    </a:p>
                  </a:txBody>
                  <a:tcPr/>
                </a:tc>
                <a:tc>
                  <a:txBody>
                    <a:bodyPr/>
                    <a:lstStyle/>
                    <a:p>
                      <a:pPr algn="ctr"/>
                      <a:r>
                        <a:rPr lang="tr-TR" dirty="0" smtClean="0"/>
                        <a:t>30</a:t>
                      </a:r>
                      <a:endParaRPr lang="tr-TR" dirty="0"/>
                    </a:p>
                  </a:txBody>
                  <a:tcPr/>
                </a:tc>
                <a:tc>
                  <a:txBody>
                    <a:bodyPr/>
                    <a:lstStyle/>
                    <a:p>
                      <a:pPr algn="ctr"/>
                      <a:r>
                        <a:rPr lang="tr-TR" dirty="0" smtClean="0"/>
                        <a:t>39</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t>Ziraat Teknikeri</a:t>
                      </a:r>
                    </a:p>
                  </a:txBody>
                  <a:tcPr/>
                </a:tc>
                <a:tc>
                  <a:txBody>
                    <a:bodyPr/>
                    <a:lstStyle/>
                    <a:p>
                      <a:pPr algn="ctr"/>
                      <a:r>
                        <a:rPr lang="tr-TR" dirty="0" smtClean="0">
                          <a:solidFill>
                            <a:schemeClr val="tx1"/>
                          </a:solidFill>
                        </a:rPr>
                        <a:t>18</a:t>
                      </a:r>
                      <a:endParaRPr lang="tr-TR" dirty="0">
                        <a:solidFill>
                          <a:schemeClr val="tx1"/>
                        </a:solidFill>
                      </a:endParaRPr>
                    </a:p>
                  </a:txBody>
                  <a:tcPr/>
                </a:tc>
                <a:tc>
                  <a:txBody>
                    <a:bodyPr/>
                    <a:lstStyle/>
                    <a:p>
                      <a:pPr algn="ctr"/>
                      <a:r>
                        <a:rPr lang="tr-TR" dirty="0" smtClean="0"/>
                        <a:t>14</a:t>
                      </a:r>
                      <a:endParaRPr lang="tr-TR" dirty="0"/>
                    </a:p>
                  </a:txBody>
                  <a:tcPr/>
                </a:tc>
                <a:tc>
                  <a:txBody>
                    <a:bodyPr/>
                    <a:lstStyle/>
                    <a:p>
                      <a:pPr algn="ctr"/>
                      <a:r>
                        <a:rPr lang="tr-TR" dirty="0" smtClean="0"/>
                        <a:t>4</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t>Ziraat Teknisyeni</a:t>
                      </a:r>
                    </a:p>
                  </a:txBody>
                  <a:tcPr/>
                </a:tc>
                <a:tc>
                  <a:txBody>
                    <a:bodyPr/>
                    <a:lstStyle/>
                    <a:p>
                      <a:pPr algn="ctr"/>
                      <a:r>
                        <a:rPr lang="tr-TR" dirty="0" smtClean="0">
                          <a:solidFill>
                            <a:schemeClr val="tx1"/>
                          </a:solidFill>
                        </a:rPr>
                        <a:t>14</a:t>
                      </a:r>
                      <a:endParaRPr lang="tr-TR" dirty="0">
                        <a:solidFill>
                          <a:schemeClr val="tx1"/>
                        </a:solidFill>
                      </a:endParaRPr>
                    </a:p>
                  </a:txBody>
                  <a:tcPr/>
                </a:tc>
                <a:tc>
                  <a:txBody>
                    <a:bodyPr/>
                    <a:lstStyle/>
                    <a:p>
                      <a:pPr algn="ctr"/>
                      <a:r>
                        <a:rPr lang="tr-TR" dirty="0" smtClean="0"/>
                        <a:t>2</a:t>
                      </a:r>
                      <a:endParaRPr lang="tr-TR" dirty="0"/>
                    </a:p>
                  </a:txBody>
                  <a:tcPr/>
                </a:tc>
                <a:tc>
                  <a:txBody>
                    <a:bodyPr/>
                    <a:lstStyle/>
                    <a:p>
                      <a:pPr algn="ctr"/>
                      <a:r>
                        <a:rPr lang="tr-TR" dirty="0" smtClean="0"/>
                        <a:t>12</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t>Vet. Hekim</a:t>
                      </a:r>
                    </a:p>
                  </a:txBody>
                  <a:tcPr/>
                </a:tc>
                <a:tc>
                  <a:txBody>
                    <a:bodyPr/>
                    <a:lstStyle/>
                    <a:p>
                      <a:pPr algn="ctr"/>
                      <a:r>
                        <a:rPr lang="tr-TR" dirty="0" smtClean="0">
                          <a:solidFill>
                            <a:schemeClr val="tx1"/>
                          </a:solidFill>
                        </a:rPr>
                        <a:t>33</a:t>
                      </a:r>
                      <a:endParaRPr lang="tr-TR" dirty="0">
                        <a:solidFill>
                          <a:schemeClr val="tx1"/>
                        </a:solidFill>
                      </a:endParaRPr>
                    </a:p>
                  </a:txBody>
                  <a:tcPr/>
                </a:tc>
                <a:tc>
                  <a:txBody>
                    <a:bodyPr/>
                    <a:lstStyle/>
                    <a:p>
                      <a:pPr algn="ctr"/>
                      <a:r>
                        <a:rPr lang="tr-TR" dirty="0" smtClean="0"/>
                        <a:t>13</a:t>
                      </a:r>
                      <a:endParaRPr lang="tr-TR" dirty="0"/>
                    </a:p>
                  </a:txBody>
                  <a:tcPr/>
                </a:tc>
                <a:tc>
                  <a:txBody>
                    <a:bodyPr/>
                    <a:lstStyle/>
                    <a:p>
                      <a:pPr algn="ctr"/>
                      <a:r>
                        <a:rPr lang="tr-TR" dirty="0" smtClean="0"/>
                        <a:t>20</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t>Veteriner Sağlık Teknikeri</a:t>
                      </a:r>
                    </a:p>
                  </a:txBody>
                  <a:tcPr/>
                </a:tc>
                <a:tc>
                  <a:txBody>
                    <a:bodyPr/>
                    <a:lstStyle/>
                    <a:p>
                      <a:pPr algn="ctr"/>
                      <a:r>
                        <a:rPr lang="tr-TR" dirty="0" smtClean="0">
                          <a:solidFill>
                            <a:schemeClr val="tx1"/>
                          </a:solidFill>
                        </a:rPr>
                        <a:t>15</a:t>
                      </a:r>
                      <a:endParaRPr lang="tr-TR" dirty="0">
                        <a:solidFill>
                          <a:schemeClr val="tx1"/>
                        </a:solidFill>
                      </a:endParaRPr>
                    </a:p>
                  </a:txBody>
                  <a:tcPr/>
                </a:tc>
                <a:tc>
                  <a:txBody>
                    <a:bodyPr/>
                    <a:lstStyle/>
                    <a:p>
                      <a:pPr algn="ctr"/>
                      <a:r>
                        <a:rPr lang="tr-TR" dirty="0" smtClean="0"/>
                        <a:t>1</a:t>
                      </a:r>
                      <a:endParaRPr lang="tr-TR" dirty="0"/>
                    </a:p>
                  </a:txBody>
                  <a:tcPr/>
                </a:tc>
                <a:tc>
                  <a:txBody>
                    <a:bodyPr/>
                    <a:lstStyle/>
                    <a:p>
                      <a:pPr algn="ctr"/>
                      <a:r>
                        <a:rPr lang="tr-TR" dirty="0" smtClean="0"/>
                        <a:t>14</a:t>
                      </a:r>
                      <a:endParaRPr lang="tr-TR" dirty="0"/>
                    </a:p>
                  </a:txBody>
                  <a:tcPr/>
                </a:tc>
              </a:tr>
              <a:tr h="370840">
                <a:tc>
                  <a:txBody>
                    <a:bodyPr/>
                    <a:lstStyle/>
                    <a:p>
                      <a:r>
                        <a:rPr lang="tr-TR" sz="1600" b="1" dirty="0" smtClean="0"/>
                        <a:t>Veteriner Sağlık</a:t>
                      </a:r>
                      <a:r>
                        <a:rPr lang="tr-TR" sz="1600" b="1" baseline="0" dirty="0" smtClean="0"/>
                        <a:t> </a:t>
                      </a:r>
                      <a:r>
                        <a:rPr lang="tr-TR" sz="1600" b="1" dirty="0" smtClean="0"/>
                        <a:t>Teknisyeni</a:t>
                      </a:r>
                      <a:endParaRPr lang="tr-TR" sz="1600" b="1" dirty="0"/>
                    </a:p>
                  </a:txBody>
                  <a:tcPr/>
                </a:tc>
                <a:tc>
                  <a:txBody>
                    <a:bodyPr/>
                    <a:lstStyle/>
                    <a:p>
                      <a:pPr algn="ctr"/>
                      <a:r>
                        <a:rPr lang="tr-TR" dirty="0" smtClean="0">
                          <a:solidFill>
                            <a:schemeClr val="tx1"/>
                          </a:solidFill>
                        </a:rPr>
                        <a:t>12</a:t>
                      </a:r>
                      <a:endParaRPr lang="tr-TR" dirty="0">
                        <a:solidFill>
                          <a:schemeClr val="tx1"/>
                        </a:solidFill>
                      </a:endParaRPr>
                    </a:p>
                  </a:txBody>
                  <a:tcPr/>
                </a:tc>
                <a:tc>
                  <a:txBody>
                    <a:bodyPr/>
                    <a:lstStyle/>
                    <a:p>
                      <a:pPr algn="ctr"/>
                      <a:r>
                        <a:rPr lang="tr-TR" dirty="0" smtClean="0"/>
                        <a:t>6</a:t>
                      </a:r>
                      <a:endParaRPr lang="tr-TR" dirty="0"/>
                    </a:p>
                  </a:txBody>
                  <a:tcPr/>
                </a:tc>
                <a:tc>
                  <a:txBody>
                    <a:bodyPr/>
                    <a:lstStyle/>
                    <a:p>
                      <a:pPr algn="ctr"/>
                      <a:r>
                        <a:rPr lang="tr-TR" dirty="0" smtClean="0"/>
                        <a:t>6</a:t>
                      </a:r>
                      <a:endParaRPr lang="tr-TR" dirty="0"/>
                    </a:p>
                  </a:txBody>
                  <a:tcPr/>
                </a:tc>
              </a:tr>
              <a:tr h="370840">
                <a:tc>
                  <a:txBody>
                    <a:bodyPr/>
                    <a:lstStyle/>
                    <a:p>
                      <a:r>
                        <a:rPr lang="tr-TR" sz="1400" b="1" dirty="0" smtClean="0">
                          <a:solidFill>
                            <a:srgbClr val="C00000"/>
                          </a:solidFill>
                        </a:rPr>
                        <a:t>TOPLAM</a:t>
                      </a:r>
                      <a:endParaRPr lang="tr-TR" sz="1400" b="1" dirty="0">
                        <a:solidFill>
                          <a:srgbClr val="C00000"/>
                        </a:solidFill>
                      </a:endParaRPr>
                    </a:p>
                  </a:txBody>
                  <a:tcPr/>
                </a:tc>
                <a:tc>
                  <a:txBody>
                    <a:bodyPr/>
                    <a:lstStyle/>
                    <a:p>
                      <a:pPr algn="ctr"/>
                      <a:r>
                        <a:rPr lang="tr-TR" b="1" dirty="0" smtClean="0">
                          <a:solidFill>
                            <a:srgbClr val="C00000"/>
                          </a:solidFill>
                        </a:rPr>
                        <a:t>161</a:t>
                      </a:r>
                      <a:endParaRPr lang="tr-TR" b="1" dirty="0">
                        <a:solidFill>
                          <a:srgbClr val="C00000"/>
                        </a:solidFill>
                      </a:endParaRPr>
                    </a:p>
                  </a:txBody>
                  <a:tcPr/>
                </a:tc>
                <a:tc>
                  <a:txBody>
                    <a:bodyPr/>
                    <a:lstStyle/>
                    <a:p>
                      <a:pPr algn="ctr"/>
                      <a:r>
                        <a:rPr lang="tr-TR" b="1" dirty="0" smtClean="0">
                          <a:solidFill>
                            <a:srgbClr val="C00000"/>
                          </a:solidFill>
                        </a:rPr>
                        <a:t>62</a:t>
                      </a:r>
                      <a:endParaRPr lang="tr-TR" b="1" dirty="0">
                        <a:solidFill>
                          <a:srgbClr val="C00000"/>
                        </a:solidFill>
                      </a:endParaRPr>
                    </a:p>
                  </a:txBody>
                  <a:tcPr/>
                </a:tc>
                <a:tc>
                  <a:txBody>
                    <a:bodyPr/>
                    <a:lstStyle/>
                    <a:p>
                      <a:pPr algn="ctr"/>
                      <a:r>
                        <a:rPr lang="tr-TR" b="1" dirty="0" smtClean="0">
                          <a:solidFill>
                            <a:srgbClr val="C00000"/>
                          </a:solidFill>
                        </a:rPr>
                        <a:t>95</a:t>
                      </a:r>
                      <a:endParaRPr lang="tr-TR" b="1" dirty="0">
                        <a:solidFill>
                          <a:srgbClr val="C00000"/>
                        </a:solidFill>
                      </a:endParaRPr>
                    </a:p>
                  </a:txBody>
                  <a:tcPr/>
                </a:tc>
              </a:tr>
            </a:tbl>
          </a:graphicData>
        </a:graphic>
      </p:graphicFrame>
      <p:sp>
        <p:nvSpPr>
          <p:cNvPr id="15411" name="Metin kutusu 4"/>
          <p:cNvSpPr txBox="1">
            <a:spLocks noChangeArrowheads="1"/>
          </p:cNvSpPr>
          <p:nvPr/>
        </p:nvSpPr>
        <p:spPr bwMode="auto">
          <a:xfrm>
            <a:off x="1116013" y="1125538"/>
            <a:ext cx="7488237" cy="492125"/>
          </a:xfrm>
          <a:prstGeom prst="rect">
            <a:avLst/>
          </a:prstGeom>
          <a:noFill/>
          <a:ln w="9525">
            <a:noFill/>
            <a:miter lim="800000"/>
            <a:headEnd/>
            <a:tailEnd/>
          </a:ln>
        </p:spPr>
        <p:txBody>
          <a:bodyPr>
            <a:spAutoFit/>
          </a:bodyPr>
          <a:lstStyle/>
          <a:p>
            <a:r>
              <a:rPr lang="tr-TR" sz="2600">
                <a:latin typeface="Gill Sans MT" pitchFamily="34" charset="0"/>
              </a:rPr>
              <a:t>Olması Gereken Norm Kadro ve Personel Durumu</a:t>
            </a:r>
          </a:p>
        </p:txBody>
      </p:sp>
      <p:sp>
        <p:nvSpPr>
          <p:cNvPr id="15412" name="Metin kutusu 2"/>
          <p:cNvSpPr txBox="1">
            <a:spLocks noChangeArrowheads="1"/>
          </p:cNvSpPr>
          <p:nvPr/>
        </p:nvSpPr>
        <p:spPr bwMode="auto">
          <a:xfrm>
            <a:off x="1258888" y="5589588"/>
            <a:ext cx="7561262" cy="368300"/>
          </a:xfrm>
          <a:prstGeom prst="rect">
            <a:avLst/>
          </a:prstGeom>
          <a:noFill/>
          <a:ln w="9525">
            <a:noFill/>
            <a:miter lim="800000"/>
            <a:headEnd/>
            <a:tailEnd/>
          </a:ln>
        </p:spPr>
        <p:txBody>
          <a:bodyPr>
            <a:spAutoFit/>
          </a:bodyPr>
          <a:lstStyle/>
          <a:p>
            <a:r>
              <a:rPr lang="tr-TR">
                <a:latin typeface="Gill Sans MT" pitchFamily="34" charset="0"/>
              </a:rPr>
              <a:t>İl Müdürlüğümüz </a:t>
            </a:r>
            <a:r>
              <a:rPr lang="tr-TR" b="1">
                <a:latin typeface="Gill Sans MT" pitchFamily="34" charset="0"/>
              </a:rPr>
              <a:t>%38 </a:t>
            </a:r>
            <a:r>
              <a:rPr lang="tr-TR">
                <a:latin typeface="Gill Sans MT" pitchFamily="34" charset="0"/>
              </a:rPr>
              <a:t>doluluk oranıyla çalışmaktadır.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Başlık 1"/>
          <p:cNvSpPr txBox="1">
            <a:spLocks/>
          </p:cNvSpPr>
          <p:nvPr/>
        </p:nvSpPr>
        <p:spPr bwMode="auto">
          <a:xfrm>
            <a:off x="1258888" y="315913"/>
            <a:ext cx="7499350" cy="1143000"/>
          </a:xfrm>
          <a:prstGeom prst="rect">
            <a:avLst/>
          </a:prstGeom>
          <a:noFill/>
          <a:ln w="9525">
            <a:noFill/>
            <a:miter lim="800000"/>
            <a:headEnd/>
            <a:tailEnd/>
          </a:ln>
        </p:spPr>
        <p:txBody>
          <a:bodyPr/>
          <a:lstStyle/>
          <a:p>
            <a:r>
              <a:rPr lang="tr-TR" sz="4300" b="1">
                <a:solidFill>
                  <a:srgbClr val="572314"/>
                </a:solidFill>
                <a:latin typeface="Gill Sans MT" pitchFamily="34" charset="0"/>
              </a:rPr>
              <a:t>Şubeler</a:t>
            </a:r>
          </a:p>
        </p:txBody>
      </p:sp>
      <p:sp>
        <p:nvSpPr>
          <p:cNvPr id="40962" name="Metin kutusu 2"/>
          <p:cNvSpPr txBox="1">
            <a:spLocks noChangeArrowheads="1"/>
          </p:cNvSpPr>
          <p:nvPr/>
        </p:nvSpPr>
        <p:spPr bwMode="auto">
          <a:xfrm>
            <a:off x="1322388" y="1052513"/>
            <a:ext cx="7642225" cy="3540125"/>
          </a:xfrm>
          <a:prstGeom prst="rect">
            <a:avLst/>
          </a:prstGeom>
          <a:noFill/>
          <a:ln w="9525">
            <a:noFill/>
            <a:miter lim="800000"/>
            <a:headEnd/>
            <a:tailEnd/>
          </a:ln>
        </p:spPr>
        <p:txBody>
          <a:bodyPr>
            <a:spAutoFit/>
          </a:bodyPr>
          <a:lstStyle/>
          <a:p>
            <a:r>
              <a:rPr lang="tr-TR" sz="3200" dirty="0">
                <a:latin typeface="Gill Sans MT" pitchFamily="34" charset="0"/>
              </a:rPr>
              <a:t>+ Gıda ve Yem,</a:t>
            </a:r>
            <a:br>
              <a:rPr lang="tr-TR" sz="3200" dirty="0">
                <a:latin typeface="Gill Sans MT" pitchFamily="34" charset="0"/>
              </a:rPr>
            </a:br>
            <a:r>
              <a:rPr lang="tr-TR" sz="3200" dirty="0">
                <a:latin typeface="Gill Sans MT" pitchFamily="34" charset="0"/>
              </a:rPr>
              <a:t>+ Bitkisel Üretim ve Bitki Sağlığı,</a:t>
            </a:r>
            <a:br>
              <a:rPr lang="tr-TR" sz="3200" dirty="0">
                <a:latin typeface="Gill Sans MT" pitchFamily="34" charset="0"/>
              </a:rPr>
            </a:br>
            <a:r>
              <a:rPr lang="tr-TR" sz="3200" dirty="0">
                <a:latin typeface="Gill Sans MT" pitchFamily="34" charset="0"/>
              </a:rPr>
              <a:t>+ Hayvan Sağlığı, Yetiştiriciliği ve Su Ürünleri,</a:t>
            </a:r>
            <a:br>
              <a:rPr lang="tr-TR" sz="3200" dirty="0">
                <a:latin typeface="Gill Sans MT" pitchFamily="34" charset="0"/>
              </a:rPr>
            </a:br>
            <a:r>
              <a:rPr lang="tr-TR" sz="3200" dirty="0">
                <a:latin typeface="Gill Sans MT" pitchFamily="34" charset="0"/>
              </a:rPr>
              <a:t>+ Tarımsal Altyapı ve Arazi Değerlendirme,</a:t>
            </a:r>
            <a:br>
              <a:rPr lang="tr-TR" sz="3200" dirty="0">
                <a:latin typeface="Gill Sans MT" pitchFamily="34" charset="0"/>
              </a:rPr>
            </a:br>
            <a:r>
              <a:rPr lang="tr-TR" sz="3200" dirty="0">
                <a:latin typeface="Gill Sans MT" pitchFamily="34" charset="0"/>
              </a:rPr>
              <a:t>+ Kırsal Kalkınma ve Örgütlenme,</a:t>
            </a:r>
            <a:br>
              <a:rPr lang="tr-TR" sz="3200" dirty="0">
                <a:latin typeface="Gill Sans MT" pitchFamily="34" charset="0"/>
              </a:rPr>
            </a:br>
            <a:r>
              <a:rPr lang="tr-TR" sz="3200" dirty="0">
                <a:latin typeface="Gill Sans MT" pitchFamily="34" charset="0"/>
              </a:rPr>
              <a:t>+ Koordinasyon ve Tarımsal Veriler,</a:t>
            </a:r>
            <a:br>
              <a:rPr lang="tr-TR" sz="3200" dirty="0">
                <a:latin typeface="Gill Sans MT" pitchFamily="34" charset="0"/>
              </a:rPr>
            </a:br>
            <a:r>
              <a:rPr lang="tr-TR" sz="3200" dirty="0">
                <a:latin typeface="Gill Sans MT" pitchFamily="34" charset="0"/>
              </a:rPr>
              <a:t>+ İdari ve Mali İşler.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350" y="2636838"/>
            <a:ext cx="7497763" cy="1143000"/>
          </a:xfrm>
        </p:spPr>
        <p:txBody>
          <a:bodyPr>
            <a:normAutofit fontScale="90000"/>
          </a:bodyPr>
          <a:lstStyle/>
          <a:p>
            <a:pPr eaLnBrk="1" fontAlgn="auto" hangingPunct="1">
              <a:spcAft>
                <a:spcPts val="0"/>
              </a:spcAft>
              <a:defRPr/>
            </a:pPr>
            <a:r>
              <a:rPr lang="tr-TR" b="1" dirty="0" smtClean="0">
                <a:solidFill>
                  <a:schemeClr val="tx2">
                    <a:satMod val="130000"/>
                  </a:schemeClr>
                </a:solidFill>
              </a:rPr>
              <a:t>Gıda ve Yem Şube Müdürlüğü</a:t>
            </a:r>
            <a:endParaRPr lang="tr-TR" b="1"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3027882093"/>
              </p:ext>
            </p:extLst>
          </p:nvPr>
        </p:nvGraphicFramePr>
        <p:xfrm>
          <a:off x="1042988" y="981075"/>
          <a:ext cx="8058045" cy="5567516"/>
        </p:xfrm>
        <a:graphic>
          <a:graphicData uri="http://schemas.openxmlformats.org/drawingml/2006/table">
            <a:tbl>
              <a:tblPr firstRow="1" bandRow="1">
                <a:tableStyleId>{7DF18680-E054-41AD-8BC1-D1AEF772440D}</a:tableStyleId>
              </a:tblPr>
              <a:tblGrid>
                <a:gridCol w="497205"/>
                <a:gridCol w="2664296"/>
                <a:gridCol w="936104"/>
                <a:gridCol w="936104"/>
                <a:gridCol w="936104"/>
                <a:gridCol w="1296144"/>
                <a:gridCol w="792088"/>
              </a:tblGrid>
              <a:tr h="370840">
                <a:tc>
                  <a:txBody>
                    <a:bodyPr/>
                    <a:lstStyle/>
                    <a:p>
                      <a:r>
                        <a:rPr lang="tr-TR" sz="1500" b="0" dirty="0" smtClean="0"/>
                        <a:t/>
                      </a:r>
                      <a:br>
                        <a:rPr lang="tr-TR" sz="1500" b="0" dirty="0" smtClean="0"/>
                      </a:br>
                      <a:r>
                        <a:rPr lang="tr-TR" sz="1500" b="0" dirty="0" smtClean="0"/>
                        <a:t>No</a:t>
                      </a:r>
                      <a:endParaRPr lang="tr-TR" sz="1500" b="0" dirty="0"/>
                    </a:p>
                  </a:txBody>
                  <a:tcPr/>
                </a:tc>
                <a:tc>
                  <a:txBody>
                    <a:bodyPr/>
                    <a:lstStyle/>
                    <a:p>
                      <a:r>
                        <a:rPr lang="tr-TR" sz="1500" b="0" dirty="0" smtClean="0"/>
                        <a:t/>
                      </a:r>
                      <a:br>
                        <a:rPr lang="tr-TR" sz="1500" b="0" dirty="0" smtClean="0"/>
                      </a:br>
                      <a:r>
                        <a:rPr lang="tr-TR" sz="1500" b="0" dirty="0" smtClean="0"/>
                        <a:t>Denetim Sebebi</a:t>
                      </a:r>
                      <a:endParaRPr lang="tr-TR" sz="1500" b="0" dirty="0"/>
                    </a:p>
                  </a:txBody>
                  <a:tcPr/>
                </a:tc>
                <a:tc>
                  <a:txBody>
                    <a:bodyPr/>
                    <a:lstStyle/>
                    <a:p>
                      <a:r>
                        <a:rPr lang="tr-TR" sz="1500" b="0" dirty="0" smtClean="0"/>
                        <a:t>Nihai </a:t>
                      </a:r>
                      <a:r>
                        <a:rPr lang="tr-TR" sz="1500" b="0" dirty="0" err="1" smtClean="0"/>
                        <a:t>Num.Son</a:t>
                      </a:r>
                      <a:r>
                        <a:rPr lang="tr-TR" sz="1500" b="0" dirty="0" smtClean="0"/>
                        <a:t> Olumlu</a:t>
                      </a:r>
                      <a:endParaRPr lang="tr-TR" sz="15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500" b="0" dirty="0" smtClean="0"/>
                        <a:t>Nihai </a:t>
                      </a:r>
                      <a:r>
                        <a:rPr lang="tr-TR" sz="1500" b="0" dirty="0" err="1" smtClean="0"/>
                        <a:t>Num.Son</a:t>
                      </a:r>
                      <a:r>
                        <a:rPr lang="tr-TR" sz="1500" b="0" dirty="0" smtClean="0"/>
                        <a:t>. Olumsuz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500" b="0" dirty="0" smtClean="0"/>
                        <a:t>Nihai </a:t>
                      </a:r>
                      <a:r>
                        <a:rPr lang="tr-TR" sz="1500" b="0" dirty="0" err="1" smtClean="0"/>
                        <a:t>Num.Son</a:t>
                      </a:r>
                      <a:r>
                        <a:rPr lang="tr-TR" sz="1500" b="0" dirty="0" smtClean="0"/>
                        <a:t>. Red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500" b="0" dirty="0" smtClean="0"/>
                        <a:t>Nihai </a:t>
                      </a:r>
                      <a:r>
                        <a:rPr lang="tr-TR" sz="1500" b="0" dirty="0" err="1" smtClean="0"/>
                        <a:t>Num.Son</a:t>
                      </a:r>
                      <a:r>
                        <a:rPr lang="tr-TR" sz="1500" b="0" dirty="0" smtClean="0"/>
                        <a:t>. Sonuçlanmadı</a:t>
                      </a:r>
                    </a:p>
                  </a:txBody>
                  <a:tcPr/>
                </a:tc>
                <a:tc>
                  <a:txBody>
                    <a:bodyPr/>
                    <a:lstStyle/>
                    <a:p>
                      <a:r>
                        <a:rPr kumimoji="0" lang="tr-TR" sz="1500" b="0" kern="1200" dirty="0" smtClean="0">
                          <a:solidFill>
                            <a:schemeClr val="lt1"/>
                          </a:solidFill>
                          <a:effectLst/>
                          <a:latin typeface="+mn-lt"/>
                          <a:ea typeface="+mn-ea"/>
                          <a:cs typeface="+mn-cs"/>
                        </a:rPr>
                        <a:t>Toplam</a:t>
                      </a:r>
                    </a:p>
                    <a:p>
                      <a:r>
                        <a:rPr kumimoji="0" lang="tr-TR" sz="1500" b="0" kern="1200" dirty="0" err="1" smtClean="0">
                          <a:solidFill>
                            <a:schemeClr val="lt1"/>
                          </a:solidFill>
                          <a:effectLst/>
                          <a:latin typeface="+mn-lt"/>
                          <a:ea typeface="+mn-ea"/>
                          <a:cs typeface="+mn-cs"/>
                        </a:rPr>
                        <a:t>Num</a:t>
                      </a:r>
                      <a:r>
                        <a:rPr kumimoji="0" lang="tr-TR" sz="1500" b="0" kern="1200" dirty="0" smtClean="0">
                          <a:solidFill>
                            <a:schemeClr val="lt1"/>
                          </a:solidFill>
                          <a:effectLst/>
                          <a:latin typeface="+mn-lt"/>
                          <a:ea typeface="+mn-ea"/>
                          <a:cs typeface="+mn-cs"/>
                        </a:rPr>
                        <a:t>. Sayısı</a:t>
                      </a:r>
                      <a:endParaRPr lang="tr-TR" sz="1500" b="0" dirty="0"/>
                    </a:p>
                  </a:txBody>
                  <a:tcPr/>
                </a:tc>
              </a:tr>
              <a:tr h="374888">
                <a:tc>
                  <a:txBody>
                    <a:bodyPr/>
                    <a:lstStyle/>
                    <a:p>
                      <a:pPr>
                        <a:lnSpc>
                          <a:spcPct val="150000"/>
                        </a:lnSpc>
                      </a:pPr>
                      <a:r>
                        <a:rPr lang="tr-TR" sz="1500" b="1" dirty="0" smtClean="0">
                          <a:effectLst/>
                        </a:rPr>
                        <a:t>1.</a:t>
                      </a:r>
                      <a:endParaRPr lang="tr-TR" sz="1500" b="1" dirty="0">
                        <a:effectLst/>
                      </a:endParaRPr>
                    </a:p>
                  </a:txBody>
                  <a:tcPr/>
                </a:tc>
                <a:tc>
                  <a:txBody>
                    <a:bodyPr/>
                    <a:lstStyle/>
                    <a:p>
                      <a:pPr>
                        <a:lnSpc>
                          <a:spcPct val="150000"/>
                        </a:lnSpc>
                      </a:pPr>
                      <a:r>
                        <a:rPr lang="tr-TR" sz="1500" dirty="0" smtClean="0"/>
                        <a:t>Alo 174 Denetimi</a:t>
                      </a:r>
                      <a:endParaRPr lang="tr-TR" sz="1500" dirty="0"/>
                    </a:p>
                  </a:txBody>
                  <a:tcPr/>
                </a:tc>
                <a:tc>
                  <a:txBody>
                    <a:bodyPr/>
                    <a:lstStyle/>
                    <a:p>
                      <a:pPr algn="ctr">
                        <a:lnSpc>
                          <a:spcPct val="150000"/>
                        </a:lnSpc>
                      </a:pPr>
                      <a:r>
                        <a:rPr lang="tr-TR" sz="1500" dirty="0" smtClean="0"/>
                        <a:t>20</a:t>
                      </a:r>
                      <a:endParaRPr lang="tr-TR" sz="1500" dirty="0"/>
                    </a:p>
                  </a:txBody>
                  <a:tcPr/>
                </a:tc>
                <a:tc>
                  <a:txBody>
                    <a:bodyPr/>
                    <a:lstStyle/>
                    <a:p>
                      <a:pPr algn="ctr">
                        <a:lnSpc>
                          <a:spcPct val="150000"/>
                        </a:lnSpc>
                      </a:pPr>
                      <a:r>
                        <a:rPr lang="tr-TR" sz="1500" dirty="0" smtClean="0"/>
                        <a:t>1</a:t>
                      </a:r>
                      <a:endParaRPr lang="tr-TR" sz="1500" dirty="0"/>
                    </a:p>
                  </a:txBody>
                  <a:tcPr/>
                </a:tc>
                <a:tc>
                  <a:txBody>
                    <a:bodyPr/>
                    <a:lstStyle/>
                    <a:p>
                      <a:pPr algn="ctr">
                        <a:lnSpc>
                          <a:spcPct val="150000"/>
                        </a:lnSpc>
                      </a:pPr>
                      <a:r>
                        <a:rPr lang="tr-TR" sz="1500" dirty="0" smtClean="0"/>
                        <a:t>0</a:t>
                      </a:r>
                      <a:endParaRPr lang="tr-TR" sz="1500" dirty="0"/>
                    </a:p>
                  </a:txBody>
                  <a:tcPr/>
                </a:tc>
                <a:tc>
                  <a:txBody>
                    <a:bodyPr/>
                    <a:lstStyle/>
                    <a:p>
                      <a:pPr algn="ctr">
                        <a:lnSpc>
                          <a:spcPct val="150000"/>
                        </a:lnSpc>
                      </a:pPr>
                      <a:r>
                        <a:rPr lang="tr-TR" sz="1500" dirty="0" smtClean="0"/>
                        <a:t>2</a:t>
                      </a:r>
                      <a:endParaRPr lang="tr-TR" sz="1500" dirty="0"/>
                    </a:p>
                  </a:txBody>
                  <a:tcPr/>
                </a:tc>
                <a:tc>
                  <a:txBody>
                    <a:bodyPr/>
                    <a:lstStyle/>
                    <a:p>
                      <a:pPr algn="ctr">
                        <a:lnSpc>
                          <a:spcPct val="150000"/>
                        </a:lnSpc>
                      </a:pPr>
                      <a:r>
                        <a:rPr lang="tr-TR" sz="1500" dirty="0" smtClean="0"/>
                        <a:t>23</a:t>
                      </a:r>
                      <a:endParaRPr lang="tr-TR" sz="1500" dirty="0"/>
                    </a:p>
                  </a:txBody>
                  <a:tcPr/>
                </a:tc>
              </a:tr>
              <a:tr h="516612">
                <a:tc>
                  <a:txBody>
                    <a:bodyPr/>
                    <a:lstStyle/>
                    <a:p>
                      <a:r>
                        <a:rPr lang="tr-TR" sz="1500" b="1" dirty="0" smtClean="0">
                          <a:effectLst/>
                        </a:rPr>
                        <a:t>2.</a:t>
                      </a:r>
                      <a:endParaRPr lang="tr-TR" sz="1500" b="1" dirty="0">
                        <a:effectLst/>
                      </a:endParaRPr>
                    </a:p>
                  </a:txBody>
                  <a:tcPr/>
                </a:tc>
                <a:tc>
                  <a:txBody>
                    <a:bodyPr/>
                    <a:lstStyle/>
                    <a:p>
                      <a:pPr marL="0" algn="l" rtl="0" eaLnBrk="1" latinLnBrk="0" hangingPunct="1">
                        <a:spcAft>
                          <a:spcPts val="0"/>
                        </a:spcAft>
                      </a:pPr>
                      <a:r>
                        <a:rPr kumimoji="0" lang="tr-TR" sz="1500" kern="1200" dirty="0">
                          <a:solidFill>
                            <a:schemeClr val="dk1"/>
                          </a:solidFill>
                          <a:latin typeface="+mn-lt"/>
                          <a:ea typeface="+mn-ea"/>
                          <a:cs typeface="+mn-cs"/>
                        </a:rPr>
                        <a:t>Gıda İşletmeleri İçin </a:t>
                      </a:r>
                      <a:r>
                        <a:rPr kumimoji="0" lang="tr-TR" sz="1500" kern="1200" dirty="0" smtClean="0">
                          <a:solidFill>
                            <a:schemeClr val="dk1"/>
                          </a:solidFill>
                          <a:latin typeface="+mn-lt"/>
                          <a:ea typeface="+mn-ea"/>
                          <a:cs typeface="+mn-cs"/>
                        </a:rPr>
                        <a:t>Riske</a:t>
                      </a:r>
                      <a:r>
                        <a:rPr kumimoji="0" lang="tr-TR" sz="1500" kern="1200" baseline="0" dirty="0" smtClean="0">
                          <a:solidFill>
                            <a:schemeClr val="dk1"/>
                          </a:solidFill>
                          <a:latin typeface="+mn-lt"/>
                          <a:ea typeface="+mn-ea"/>
                          <a:cs typeface="+mn-cs"/>
                        </a:rPr>
                        <a:t> </a:t>
                      </a:r>
                      <a:r>
                        <a:rPr kumimoji="0" lang="tr-TR" sz="1500" kern="1200" dirty="0" smtClean="0">
                          <a:solidFill>
                            <a:schemeClr val="dk1"/>
                          </a:solidFill>
                          <a:latin typeface="+mn-lt"/>
                          <a:ea typeface="+mn-ea"/>
                          <a:cs typeface="+mn-cs"/>
                        </a:rPr>
                        <a:t>Dayalı</a:t>
                      </a:r>
                      <a:r>
                        <a:rPr kumimoji="0" lang="tr-TR" sz="1500" kern="1200" baseline="0" dirty="0" smtClean="0">
                          <a:solidFill>
                            <a:schemeClr val="dk1"/>
                          </a:solidFill>
                          <a:latin typeface="+mn-lt"/>
                          <a:ea typeface="+mn-ea"/>
                          <a:cs typeface="+mn-cs"/>
                        </a:rPr>
                        <a:t> </a:t>
                      </a:r>
                      <a:r>
                        <a:rPr kumimoji="0" lang="tr-TR" sz="1500" kern="1200" dirty="0" smtClean="0">
                          <a:solidFill>
                            <a:schemeClr val="dk1"/>
                          </a:solidFill>
                          <a:latin typeface="+mn-lt"/>
                          <a:ea typeface="+mn-ea"/>
                          <a:cs typeface="+mn-cs"/>
                        </a:rPr>
                        <a:t>Denetim (Rutin</a:t>
                      </a:r>
                      <a:r>
                        <a:rPr kumimoji="0" lang="tr-TR" sz="1500" kern="1200" dirty="0">
                          <a:solidFill>
                            <a:schemeClr val="dk1"/>
                          </a:solidFill>
                          <a:latin typeface="+mn-lt"/>
                          <a:ea typeface="+mn-ea"/>
                          <a:cs typeface="+mn-cs"/>
                        </a:rPr>
                        <a:t>)</a:t>
                      </a:r>
                    </a:p>
                  </a:txBody>
                  <a:tcPr marL="44450" marR="44450" marT="0" marB="0"/>
                </a:tc>
                <a:tc>
                  <a:txBody>
                    <a:bodyPr/>
                    <a:lstStyle/>
                    <a:p>
                      <a:pPr algn="ctr">
                        <a:lnSpc>
                          <a:spcPct val="250000"/>
                        </a:lnSpc>
                      </a:pPr>
                      <a:r>
                        <a:rPr lang="tr-TR" sz="1500" dirty="0" smtClean="0"/>
                        <a:t>16</a:t>
                      </a:r>
                      <a:endParaRPr lang="tr-TR" sz="1500" dirty="0"/>
                    </a:p>
                  </a:txBody>
                  <a:tcPr/>
                </a:tc>
                <a:tc>
                  <a:txBody>
                    <a:bodyPr/>
                    <a:lstStyle/>
                    <a:p>
                      <a:pPr algn="ctr">
                        <a:lnSpc>
                          <a:spcPct val="250000"/>
                        </a:lnSpc>
                      </a:pPr>
                      <a:r>
                        <a:rPr lang="tr-TR" sz="1500" dirty="0" smtClean="0"/>
                        <a:t>0</a:t>
                      </a:r>
                      <a:endParaRPr lang="tr-TR" sz="1500" dirty="0"/>
                    </a:p>
                  </a:txBody>
                  <a:tcPr/>
                </a:tc>
                <a:tc>
                  <a:txBody>
                    <a:bodyPr/>
                    <a:lstStyle/>
                    <a:p>
                      <a:pPr algn="ctr">
                        <a:lnSpc>
                          <a:spcPct val="250000"/>
                        </a:lnSpc>
                      </a:pPr>
                      <a:r>
                        <a:rPr lang="tr-TR" sz="1500" dirty="0" smtClean="0"/>
                        <a:t>0</a:t>
                      </a:r>
                      <a:endParaRPr lang="tr-TR" sz="1500" dirty="0"/>
                    </a:p>
                  </a:txBody>
                  <a:tcPr/>
                </a:tc>
                <a:tc>
                  <a:txBody>
                    <a:bodyPr/>
                    <a:lstStyle/>
                    <a:p>
                      <a:pPr algn="ctr">
                        <a:lnSpc>
                          <a:spcPct val="250000"/>
                        </a:lnSpc>
                      </a:pPr>
                      <a:r>
                        <a:rPr lang="tr-TR" sz="1500" dirty="0" smtClean="0"/>
                        <a:t>2</a:t>
                      </a:r>
                      <a:endParaRPr lang="tr-TR" sz="1500" dirty="0"/>
                    </a:p>
                  </a:txBody>
                  <a:tcPr/>
                </a:tc>
                <a:tc>
                  <a:txBody>
                    <a:bodyPr/>
                    <a:lstStyle/>
                    <a:p>
                      <a:pPr algn="ctr">
                        <a:lnSpc>
                          <a:spcPct val="250000"/>
                        </a:lnSpc>
                      </a:pPr>
                      <a:r>
                        <a:rPr lang="tr-TR" sz="1500" dirty="0" smtClean="0"/>
                        <a:t>18</a:t>
                      </a:r>
                      <a:endParaRPr lang="tr-TR" sz="1500" dirty="0"/>
                    </a:p>
                  </a:txBody>
                  <a:tcPr/>
                </a:tc>
              </a:tr>
              <a:tr h="466328">
                <a:tc>
                  <a:txBody>
                    <a:bodyPr/>
                    <a:lstStyle/>
                    <a:p>
                      <a:pPr>
                        <a:lnSpc>
                          <a:spcPct val="150000"/>
                        </a:lnSpc>
                      </a:pPr>
                      <a:r>
                        <a:rPr lang="tr-TR" sz="1500" b="1" dirty="0" smtClean="0">
                          <a:effectLst/>
                        </a:rPr>
                        <a:t>3.</a:t>
                      </a:r>
                      <a:endParaRPr lang="tr-TR" sz="1500" b="1" dirty="0">
                        <a:effectLst/>
                      </a:endParaRPr>
                    </a:p>
                  </a:txBody>
                  <a:tcPr/>
                </a:tc>
                <a:tc>
                  <a:txBody>
                    <a:bodyPr/>
                    <a:lstStyle/>
                    <a:p>
                      <a:pPr marL="0" algn="l" rtl="0" eaLnBrk="1" latinLnBrk="0" hangingPunct="1">
                        <a:lnSpc>
                          <a:spcPct val="150000"/>
                        </a:lnSpc>
                        <a:spcAft>
                          <a:spcPts val="0"/>
                        </a:spcAft>
                      </a:pPr>
                      <a:r>
                        <a:rPr kumimoji="0" lang="tr-TR" sz="1500" kern="1200" dirty="0" smtClean="0">
                          <a:solidFill>
                            <a:schemeClr val="dk1"/>
                          </a:solidFill>
                          <a:latin typeface="+mn-lt"/>
                          <a:ea typeface="+mn-ea"/>
                          <a:cs typeface="+mn-cs"/>
                        </a:rPr>
                        <a:t>Bakanlık Yıllık Gıda Kont. Planı</a:t>
                      </a:r>
                      <a:endParaRPr kumimoji="0" lang="tr-TR" sz="1500" kern="1200" dirty="0">
                        <a:solidFill>
                          <a:schemeClr val="dk1"/>
                        </a:solidFill>
                        <a:latin typeface="+mn-lt"/>
                        <a:ea typeface="+mn-ea"/>
                        <a:cs typeface="+mn-cs"/>
                      </a:endParaRPr>
                    </a:p>
                  </a:txBody>
                  <a:tcPr marL="44450" marR="44450" marT="0" marB="0"/>
                </a:tc>
                <a:tc>
                  <a:txBody>
                    <a:bodyPr/>
                    <a:lstStyle/>
                    <a:p>
                      <a:pPr algn="ctr">
                        <a:lnSpc>
                          <a:spcPct val="150000"/>
                        </a:lnSpc>
                      </a:pPr>
                      <a:r>
                        <a:rPr lang="tr-TR" sz="1500" dirty="0" smtClean="0"/>
                        <a:t>18</a:t>
                      </a:r>
                      <a:endParaRPr lang="tr-TR" sz="1500" dirty="0"/>
                    </a:p>
                  </a:txBody>
                  <a:tcPr/>
                </a:tc>
                <a:tc>
                  <a:txBody>
                    <a:bodyPr/>
                    <a:lstStyle/>
                    <a:p>
                      <a:pPr algn="ctr">
                        <a:lnSpc>
                          <a:spcPct val="150000"/>
                        </a:lnSpc>
                      </a:pPr>
                      <a:r>
                        <a:rPr lang="tr-TR" sz="1500" dirty="0" smtClean="0"/>
                        <a:t>0</a:t>
                      </a:r>
                      <a:endParaRPr lang="tr-TR" sz="1500" dirty="0"/>
                    </a:p>
                  </a:txBody>
                  <a:tcPr/>
                </a:tc>
                <a:tc>
                  <a:txBody>
                    <a:bodyPr/>
                    <a:lstStyle/>
                    <a:p>
                      <a:pPr algn="ctr">
                        <a:lnSpc>
                          <a:spcPct val="150000"/>
                        </a:lnSpc>
                      </a:pPr>
                      <a:r>
                        <a:rPr lang="tr-TR" sz="1500" dirty="0" smtClean="0"/>
                        <a:t>0</a:t>
                      </a:r>
                      <a:endParaRPr lang="tr-TR" sz="1500" dirty="0"/>
                    </a:p>
                  </a:txBody>
                  <a:tcPr/>
                </a:tc>
                <a:tc>
                  <a:txBody>
                    <a:bodyPr/>
                    <a:lstStyle/>
                    <a:p>
                      <a:pPr algn="ctr">
                        <a:lnSpc>
                          <a:spcPct val="150000"/>
                        </a:lnSpc>
                      </a:pPr>
                      <a:r>
                        <a:rPr lang="tr-TR" sz="1500" dirty="0" smtClean="0"/>
                        <a:t>0</a:t>
                      </a:r>
                      <a:endParaRPr lang="tr-TR" sz="1500" dirty="0"/>
                    </a:p>
                  </a:txBody>
                  <a:tcPr/>
                </a:tc>
                <a:tc>
                  <a:txBody>
                    <a:bodyPr/>
                    <a:lstStyle/>
                    <a:p>
                      <a:pPr algn="ctr">
                        <a:lnSpc>
                          <a:spcPct val="150000"/>
                        </a:lnSpc>
                      </a:pPr>
                      <a:r>
                        <a:rPr lang="tr-TR" sz="1500" dirty="0" smtClean="0"/>
                        <a:t>18</a:t>
                      </a:r>
                      <a:endParaRPr lang="tr-TR" sz="1500" dirty="0"/>
                    </a:p>
                  </a:txBody>
                  <a:tcPr/>
                </a:tc>
              </a:tr>
              <a:tr h="432792">
                <a:tc>
                  <a:txBody>
                    <a:bodyPr/>
                    <a:lstStyle/>
                    <a:p>
                      <a:pPr marL="0" algn="l" rtl="0" eaLnBrk="1" latinLnBrk="0" hangingPunct="1">
                        <a:lnSpc>
                          <a:spcPct val="150000"/>
                        </a:lnSpc>
                        <a:spcAft>
                          <a:spcPts val="0"/>
                        </a:spcAft>
                      </a:pPr>
                      <a:r>
                        <a:rPr kumimoji="0" lang="tr-TR" sz="1500" b="1" kern="1200" dirty="0" smtClean="0">
                          <a:solidFill>
                            <a:schemeClr val="dk1"/>
                          </a:solidFill>
                          <a:latin typeface="+mn-lt"/>
                          <a:ea typeface="+mn-ea"/>
                          <a:cs typeface="+mn-cs"/>
                        </a:rPr>
                        <a:t>4.</a:t>
                      </a:r>
                      <a:endParaRPr kumimoji="0" lang="tr-TR" sz="1500" b="1" kern="1200" dirty="0">
                        <a:solidFill>
                          <a:schemeClr val="dk1"/>
                        </a:solidFill>
                        <a:latin typeface="+mn-lt"/>
                        <a:ea typeface="+mn-ea"/>
                        <a:cs typeface="+mn-cs"/>
                      </a:endParaRPr>
                    </a:p>
                  </a:txBody>
                  <a:tcPr/>
                </a:tc>
                <a:tc>
                  <a:txBody>
                    <a:bodyPr/>
                    <a:lstStyle/>
                    <a:p>
                      <a:pPr marL="0" algn="l" rtl="0" eaLnBrk="1" latinLnBrk="0" hangingPunct="1">
                        <a:lnSpc>
                          <a:spcPct val="150000"/>
                        </a:lnSpc>
                        <a:spcAft>
                          <a:spcPts val="0"/>
                        </a:spcAft>
                      </a:pPr>
                      <a:r>
                        <a:rPr kumimoji="0" lang="tr-TR" sz="1500" kern="1200" dirty="0" smtClean="0">
                          <a:solidFill>
                            <a:schemeClr val="dk1"/>
                          </a:solidFill>
                          <a:latin typeface="+mn-lt"/>
                          <a:ea typeface="+mn-ea"/>
                          <a:cs typeface="+mn-cs"/>
                        </a:rPr>
                        <a:t>Bakanlık Yıllık Yem Kont. Planı</a:t>
                      </a:r>
                      <a:endParaRPr kumimoji="0" lang="tr-TR" sz="1500" kern="1200" dirty="0">
                        <a:solidFill>
                          <a:schemeClr val="dk1"/>
                        </a:solidFill>
                        <a:latin typeface="+mn-lt"/>
                        <a:ea typeface="+mn-ea"/>
                        <a:cs typeface="+mn-cs"/>
                      </a:endParaRPr>
                    </a:p>
                  </a:txBody>
                  <a:tcPr marL="44450" marR="44450" marT="0" marB="0"/>
                </a:tc>
                <a:tc>
                  <a:txBody>
                    <a:bodyPr/>
                    <a:lstStyle/>
                    <a:p>
                      <a:pPr algn="ctr">
                        <a:lnSpc>
                          <a:spcPct val="150000"/>
                        </a:lnSpc>
                      </a:pPr>
                      <a:r>
                        <a:rPr lang="tr-TR" sz="1500" dirty="0" smtClean="0"/>
                        <a:t>24</a:t>
                      </a:r>
                      <a:endParaRPr lang="tr-TR" sz="1500" dirty="0"/>
                    </a:p>
                  </a:txBody>
                  <a:tcPr/>
                </a:tc>
                <a:tc>
                  <a:txBody>
                    <a:bodyPr/>
                    <a:lstStyle/>
                    <a:p>
                      <a:pPr algn="ctr">
                        <a:lnSpc>
                          <a:spcPct val="150000"/>
                        </a:lnSpc>
                      </a:pPr>
                      <a:r>
                        <a:rPr lang="tr-TR" sz="1500" dirty="0" smtClean="0"/>
                        <a:t>0</a:t>
                      </a:r>
                      <a:endParaRPr lang="tr-TR" sz="1500" dirty="0"/>
                    </a:p>
                  </a:txBody>
                  <a:tcPr/>
                </a:tc>
                <a:tc>
                  <a:txBody>
                    <a:bodyPr/>
                    <a:lstStyle/>
                    <a:p>
                      <a:pPr algn="ctr">
                        <a:lnSpc>
                          <a:spcPct val="150000"/>
                        </a:lnSpc>
                      </a:pPr>
                      <a:r>
                        <a:rPr lang="tr-TR" sz="1500" dirty="0" smtClean="0"/>
                        <a:t>0</a:t>
                      </a:r>
                      <a:endParaRPr lang="tr-TR" sz="1500" dirty="0"/>
                    </a:p>
                  </a:txBody>
                  <a:tcPr/>
                </a:tc>
                <a:tc>
                  <a:txBody>
                    <a:bodyPr/>
                    <a:lstStyle/>
                    <a:p>
                      <a:pPr algn="ctr">
                        <a:lnSpc>
                          <a:spcPct val="150000"/>
                        </a:lnSpc>
                      </a:pPr>
                      <a:r>
                        <a:rPr lang="tr-TR" sz="1500" dirty="0" smtClean="0"/>
                        <a:t>0</a:t>
                      </a:r>
                      <a:endParaRPr lang="tr-TR" sz="1500" dirty="0"/>
                    </a:p>
                  </a:txBody>
                  <a:tcPr/>
                </a:tc>
                <a:tc>
                  <a:txBody>
                    <a:bodyPr/>
                    <a:lstStyle/>
                    <a:p>
                      <a:pPr algn="ctr">
                        <a:lnSpc>
                          <a:spcPct val="150000"/>
                        </a:lnSpc>
                      </a:pPr>
                      <a:r>
                        <a:rPr lang="tr-TR" sz="1500" dirty="0" smtClean="0"/>
                        <a:t>24</a:t>
                      </a:r>
                      <a:endParaRPr lang="tr-TR" sz="1500" dirty="0"/>
                    </a:p>
                  </a:txBody>
                  <a:tcPr/>
                </a:tc>
              </a:tr>
              <a:tr h="478904">
                <a:tc>
                  <a:txBody>
                    <a:bodyPr/>
                    <a:lstStyle/>
                    <a:p>
                      <a:pPr>
                        <a:lnSpc>
                          <a:spcPct val="150000"/>
                        </a:lnSpc>
                      </a:pPr>
                      <a:r>
                        <a:rPr lang="tr-TR" sz="1500" b="1" dirty="0" smtClean="0">
                          <a:effectLst/>
                        </a:rPr>
                        <a:t>5.</a:t>
                      </a:r>
                      <a:endParaRPr lang="tr-TR" sz="1500" b="1" dirty="0">
                        <a:effectLst/>
                      </a:endParaRPr>
                    </a:p>
                  </a:txBody>
                  <a:tcPr/>
                </a:tc>
                <a:tc>
                  <a:txBody>
                    <a:bodyPr/>
                    <a:lstStyle/>
                    <a:p>
                      <a:pPr marL="0" algn="l" rtl="0" eaLnBrk="1" latinLnBrk="0" hangingPunct="1">
                        <a:lnSpc>
                          <a:spcPct val="150000"/>
                        </a:lnSpc>
                        <a:spcAft>
                          <a:spcPts val="0"/>
                        </a:spcAft>
                      </a:pPr>
                      <a:r>
                        <a:rPr kumimoji="0" lang="tr-TR" sz="1500" kern="1200" dirty="0">
                          <a:solidFill>
                            <a:schemeClr val="dk1"/>
                          </a:solidFill>
                          <a:latin typeface="+mn-lt"/>
                          <a:ea typeface="+mn-ea"/>
                          <a:cs typeface="+mn-cs"/>
                        </a:rPr>
                        <a:t>İhracat Denetimi</a:t>
                      </a:r>
                    </a:p>
                  </a:txBody>
                  <a:tcPr marL="44450" marR="44450" marT="0" marB="0"/>
                </a:tc>
                <a:tc>
                  <a:txBody>
                    <a:bodyPr/>
                    <a:lstStyle/>
                    <a:p>
                      <a:pPr algn="ctr">
                        <a:lnSpc>
                          <a:spcPct val="150000"/>
                        </a:lnSpc>
                      </a:pPr>
                      <a:r>
                        <a:rPr lang="tr-TR" sz="1500" dirty="0" smtClean="0"/>
                        <a:t>37</a:t>
                      </a:r>
                      <a:endParaRPr lang="tr-TR" sz="1500" dirty="0"/>
                    </a:p>
                  </a:txBody>
                  <a:tcPr/>
                </a:tc>
                <a:tc>
                  <a:txBody>
                    <a:bodyPr/>
                    <a:lstStyle/>
                    <a:p>
                      <a:pPr algn="ctr">
                        <a:lnSpc>
                          <a:spcPct val="150000"/>
                        </a:lnSpc>
                      </a:pPr>
                      <a:r>
                        <a:rPr lang="tr-TR" sz="1500" dirty="0" smtClean="0"/>
                        <a:t>0</a:t>
                      </a:r>
                      <a:endParaRPr lang="tr-TR" sz="1500" dirty="0"/>
                    </a:p>
                  </a:txBody>
                  <a:tcPr/>
                </a:tc>
                <a:tc>
                  <a:txBody>
                    <a:bodyPr/>
                    <a:lstStyle/>
                    <a:p>
                      <a:pPr algn="ctr">
                        <a:lnSpc>
                          <a:spcPct val="150000"/>
                        </a:lnSpc>
                      </a:pPr>
                      <a:r>
                        <a:rPr lang="tr-TR" sz="1500" dirty="0" smtClean="0"/>
                        <a:t>0</a:t>
                      </a:r>
                      <a:endParaRPr lang="tr-TR" sz="1500" dirty="0"/>
                    </a:p>
                  </a:txBody>
                  <a:tcPr/>
                </a:tc>
                <a:tc>
                  <a:txBody>
                    <a:bodyPr/>
                    <a:lstStyle/>
                    <a:p>
                      <a:pPr algn="ctr">
                        <a:lnSpc>
                          <a:spcPct val="150000"/>
                        </a:lnSpc>
                      </a:pPr>
                      <a:r>
                        <a:rPr lang="tr-TR" sz="1500" dirty="0" smtClean="0"/>
                        <a:t>0</a:t>
                      </a:r>
                      <a:endParaRPr lang="tr-TR" sz="1500" dirty="0"/>
                    </a:p>
                  </a:txBody>
                  <a:tcPr/>
                </a:tc>
                <a:tc>
                  <a:txBody>
                    <a:bodyPr/>
                    <a:lstStyle/>
                    <a:p>
                      <a:pPr algn="ctr">
                        <a:lnSpc>
                          <a:spcPct val="150000"/>
                        </a:lnSpc>
                      </a:pPr>
                      <a:r>
                        <a:rPr lang="tr-TR" sz="1500" dirty="0" smtClean="0"/>
                        <a:t>37</a:t>
                      </a:r>
                      <a:endParaRPr lang="tr-TR" sz="1500" dirty="0"/>
                    </a:p>
                  </a:txBody>
                  <a:tcPr/>
                </a:tc>
              </a:tr>
              <a:tr h="576064">
                <a:tc>
                  <a:txBody>
                    <a:bodyPr/>
                    <a:lstStyle/>
                    <a:p>
                      <a:pPr>
                        <a:lnSpc>
                          <a:spcPct val="150000"/>
                        </a:lnSpc>
                      </a:pPr>
                      <a:r>
                        <a:rPr lang="tr-TR" sz="1500" b="1" dirty="0" smtClean="0">
                          <a:effectLst/>
                        </a:rPr>
                        <a:t>6.</a:t>
                      </a:r>
                      <a:endParaRPr lang="tr-TR" sz="1500" b="1" dirty="0">
                        <a:effectLst/>
                      </a:endParaRPr>
                    </a:p>
                  </a:txBody>
                  <a:tcPr/>
                </a:tc>
                <a:tc>
                  <a:txBody>
                    <a:bodyPr/>
                    <a:lstStyle/>
                    <a:p>
                      <a:pPr marL="0" algn="l" rtl="0" eaLnBrk="1" latinLnBrk="0" hangingPunct="1">
                        <a:lnSpc>
                          <a:spcPct val="100000"/>
                        </a:lnSpc>
                        <a:spcAft>
                          <a:spcPts val="0"/>
                        </a:spcAft>
                      </a:pPr>
                      <a:r>
                        <a:rPr kumimoji="0" lang="tr-TR" sz="1500" kern="1200" dirty="0">
                          <a:solidFill>
                            <a:schemeClr val="dk1"/>
                          </a:solidFill>
                          <a:latin typeface="+mn-lt"/>
                          <a:ea typeface="+mn-ea"/>
                          <a:cs typeface="+mn-cs"/>
                        </a:rPr>
                        <a:t>İhracat Denetimi(AB’ ye </a:t>
                      </a:r>
                      <a:r>
                        <a:rPr kumimoji="0" lang="tr-TR" sz="1500" b="0" kern="1200" dirty="0">
                          <a:solidFill>
                            <a:schemeClr val="dk1"/>
                          </a:solidFill>
                          <a:latin typeface="+mn-lt"/>
                          <a:ea typeface="+mn-ea"/>
                          <a:cs typeface="+mn-cs"/>
                        </a:rPr>
                        <a:t>Kuru</a:t>
                      </a:r>
                      <a:r>
                        <a:rPr kumimoji="0" lang="tr-TR" sz="1500" kern="1200" dirty="0">
                          <a:solidFill>
                            <a:schemeClr val="dk1"/>
                          </a:solidFill>
                          <a:latin typeface="+mn-lt"/>
                          <a:ea typeface="+mn-ea"/>
                          <a:cs typeface="+mn-cs"/>
                        </a:rPr>
                        <a:t> Meyve İhracatı)</a:t>
                      </a:r>
                    </a:p>
                  </a:txBody>
                  <a:tcPr marL="44450" marR="44450" marT="0" marB="0"/>
                </a:tc>
                <a:tc>
                  <a:txBody>
                    <a:bodyPr/>
                    <a:lstStyle/>
                    <a:p>
                      <a:pPr algn="ctr">
                        <a:lnSpc>
                          <a:spcPct val="200000"/>
                        </a:lnSpc>
                      </a:pPr>
                      <a:r>
                        <a:rPr lang="tr-TR" sz="1500" dirty="0" smtClean="0"/>
                        <a:t>164</a:t>
                      </a:r>
                      <a:endParaRPr lang="tr-TR" sz="1500" dirty="0"/>
                    </a:p>
                  </a:txBody>
                  <a:tcPr/>
                </a:tc>
                <a:tc>
                  <a:txBody>
                    <a:bodyPr/>
                    <a:lstStyle/>
                    <a:p>
                      <a:pPr algn="ctr">
                        <a:lnSpc>
                          <a:spcPct val="200000"/>
                        </a:lnSpc>
                      </a:pPr>
                      <a:r>
                        <a:rPr lang="tr-TR" sz="1500" dirty="0" smtClean="0"/>
                        <a:t>0</a:t>
                      </a:r>
                      <a:endParaRPr lang="tr-TR" sz="1500" dirty="0"/>
                    </a:p>
                  </a:txBody>
                  <a:tcPr/>
                </a:tc>
                <a:tc>
                  <a:txBody>
                    <a:bodyPr/>
                    <a:lstStyle/>
                    <a:p>
                      <a:pPr algn="ctr">
                        <a:lnSpc>
                          <a:spcPct val="200000"/>
                        </a:lnSpc>
                      </a:pPr>
                      <a:r>
                        <a:rPr lang="tr-TR" sz="1500" dirty="0" smtClean="0"/>
                        <a:t>0</a:t>
                      </a:r>
                      <a:endParaRPr lang="tr-TR" sz="1500" dirty="0"/>
                    </a:p>
                  </a:txBody>
                  <a:tcPr/>
                </a:tc>
                <a:tc>
                  <a:txBody>
                    <a:bodyPr/>
                    <a:lstStyle/>
                    <a:p>
                      <a:pPr algn="ctr">
                        <a:lnSpc>
                          <a:spcPct val="200000"/>
                        </a:lnSpc>
                      </a:pPr>
                      <a:r>
                        <a:rPr lang="tr-TR" sz="1500" dirty="0" smtClean="0"/>
                        <a:t>0</a:t>
                      </a:r>
                      <a:endParaRPr lang="tr-TR" sz="1500" dirty="0"/>
                    </a:p>
                  </a:txBody>
                  <a:tcPr/>
                </a:tc>
                <a:tc>
                  <a:txBody>
                    <a:bodyPr/>
                    <a:lstStyle/>
                    <a:p>
                      <a:pPr algn="ctr">
                        <a:lnSpc>
                          <a:spcPct val="200000"/>
                        </a:lnSpc>
                      </a:pPr>
                      <a:r>
                        <a:rPr lang="tr-TR" sz="1500" dirty="0" smtClean="0"/>
                        <a:t>164</a:t>
                      </a:r>
                      <a:endParaRPr lang="tr-TR" sz="1500" dirty="0"/>
                    </a:p>
                  </a:txBody>
                  <a:tcPr/>
                </a:tc>
              </a:tr>
              <a:tr h="432048">
                <a:tc>
                  <a:txBody>
                    <a:bodyPr/>
                    <a:lstStyle/>
                    <a:p>
                      <a:pPr>
                        <a:lnSpc>
                          <a:spcPct val="150000"/>
                        </a:lnSpc>
                      </a:pPr>
                      <a:r>
                        <a:rPr lang="tr-TR" sz="1500" b="1" dirty="0" smtClean="0">
                          <a:effectLst/>
                        </a:rPr>
                        <a:t>7.</a:t>
                      </a:r>
                      <a:endParaRPr lang="tr-TR" sz="1500" b="1" dirty="0">
                        <a:effectLst/>
                      </a:endParaRPr>
                    </a:p>
                  </a:txBody>
                  <a:tcPr/>
                </a:tc>
                <a:tc>
                  <a:txBody>
                    <a:bodyPr/>
                    <a:lstStyle/>
                    <a:p>
                      <a:pPr marL="0" algn="l" rtl="0" eaLnBrk="1" latinLnBrk="0" hangingPunct="1">
                        <a:lnSpc>
                          <a:spcPct val="150000"/>
                        </a:lnSpc>
                        <a:spcAft>
                          <a:spcPts val="0"/>
                        </a:spcAft>
                      </a:pPr>
                      <a:r>
                        <a:rPr kumimoji="0" lang="tr-TR" sz="1500" kern="1200" dirty="0">
                          <a:solidFill>
                            <a:schemeClr val="dk1"/>
                          </a:solidFill>
                          <a:latin typeface="+mn-lt"/>
                          <a:ea typeface="+mn-ea"/>
                          <a:cs typeface="+mn-cs"/>
                        </a:rPr>
                        <a:t>İthalat Denetimi</a:t>
                      </a:r>
                    </a:p>
                  </a:txBody>
                  <a:tcPr marL="44450" marR="44450" marT="0" marB="0"/>
                </a:tc>
                <a:tc>
                  <a:txBody>
                    <a:bodyPr/>
                    <a:lstStyle/>
                    <a:p>
                      <a:pPr algn="ctr">
                        <a:lnSpc>
                          <a:spcPct val="150000"/>
                        </a:lnSpc>
                      </a:pPr>
                      <a:r>
                        <a:rPr lang="tr-TR" sz="1500" dirty="0" smtClean="0"/>
                        <a:t>8</a:t>
                      </a:r>
                      <a:endParaRPr lang="tr-TR" sz="1500" dirty="0"/>
                    </a:p>
                  </a:txBody>
                  <a:tcPr/>
                </a:tc>
                <a:tc>
                  <a:txBody>
                    <a:bodyPr/>
                    <a:lstStyle/>
                    <a:p>
                      <a:pPr algn="ctr">
                        <a:lnSpc>
                          <a:spcPct val="150000"/>
                        </a:lnSpc>
                      </a:pPr>
                      <a:r>
                        <a:rPr lang="tr-TR" sz="1500" dirty="0" smtClean="0"/>
                        <a:t>0</a:t>
                      </a:r>
                      <a:endParaRPr lang="tr-TR" sz="1500" dirty="0"/>
                    </a:p>
                  </a:txBody>
                  <a:tcPr/>
                </a:tc>
                <a:tc>
                  <a:txBody>
                    <a:bodyPr/>
                    <a:lstStyle/>
                    <a:p>
                      <a:pPr algn="ctr">
                        <a:lnSpc>
                          <a:spcPct val="150000"/>
                        </a:lnSpc>
                      </a:pPr>
                      <a:r>
                        <a:rPr lang="tr-TR" sz="1500" dirty="0" smtClean="0"/>
                        <a:t>0</a:t>
                      </a:r>
                      <a:endParaRPr lang="tr-TR" sz="1500" dirty="0"/>
                    </a:p>
                  </a:txBody>
                  <a:tcPr/>
                </a:tc>
                <a:tc>
                  <a:txBody>
                    <a:bodyPr/>
                    <a:lstStyle/>
                    <a:p>
                      <a:pPr algn="ctr">
                        <a:lnSpc>
                          <a:spcPct val="150000"/>
                        </a:lnSpc>
                      </a:pPr>
                      <a:r>
                        <a:rPr lang="tr-TR" sz="1500" dirty="0" smtClean="0"/>
                        <a:t>0</a:t>
                      </a:r>
                      <a:endParaRPr lang="tr-TR" sz="1500" dirty="0"/>
                    </a:p>
                  </a:txBody>
                  <a:tcPr/>
                </a:tc>
                <a:tc>
                  <a:txBody>
                    <a:bodyPr/>
                    <a:lstStyle/>
                    <a:p>
                      <a:pPr algn="ctr">
                        <a:lnSpc>
                          <a:spcPct val="150000"/>
                        </a:lnSpc>
                      </a:pPr>
                      <a:r>
                        <a:rPr lang="tr-TR" sz="1500" dirty="0" smtClean="0"/>
                        <a:t>8</a:t>
                      </a:r>
                      <a:endParaRPr lang="tr-TR" sz="1500" dirty="0"/>
                    </a:p>
                  </a:txBody>
                  <a:tcPr/>
                </a:tc>
              </a:tr>
              <a:tr h="432048">
                <a:tc>
                  <a:txBody>
                    <a:bodyPr/>
                    <a:lstStyle/>
                    <a:p>
                      <a:pPr>
                        <a:lnSpc>
                          <a:spcPct val="150000"/>
                        </a:lnSpc>
                      </a:pPr>
                      <a:r>
                        <a:rPr lang="tr-TR" sz="1500" b="1" dirty="0" smtClean="0">
                          <a:effectLst/>
                        </a:rPr>
                        <a:t>8.</a:t>
                      </a:r>
                      <a:endParaRPr lang="tr-TR" sz="1500" b="1" dirty="0">
                        <a:effectLst/>
                      </a:endParaRPr>
                    </a:p>
                  </a:txBody>
                  <a:tcPr/>
                </a:tc>
                <a:tc>
                  <a:txBody>
                    <a:bodyPr/>
                    <a:lstStyle/>
                    <a:p>
                      <a:pPr marL="0" algn="l" rtl="0" eaLnBrk="1" latinLnBrk="0" hangingPunct="1">
                        <a:lnSpc>
                          <a:spcPct val="150000"/>
                        </a:lnSpc>
                        <a:spcAft>
                          <a:spcPts val="0"/>
                        </a:spcAft>
                      </a:pPr>
                      <a:r>
                        <a:rPr kumimoji="0" lang="tr-TR" sz="1500" kern="1200" dirty="0">
                          <a:solidFill>
                            <a:schemeClr val="dk1"/>
                          </a:solidFill>
                          <a:latin typeface="+mn-lt"/>
                          <a:ea typeface="+mn-ea"/>
                          <a:cs typeface="+mn-cs"/>
                        </a:rPr>
                        <a:t>İzlenebilirlik Denetimi</a:t>
                      </a:r>
                    </a:p>
                  </a:txBody>
                  <a:tcPr marL="44450" marR="44450" marT="0" marB="0"/>
                </a:tc>
                <a:tc>
                  <a:txBody>
                    <a:bodyPr/>
                    <a:lstStyle/>
                    <a:p>
                      <a:pPr algn="ctr">
                        <a:lnSpc>
                          <a:spcPct val="150000"/>
                        </a:lnSpc>
                      </a:pPr>
                      <a:r>
                        <a:rPr lang="tr-TR" sz="1500" dirty="0" smtClean="0"/>
                        <a:t>2</a:t>
                      </a:r>
                      <a:endParaRPr lang="tr-TR" sz="1500" dirty="0"/>
                    </a:p>
                  </a:txBody>
                  <a:tcPr/>
                </a:tc>
                <a:tc>
                  <a:txBody>
                    <a:bodyPr/>
                    <a:lstStyle/>
                    <a:p>
                      <a:pPr algn="ctr">
                        <a:lnSpc>
                          <a:spcPct val="150000"/>
                        </a:lnSpc>
                      </a:pPr>
                      <a:r>
                        <a:rPr lang="tr-TR" sz="1500" dirty="0" smtClean="0"/>
                        <a:t>0</a:t>
                      </a:r>
                      <a:endParaRPr lang="tr-TR" sz="1500" dirty="0"/>
                    </a:p>
                  </a:txBody>
                  <a:tcPr/>
                </a:tc>
                <a:tc>
                  <a:txBody>
                    <a:bodyPr/>
                    <a:lstStyle/>
                    <a:p>
                      <a:pPr algn="ctr">
                        <a:lnSpc>
                          <a:spcPct val="150000"/>
                        </a:lnSpc>
                      </a:pPr>
                      <a:r>
                        <a:rPr lang="tr-TR" sz="1500" dirty="0" smtClean="0"/>
                        <a:t>0</a:t>
                      </a:r>
                      <a:endParaRPr lang="tr-TR" sz="1500" dirty="0"/>
                    </a:p>
                  </a:txBody>
                  <a:tcPr/>
                </a:tc>
                <a:tc>
                  <a:txBody>
                    <a:bodyPr/>
                    <a:lstStyle/>
                    <a:p>
                      <a:pPr algn="ctr">
                        <a:lnSpc>
                          <a:spcPct val="150000"/>
                        </a:lnSpc>
                      </a:pPr>
                      <a:r>
                        <a:rPr lang="tr-TR" sz="1500" dirty="0" smtClean="0"/>
                        <a:t>0</a:t>
                      </a:r>
                      <a:endParaRPr lang="tr-TR" sz="1500" dirty="0"/>
                    </a:p>
                  </a:txBody>
                  <a:tcPr/>
                </a:tc>
                <a:tc>
                  <a:txBody>
                    <a:bodyPr/>
                    <a:lstStyle/>
                    <a:p>
                      <a:pPr algn="ctr">
                        <a:lnSpc>
                          <a:spcPct val="150000"/>
                        </a:lnSpc>
                      </a:pPr>
                      <a:r>
                        <a:rPr lang="tr-TR" sz="1500" dirty="0" smtClean="0"/>
                        <a:t>2</a:t>
                      </a:r>
                      <a:endParaRPr lang="tr-TR" sz="1500" dirty="0"/>
                    </a:p>
                  </a:txBody>
                  <a:tcPr/>
                </a:tc>
              </a:tr>
              <a:tr h="432048">
                <a:tc>
                  <a:txBody>
                    <a:bodyPr/>
                    <a:lstStyle/>
                    <a:p>
                      <a:pPr>
                        <a:lnSpc>
                          <a:spcPct val="150000"/>
                        </a:lnSpc>
                      </a:pPr>
                      <a:r>
                        <a:rPr lang="tr-TR" sz="1500" b="1" dirty="0" smtClean="0">
                          <a:effectLst/>
                        </a:rPr>
                        <a:t>9.</a:t>
                      </a:r>
                      <a:endParaRPr lang="tr-TR" sz="1500" b="1" dirty="0">
                        <a:effectLst/>
                      </a:endParaRPr>
                    </a:p>
                  </a:txBody>
                  <a:tcPr/>
                </a:tc>
                <a:tc>
                  <a:txBody>
                    <a:bodyPr/>
                    <a:lstStyle/>
                    <a:p>
                      <a:pPr marL="0" algn="l" rtl="0" eaLnBrk="1" latinLnBrk="0" hangingPunct="1">
                        <a:lnSpc>
                          <a:spcPct val="150000"/>
                        </a:lnSpc>
                        <a:spcAft>
                          <a:spcPts val="0"/>
                        </a:spcAft>
                      </a:pPr>
                      <a:r>
                        <a:rPr kumimoji="0" lang="tr-TR" sz="1500" kern="1200" dirty="0" smtClean="0">
                          <a:solidFill>
                            <a:schemeClr val="dk1"/>
                          </a:solidFill>
                          <a:latin typeface="+mn-lt"/>
                          <a:ea typeface="+mn-ea"/>
                          <a:cs typeface="+mn-cs"/>
                        </a:rPr>
                        <a:t>İhbar ve Şikayet Denetimi</a:t>
                      </a:r>
                      <a:endParaRPr kumimoji="0" lang="tr-TR" sz="1500" kern="1200" dirty="0">
                        <a:solidFill>
                          <a:schemeClr val="dk1"/>
                        </a:solidFill>
                        <a:latin typeface="+mn-lt"/>
                        <a:ea typeface="+mn-ea"/>
                        <a:cs typeface="+mn-cs"/>
                      </a:endParaRPr>
                    </a:p>
                  </a:txBody>
                  <a:tcPr marL="44450" marR="44450" marT="0" marB="0"/>
                </a:tc>
                <a:tc>
                  <a:txBody>
                    <a:bodyPr/>
                    <a:lstStyle/>
                    <a:p>
                      <a:pPr algn="ctr">
                        <a:lnSpc>
                          <a:spcPct val="150000"/>
                        </a:lnSpc>
                      </a:pPr>
                      <a:r>
                        <a:rPr lang="tr-TR" sz="1500" dirty="0" smtClean="0"/>
                        <a:t>7</a:t>
                      </a:r>
                      <a:endParaRPr lang="tr-TR" sz="1500" dirty="0"/>
                    </a:p>
                  </a:txBody>
                  <a:tcPr/>
                </a:tc>
                <a:tc>
                  <a:txBody>
                    <a:bodyPr/>
                    <a:lstStyle/>
                    <a:p>
                      <a:pPr algn="ctr">
                        <a:lnSpc>
                          <a:spcPct val="150000"/>
                        </a:lnSpc>
                      </a:pPr>
                      <a:r>
                        <a:rPr lang="tr-TR" sz="1500" dirty="0" smtClean="0"/>
                        <a:t>2</a:t>
                      </a:r>
                      <a:endParaRPr lang="tr-TR" sz="1500" dirty="0"/>
                    </a:p>
                  </a:txBody>
                  <a:tcPr/>
                </a:tc>
                <a:tc>
                  <a:txBody>
                    <a:bodyPr/>
                    <a:lstStyle/>
                    <a:p>
                      <a:pPr algn="ctr">
                        <a:lnSpc>
                          <a:spcPct val="150000"/>
                        </a:lnSpc>
                      </a:pPr>
                      <a:r>
                        <a:rPr lang="tr-TR" sz="1500" dirty="0" smtClean="0"/>
                        <a:t>3</a:t>
                      </a:r>
                      <a:endParaRPr lang="tr-TR" sz="1500" dirty="0"/>
                    </a:p>
                  </a:txBody>
                  <a:tcPr/>
                </a:tc>
                <a:tc>
                  <a:txBody>
                    <a:bodyPr/>
                    <a:lstStyle/>
                    <a:p>
                      <a:pPr algn="ctr">
                        <a:lnSpc>
                          <a:spcPct val="150000"/>
                        </a:lnSpc>
                      </a:pPr>
                      <a:r>
                        <a:rPr lang="tr-TR" sz="1500" dirty="0" smtClean="0"/>
                        <a:t>3</a:t>
                      </a:r>
                      <a:endParaRPr lang="tr-TR" sz="1500" dirty="0"/>
                    </a:p>
                  </a:txBody>
                  <a:tcPr/>
                </a:tc>
                <a:tc>
                  <a:txBody>
                    <a:bodyPr/>
                    <a:lstStyle/>
                    <a:p>
                      <a:pPr algn="ctr">
                        <a:lnSpc>
                          <a:spcPct val="150000"/>
                        </a:lnSpc>
                      </a:pPr>
                      <a:r>
                        <a:rPr lang="tr-TR" sz="1500" dirty="0" smtClean="0"/>
                        <a:t>15</a:t>
                      </a:r>
                      <a:endParaRPr lang="tr-TR" sz="1500" dirty="0"/>
                    </a:p>
                  </a:txBody>
                  <a:tcPr/>
                </a:tc>
              </a:tr>
              <a:tr h="432048">
                <a:tc>
                  <a:txBody>
                    <a:bodyPr/>
                    <a:lstStyle/>
                    <a:p>
                      <a:pPr>
                        <a:lnSpc>
                          <a:spcPct val="150000"/>
                        </a:lnSpc>
                      </a:pPr>
                      <a:r>
                        <a:rPr lang="tr-TR" sz="1500" b="1" dirty="0" smtClean="0">
                          <a:effectLst/>
                        </a:rPr>
                        <a:t>10.</a:t>
                      </a:r>
                      <a:endParaRPr lang="tr-TR" sz="1500" b="1" dirty="0">
                        <a:effectLst/>
                      </a:endParaRPr>
                    </a:p>
                  </a:txBody>
                  <a:tcPr/>
                </a:tc>
                <a:tc>
                  <a:txBody>
                    <a:bodyPr/>
                    <a:lstStyle/>
                    <a:p>
                      <a:pPr marL="0" algn="l" rtl="0" eaLnBrk="1" latinLnBrk="0" hangingPunct="1">
                        <a:lnSpc>
                          <a:spcPct val="150000"/>
                        </a:lnSpc>
                        <a:spcAft>
                          <a:spcPts val="0"/>
                        </a:spcAft>
                      </a:pPr>
                      <a:r>
                        <a:rPr kumimoji="0" lang="tr-TR" sz="1500" kern="1200" dirty="0" smtClean="0">
                          <a:solidFill>
                            <a:schemeClr val="dk1"/>
                          </a:solidFill>
                          <a:latin typeface="+mn-lt"/>
                          <a:ea typeface="+mn-ea"/>
                          <a:cs typeface="+mn-cs"/>
                        </a:rPr>
                        <a:t>İl Yıllık Gıda Kontrol Planı</a:t>
                      </a:r>
                      <a:endParaRPr kumimoji="0" lang="tr-TR" sz="1500" kern="1200" dirty="0">
                        <a:solidFill>
                          <a:schemeClr val="dk1"/>
                        </a:solidFill>
                        <a:latin typeface="+mn-lt"/>
                        <a:ea typeface="+mn-ea"/>
                        <a:cs typeface="+mn-cs"/>
                      </a:endParaRPr>
                    </a:p>
                  </a:txBody>
                  <a:tcPr marL="44450" marR="44450" marT="0" marB="0"/>
                </a:tc>
                <a:tc>
                  <a:txBody>
                    <a:bodyPr/>
                    <a:lstStyle/>
                    <a:p>
                      <a:pPr algn="ctr">
                        <a:lnSpc>
                          <a:spcPct val="150000"/>
                        </a:lnSpc>
                      </a:pPr>
                      <a:r>
                        <a:rPr lang="tr-TR" sz="1500" dirty="0" smtClean="0"/>
                        <a:t>71</a:t>
                      </a:r>
                      <a:endParaRPr lang="tr-TR" sz="1500" dirty="0"/>
                    </a:p>
                  </a:txBody>
                  <a:tcPr/>
                </a:tc>
                <a:tc>
                  <a:txBody>
                    <a:bodyPr/>
                    <a:lstStyle/>
                    <a:p>
                      <a:pPr algn="ctr">
                        <a:lnSpc>
                          <a:spcPct val="150000"/>
                        </a:lnSpc>
                      </a:pPr>
                      <a:r>
                        <a:rPr lang="tr-TR" sz="1500" dirty="0" smtClean="0"/>
                        <a:t>12</a:t>
                      </a:r>
                      <a:endParaRPr lang="tr-TR" sz="1500" dirty="0"/>
                    </a:p>
                  </a:txBody>
                  <a:tcPr/>
                </a:tc>
                <a:tc>
                  <a:txBody>
                    <a:bodyPr/>
                    <a:lstStyle/>
                    <a:p>
                      <a:pPr algn="ctr">
                        <a:lnSpc>
                          <a:spcPct val="150000"/>
                        </a:lnSpc>
                      </a:pPr>
                      <a:r>
                        <a:rPr lang="tr-TR" sz="1500" dirty="0" smtClean="0"/>
                        <a:t>6</a:t>
                      </a:r>
                      <a:endParaRPr lang="tr-TR" sz="1500" dirty="0"/>
                    </a:p>
                  </a:txBody>
                  <a:tcPr/>
                </a:tc>
                <a:tc>
                  <a:txBody>
                    <a:bodyPr/>
                    <a:lstStyle/>
                    <a:p>
                      <a:pPr algn="ctr">
                        <a:lnSpc>
                          <a:spcPct val="150000"/>
                        </a:lnSpc>
                      </a:pPr>
                      <a:r>
                        <a:rPr lang="tr-TR" sz="1500" dirty="0" smtClean="0"/>
                        <a:t>3</a:t>
                      </a:r>
                      <a:endParaRPr lang="tr-TR" sz="1500" dirty="0"/>
                    </a:p>
                  </a:txBody>
                  <a:tcPr/>
                </a:tc>
                <a:tc>
                  <a:txBody>
                    <a:bodyPr/>
                    <a:lstStyle/>
                    <a:p>
                      <a:pPr algn="ctr">
                        <a:lnSpc>
                          <a:spcPct val="150000"/>
                        </a:lnSpc>
                      </a:pPr>
                      <a:r>
                        <a:rPr lang="tr-TR" sz="1500" dirty="0" smtClean="0"/>
                        <a:t>92</a:t>
                      </a:r>
                      <a:endParaRPr lang="tr-TR" sz="1500" dirty="0"/>
                    </a:p>
                  </a:txBody>
                  <a:tcPr/>
                </a:tc>
              </a:tr>
            </a:tbl>
          </a:graphicData>
        </a:graphic>
      </p:graphicFrame>
      <p:sp>
        <p:nvSpPr>
          <p:cNvPr id="4" name="Metin kutusu 3"/>
          <p:cNvSpPr txBox="1"/>
          <p:nvPr/>
        </p:nvSpPr>
        <p:spPr>
          <a:xfrm>
            <a:off x="1160463" y="260350"/>
            <a:ext cx="7777162" cy="523220"/>
          </a:xfrm>
          <a:prstGeom prst="rect">
            <a:avLst/>
          </a:prstGeom>
          <a:noFill/>
        </p:spPr>
        <p:txBody>
          <a:bodyPr>
            <a:spAutoFit/>
          </a:bodyPr>
          <a:lstStyle/>
          <a:p>
            <a:pPr fontAlgn="auto">
              <a:spcBef>
                <a:spcPts val="0"/>
              </a:spcBef>
              <a:spcAft>
                <a:spcPts val="0"/>
              </a:spcAft>
              <a:defRPr/>
            </a:pPr>
            <a:r>
              <a:rPr lang="tr-TR" sz="2800" b="1" dirty="0">
                <a:solidFill>
                  <a:schemeClr val="tx2">
                    <a:satMod val="130000"/>
                  </a:schemeClr>
                </a:solidFill>
                <a:latin typeface="+mj-lt"/>
                <a:ea typeface="+mj-ea"/>
                <a:cs typeface="+mj-cs"/>
              </a:rPr>
              <a:t>İl Müdürlüğümüz </a:t>
            </a:r>
            <a:r>
              <a:rPr lang="tr-TR" sz="2800" b="1" dirty="0" err="1" smtClean="0">
                <a:solidFill>
                  <a:schemeClr val="tx2">
                    <a:satMod val="130000"/>
                  </a:schemeClr>
                </a:solidFill>
                <a:latin typeface="+mj-lt"/>
                <a:ea typeface="+mj-ea"/>
                <a:cs typeface="+mj-cs"/>
              </a:rPr>
              <a:t>Numuneli</a:t>
            </a:r>
            <a:r>
              <a:rPr lang="tr-TR" sz="2800" b="1" dirty="0" smtClean="0">
                <a:solidFill>
                  <a:schemeClr val="tx2">
                    <a:satMod val="130000"/>
                  </a:schemeClr>
                </a:solidFill>
                <a:latin typeface="+mj-lt"/>
                <a:ea typeface="+mj-ea"/>
                <a:cs typeface="+mj-cs"/>
              </a:rPr>
              <a:t> Denetim </a:t>
            </a:r>
            <a:r>
              <a:rPr lang="tr-TR" sz="2800" b="1" dirty="0">
                <a:solidFill>
                  <a:schemeClr val="tx2">
                    <a:satMod val="130000"/>
                  </a:schemeClr>
                </a:solidFill>
                <a:latin typeface="+mj-lt"/>
                <a:ea typeface="+mj-ea"/>
                <a:cs typeface="+mj-cs"/>
              </a:rPr>
              <a:t>Sayıları</a:t>
            </a:r>
          </a:p>
        </p:txBody>
      </p:sp>
    </p:spTree>
    <p:extLst>
      <p:ext uri="{BB962C8B-B14F-4D97-AF65-F5344CB8AC3E}">
        <p14:creationId xmlns:p14="http://schemas.microsoft.com/office/powerpoint/2010/main" val="79174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323370213"/>
              </p:ext>
            </p:extLst>
          </p:nvPr>
        </p:nvGraphicFramePr>
        <p:xfrm>
          <a:off x="1079500" y="333375"/>
          <a:ext cx="8064896" cy="2331090"/>
        </p:xfrm>
        <a:graphic>
          <a:graphicData uri="http://schemas.openxmlformats.org/drawingml/2006/table">
            <a:tbl>
              <a:tblPr firstRow="1" bandRow="1">
                <a:tableStyleId>{7DF18680-E054-41AD-8BC1-D1AEF772440D}</a:tableStyleId>
              </a:tblPr>
              <a:tblGrid>
                <a:gridCol w="504056"/>
                <a:gridCol w="2664296"/>
                <a:gridCol w="936104"/>
                <a:gridCol w="936104"/>
                <a:gridCol w="936104"/>
                <a:gridCol w="1296144"/>
                <a:gridCol w="792088"/>
              </a:tblGrid>
              <a:tr h="370840">
                <a:tc>
                  <a:txBody>
                    <a:bodyPr/>
                    <a:lstStyle/>
                    <a:p>
                      <a:r>
                        <a:rPr lang="tr-TR" sz="1500" b="0" dirty="0" smtClean="0"/>
                        <a:t/>
                      </a:r>
                      <a:br>
                        <a:rPr lang="tr-TR" sz="1500" b="0" dirty="0" smtClean="0"/>
                      </a:br>
                      <a:r>
                        <a:rPr lang="tr-TR" sz="1500" b="0" dirty="0" smtClean="0"/>
                        <a:t>No</a:t>
                      </a:r>
                      <a:endParaRPr lang="tr-TR" sz="1500" b="0" dirty="0"/>
                    </a:p>
                  </a:txBody>
                  <a:tcPr/>
                </a:tc>
                <a:tc>
                  <a:txBody>
                    <a:bodyPr/>
                    <a:lstStyle/>
                    <a:p>
                      <a:r>
                        <a:rPr lang="tr-TR" sz="1500" b="0" dirty="0" smtClean="0"/>
                        <a:t/>
                      </a:r>
                      <a:br>
                        <a:rPr lang="tr-TR" sz="1500" b="0" dirty="0" smtClean="0"/>
                      </a:br>
                      <a:r>
                        <a:rPr lang="tr-TR" sz="1500" b="0" dirty="0" smtClean="0"/>
                        <a:t>Denetim Sebebi</a:t>
                      </a:r>
                      <a:endParaRPr lang="tr-TR" sz="1500" b="0" dirty="0"/>
                    </a:p>
                  </a:txBody>
                  <a:tcPr/>
                </a:tc>
                <a:tc>
                  <a:txBody>
                    <a:bodyPr/>
                    <a:lstStyle/>
                    <a:p>
                      <a:r>
                        <a:rPr lang="tr-TR" sz="1500" b="0" dirty="0" smtClean="0"/>
                        <a:t>Nihai </a:t>
                      </a:r>
                      <a:r>
                        <a:rPr lang="tr-TR" sz="1500" b="0" dirty="0" err="1" smtClean="0"/>
                        <a:t>Num.Son</a:t>
                      </a:r>
                      <a:r>
                        <a:rPr lang="tr-TR" sz="1500" b="0" dirty="0" smtClean="0"/>
                        <a:t> Olumlu</a:t>
                      </a:r>
                      <a:endParaRPr lang="tr-TR" sz="15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500" b="0" dirty="0" smtClean="0"/>
                        <a:t>Nihai </a:t>
                      </a:r>
                      <a:r>
                        <a:rPr lang="tr-TR" sz="1500" b="0" dirty="0" err="1" smtClean="0"/>
                        <a:t>Num.Son</a:t>
                      </a:r>
                      <a:r>
                        <a:rPr lang="tr-TR" sz="1500" b="0" dirty="0" smtClean="0"/>
                        <a:t>. Olumsuz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500" b="0" dirty="0" smtClean="0"/>
                        <a:t>Nihai </a:t>
                      </a:r>
                      <a:r>
                        <a:rPr lang="tr-TR" sz="1500" b="0" dirty="0" err="1" smtClean="0"/>
                        <a:t>Num.Son</a:t>
                      </a:r>
                      <a:r>
                        <a:rPr lang="tr-TR" sz="1500" b="0" dirty="0" smtClean="0"/>
                        <a:t>. Red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500" b="0" dirty="0" smtClean="0"/>
                        <a:t>Nihai </a:t>
                      </a:r>
                      <a:r>
                        <a:rPr lang="tr-TR" sz="1500" b="0" dirty="0" err="1" smtClean="0"/>
                        <a:t>Num.Son</a:t>
                      </a:r>
                      <a:r>
                        <a:rPr lang="tr-TR" sz="1500" b="0" dirty="0" smtClean="0"/>
                        <a:t>. Sonuçlanmadı</a:t>
                      </a:r>
                    </a:p>
                  </a:txBody>
                  <a:tcPr/>
                </a:tc>
                <a:tc>
                  <a:txBody>
                    <a:bodyPr/>
                    <a:lstStyle/>
                    <a:p>
                      <a:r>
                        <a:rPr kumimoji="0" lang="tr-TR" sz="1500" b="0" kern="1200" dirty="0" smtClean="0">
                          <a:solidFill>
                            <a:schemeClr val="lt1"/>
                          </a:solidFill>
                          <a:effectLst/>
                          <a:latin typeface="+mn-lt"/>
                          <a:ea typeface="+mn-ea"/>
                          <a:cs typeface="+mn-cs"/>
                        </a:rPr>
                        <a:t>Toplam</a:t>
                      </a:r>
                    </a:p>
                    <a:p>
                      <a:r>
                        <a:rPr kumimoji="0" lang="tr-TR" sz="1500" b="0" kern="1200" dirty="0" err="1" smtClean="0">
                          <a:solidFill>
                            <a:schemeClr val="lt1"/>
                          </a:solidFill>
                          <a:effectLst/>
                          <a:latin typeface="+mn-lt"/>
                          <a:ea typeface="+mn-ea"/>
                          <a:cs typeface="+mn-cs"/>
                        </a:rPr>
                        <a:t>Num</a:t>
                      </a:r>
                      <a:r>
                        <a:rPr kumimoji="0" lang="tr-TR" sz="1500" b="0" kern="1200" dirty="0" smtClean="0">
                          <a:solidFill>
                            <a:schemeClr val="lt1"/>
                          </a:solidFill>
                          <a:effectLst/>
                          <a:latin typeface="+mn-lt"/>
                          <a:ea typeface="+mn-ea"/>
                          <a:cs typeface="+mn-cs"/>
                        </a:rPr>
                        <a:t>. Sayısı</a:t>
                      </a:r>
                      <a:endParaRPr lang="tr-TR" sz="1500" b="0" dirty="0"/>
                    </a:p>
                  </a:txBody>
                  <a:tcPr/>
                </a:tc>
              </a:tr>
              <a:tr h="685170">
                <a:tc>
                  <a:txBody>
                    <a:bodyPr/>
                    <a:lstStyle/>
                    <a:p>
                      <a:pPr>
                        <a:lnSpc>
                          <a:spcPct val="150000"/>
                        </a:lnSpc>
                      </a:pPr>
                      <a:r>
                        <a:rPr lang="tr-TR" sz="1500" b="1" dirty="0" smtClean="0">
                          <a:effectLst/>
                        </a:rPr>
                        <a:t>11.</a:t>
                      </a:r>
                      <a:endParaRPr lang="tr-TR" sz="1500" b="1" dirty="0">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500" kern="1200" dirty="0" smtClean="0">
                          <a:solidFill>
                            <a:schemeClr val="dk1"/>
                          </a:solidFill>
                          <a:latin typeface="+mn-lt"/>
                          <a:ea typeface="+mn-ea"/>
                          <a:cs typeface="+mn-cs"/>
                        </a:rPr>
                        <a:t>Yem İşletmeleri İçin İl Yıllık Denetim ve Kont. Planı (Rutin)</a:t>
                      </a:r>
                    </a:p>
                  </a:txBody>
                  <a:tcPr marL="44450" marR="44450" marT="0" marB="0"/>
                </a:tc>
                <a:tc>
                  <a:txBody>
                    <a:bodyPr/>
                    <a:lstStyle/>
                    <a:p>
                      <a:pPr algn="ctr">
                        <a:lnSpc>
                          <a:spcPct val="200000"/>
                        </a:lnSpc>
                      </a:pPr>
                      <a:r>
                        <a:rPr lang="tr-TR" sz="1500" dirty="0" smtClean="0"/>
                        <a:t>10</a:t>
                      </a:r>
                      <a:endParaRPr lang="tr-TR" sz="1500" dirty="0"/>
                    </a:p>
                  </a:txBody>
                  <a:tcPr/>
                </a:tc>
                <a:tc>
                  <a:txBody>
                    <a:bodyPr/>
                    <a:lstStyle/>
                    <a:p>
                      <a:pPr algn="ctr">
                        <a:lnSpc>
                          <a:spcPct val="200000"/>
                        </a:lnSpc>
                      </a:pPr>
                      <a:r>
                        <a:rPr lang="tr-TR" sz="1500" dirty="0" smtClean="0"/>
                        <a:t>0</a:t>
                      </a:r>
                      <a:endParaRPr lang="tr-TR" sz="1500" dirty="0"/>
                    </a:p>
                  </a:txBody>
                  <a:tcPr/>
                </a:tc>
                <a:tc>
                  <a:txBody>
                    <a:bodyPr/>
                    <a:lstStyle/>
                    <a:p>
                      <a:pPr algn="ctr">
                        <a:lnSpc>
                          <a:spcPct val="200000"/>
                        </a:lnSpc>
                      </a:pPr>
                      <a:r>
                        <a:rPr lang="tr-TR" sz="1500" dirty="0" smtClean="0"/>
                        <a:t>0</a:t>
                      </a:r>
                      <a:endParaRPr lang="tr-TR" sz="1500" dirty="0"/>
                    </a:p>
                  </a:txBody>
                  <a:tcPr/>
                </a:tc>
                <a:tc>
                  <a:txBody>
                    <a:bodyPr/>
                    <a:lstStyle/>
                    <a:p>
                      <a:pPr algn="ctr">
                        <a:lnSpc>
                          <a:spcPct val="200000"/>
                        </a:lnSpc>
                      </a:pPr>
                      <a:r>
                        <a:rPr lang="tr-TR" sz="1500" dirty="0" smtClean="0"/>
                        <a:t>0</a:t>
                      </a:r>
                      <a:endParaRPr lang="tr-TR" sz="1500" dirty="0"/>
                    </a:p>
                  </a:txBody>
                  <a:tcPr/>
                </a:tc>
                <a:tc>
                  <a:txBody>
                    <a:bodyPr/>
                    <a:lstStyle/>
                    <a:p>
                      <a:pPr algn="ctr">
                        <a:lnSpc>
                          <a:spcPct val="200000"/>
                        </a:lnSpc>
                      </a:pPr>
                      <a:r>
                        <a:rPr lang="tr-TR" sz="1500" dirty="0" smtClean="0"/>
                        <a:t>10</a:t>
                      </a:r>
                      <a:endParaRPr lang="tr-TR" sz="1500" dirty="0"/>
                    </a:p>
                  </a:txBody>
                  <a:tcPr/>
                </a:tc>
              </a:tr>
              <a:tr h="270033">
                <a:tc>
                  <a:txBody>
                    <a:bodyPr/>
                    <a:lstStyle/>
                    <a:p>
                      <a:pPr marL="0" algn="ctr" rtl="0" eaLnBrk="1" latinLnBrk="0" hangingPunct="1">
                        <a:lnSpc>
                          <a:spcPct val="150000"/>
                        </a:lnSpc>
                      </a:pPr>
                      <a:r>
                        <a:rPr kumimoji="0" lang="tr-TR" sz="1500" b="1" kern="1200" dirty="0" smtClean="0">
                          <a:solidFill>
                            <a:schemeClr val="dk1"/>
                          </a:solidFill>
                          <a:latin typeface="+mn-lt"/>
                          <a:ea typeface="+mn-ea"/>
                          <a:cs typeface="+mn-cs"/>
                        </a:rPr>
                        <a:t>12.</a:t>
                      </a:r>
                      <a:endParaRPr kumimoji="0" lang="tr-TR" sz="1500" b="1" kern="1200" dirty="0">
                        <a:solidFill>
                          <a:schemeClr val="dk1"/>
                        </a:solidFill>
                        <a:latin typeface="+mn-lt"/>
                        <a:ea typeface="+mn-ea"/>
                        <a:cs typeface="+mn-cs"/>
                      </a:endParaRPr>
                    </a:p>
                  </a:txBody>
                  <a:tcPr/>
                </a:tc>
                <a:tc>
                  <a:txBody>
                    <a:bodyPr/>
                    <a:lstStyle/>
                    <a:p>
                      <a:pPr marL="0" algn="l" rtl="0" eaLnBrk="1" latinLnBrk="0" hangingPunct="1">
                        <a:lnSpc>
                          <a:spcPct val="150000"/>
                        </a:lnSpc>
                      </a:pPr>
                      <a:r>
                        <a:rPr kumimoji="0" lang="tr-TR" sz="1500" kern="1200" dirty="0" smtClean="0">
                          <a:solidFill>
                            <a:schemeClr val="dk1"/>
                          </a:solidFill>
                          <a:latin typeface="+mn-lt"/>
                          <a:ea typeface="+mn-ea"/>
                          <a:cs typeface="+mn-cs"/>
                        </a:rPr>
                        <a:t>Takip Denetimi</a:t>
                      </a:r>
                      <a:endParaRPr kumimoji="0" lang="tr-TR" sz="15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500" kern="1200" dirty="0" smtClean="0">
                          <a:solidFill>
                            <a:schemeClr val="dk1"/>
                          </a:solidFill>
                          <a:latin typeface="+mn-lt"/>
                          <a:ea typeface="+mn-ea"/>
                          <a:cs typeface="+mn-cs"/>
                        </a:rPr>
                        <a:t>1</a:t>
                      </a:r>
                      <a:endParaRPr kumimoji="0" lang="tr-TR" sz="15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500" kern="1200" dirty="0" smtClean="0">
                          <a:solidFill>
                            <a:schemeClr val="dk1"/>
                          </a:solidFill>
                          <a:latin typeface="+mn-lt"/>
                          <a:ea typeface="+mn-ea"/>
                          <a:cs typeface="+mn-cs"/>
                        </a:rPr>
                        <a:t>2</a:t>
                      </a:r>
                      <a:endParaRPr kumimoji="0" lang="tr-TR" sz="15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500" kern="1200" dirty="0" smtClean="0">
                          <a:solidFill>
                            <a:schemeClr val="dk1"/>
                          </a:solidFill>
                          <a:latin typeface="+mn-lt"/>
                          <a:ea typeface="+mn-ea"/>
                          <a:cs typeface="+mn-cs"/>
                        </a:rPr>
                        <a:t>0</a:t>
                      </a:r>
                      <a:endParaRPr kumimoji="0" lang="tr-TR" sz="15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500" kern="1200" dirty="0" smtClean="0">
                          <a:solidFill>
                            <a:schemeClr val="dk1"/>
                          </a:solidFill>
                          <a:latin typeface="+mn-lt"/>
                          <a:ea typeface="+mn-ea"/>
                          <a:cs typeface="+mn-cs"/>
                        </a:rPr>
                        <a:t>0</a:t>
                      </a:r>
                      <a:endParaRPr kumimoji="0" lang="tr-TR" sz="15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500" kern="1200" dirty="0" smtClean="0">
                          <a:solidFill>
                            <a:schemeClr val="dk1"/>
                          </a:solidFill>
                          <a:latin typeface="+mn-lt"/>
                          <a:ea typeface="+mn-ea"/>
                          <a:cs typeface="+mn-cs"/>
                        </a:rPr>
                        <a:t>3</a:t>
                      </a:r>
                      <a:endParaRPr kumimoji="0" lang="tr-TR" sz="1500" kern="1200" dirty="0">
                        <a:solidFill>
                          <a:schemeClr val="dk1"/>
                        </a:solidFill>
                        <a:latin typeface="+mn-lt"/>
                        <a:ea typeface="+mn-ea"/>
                        <a:cs typeface="+mn-cs"/>
                      </a:endParaRPr>
                    </a:p>
                  </a:txBody>
                  <a:tcPr/>
                </a:tc>
              </a:tr>
              <a:tr h="270033">
                <a:tc gridSpan="2">
                  <a:txBody>
                    <a:bodyPr/>
                    <a:lstStyle/>
                    <a:p>
                      <a:pPr marL="0" algn="ctr" rtl="0" eaLnBrk="1" latinLnBrk="0" hangingPunct="1">
                        <a:lnSpc>
                          <a:spcPct val="150000"/>
                        </a:lnSpc>
                      </a:pPr>
                      <a:r>
                        <a:rPr kumimoji="0" lang="tr-TR" sz="1500" b="1" kern="1200" dirty="0" smtClean="0">
                          <a:solidFill>
                            <a:schemeClr val="dk1"/>
                          </a:solidFill>
                          <a:latin typeface="+mn-lt"/>
                          <a:ea typeface="+mn-ea"/>
                          <a:cs typeface="+mn-cs"/>
                        </a:rPr>
                        <a:t>TOPLAM</a:t>
                      </a:r>
                      <a:endParaRPr kumimoji="0" lang="tr-TR" sz="1500" b="1" kern="1200" dirty="0">
                        <a:solidFill>
                          <a:schemeClr val="dk1"/>
                        </a:solidFill>
                        <a:latin typeface="+mn-lt"/>
                        <a:ea typeface="+mn-ea"/>
                        <a:cs typeface="+mn-cs"/>
                      </a:endParaRPr>
                    </a:p>
                  </a:txBody>
                  <a:tcPr/>
                </a:tc>
                <a:tc hMerge="1">
                  <a:txBody>
                    <a:bodyPr/>
                    <a:lstStyle/>
                    <a:p>
                      <a:pPr marL="0" algn="l" rtl="0" eaLnBrk="1" latinLnBrk="0" hangingPunct="1">
                        <a:lnSpc>
                          <a:spcPct val="150000"/>
                        </a:lnSpc>
                      </a:pPr>
                      <a:endParaRPr kumimoji="0" lang="tr-TR" sz="15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500" b="1" kern="1200" dirty="0" smtClean="0">
                          <a:solidFill>
                            <a:schemeClr val="dk1"/>
                          </a:solidFill>
                          <a:latin typeface="+mn-lt"/>
                          <a:ea typeface="+mn-ea"/>
                          <a:cs typeface="+mn-cs"/>
                        </a:rPr>
                        <a:t>378</a:t>
                      </a:r>
                      <a:endParaRPr kumimoji="0" lang="tr-TR" sz="1500" b="1"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500" b="1" kern="1200" dirty="0" smtClean="0">
                          <a:solidFill>
                            <a:schemeClr val="dk1"/>
                          </a:solidFill>
                          <a:latin typeface="+mn-lt"/>
                          <a:ea typeface="+mn-ea"/>
                          <a:cs typeface="+mn-cs"/>
                        </a:rPr>
                        <a:t>17</a:t>
                      </a:r>
                      <a:endParaRPr kumimoji="0" lang="tr-TR" sz="1500" b="1"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500" b="1" kern="1200" dirty="0" smtClean="0">
                          <a:solidFill>
                            <a:schemeClr val="dk1"/>
                          </a:solidFill>
                          <a:latin typeface="+mn-lt"/>
                          <a:ea typeface="+mn-ea"/>
                          <a:cs typeface="+mn-cs"/>
                        </a:rPr>
                        <a:t>9</a:t>
                      </a:r>
                      <a:endParaRPr kumimoji="0" lang="tr-TR" sz="1500" b="1"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500" b="1" kern="1200" dirty="0" smtClean="0">
                          <a:solidFill>
                            <a:schemeClr val="dk1"/>
                          </a:solidFill>
                          <a:latin typeface="+mn-lt"/>
                          <a:ea typeface="+mn-ea"/>
                          <a:cs typeface="+mn-cs"/>
                        </a:rPr>
                        <a:t>10</a:t>
                      </a:r>
                      <a:endParaRPr kumimoji="0" lang="tr-TR" sz="1500" b="1"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500" b="1" kern="1200" dirty="0" smtClean="0">
                          <a:solidFill>
                            <a:schemeClr val="dk1"/>
                          </a:solidFill>
                          <a:latin typeface="+mn-lt"/>
                          <a:ea typeface="+mn-ea"/>
                          <a:cs typeface="+mn-cs"/>
                        </a:rPr>
                        <a:t>414</a:t>
                      </a:r>
                      <a:endParaRPr kumimoji="0" lang="tr-TR" sz="1500" b="1"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398735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Başlık 1"/>
          <p:cNvSpPr>
            <a:spLocks noGrp="1"/>
          </p:cNvSpPr>
          <p:nvPr>
            <p:ph type="title"/>
          </p:nvPr>
        </p:nvSpPr>
        <p:spPr bwMode="auto">
          <a:xfrm>
            <a:off x="1116013" y="115888"/>
            <a:ext cx="7848600" cy="1143000"/>
          </a:xfrm>
        </p:spPr>
        <p:txBody>
          <a:bodyPr vert="horz" wrap="square" lIns="91440" tIns="45720" rIns="91440" bIns="45720" numCol="1" anchorCtr="0" compatLnSpc="1">
            <a:prstTxWarp prst="textNoShape">
              <a:avLst/>
            </a:prstTxWarp>
          </a:bodyPr>
          <a:lstStyle/>
          <a:p>
            <a:pPr eaLnBrk="1" hangingPunct="1"/>
            <a:r>
              <a:rPr lang="tr-TR" sz="2800" b="1" smtClean="0">
                <a:effectLst/>
              </a:rPr>
              <a:t>2013 Yılı Gıda Kontrol Planı ve Uygulamaları</a:t>
            </a:r>
          </a:p>
        </p:txBody>
      </p:sp>
      <p:graphicFrame>
        <p:nvGraphicFramePr>
          <p:cNvPr id="43074" name="Group 66"/>
          <p:cNvGraphicFramePr>
            <a:graphicFrameLocks noGrp="1"/>
          </p:cNvGraphicFramePr>
          <p:nvPr>
            <p:ph idx="1"/>
          </p:nvPr>
        </p:nvGraphicFramePr>
        <p:xfrm>
          <a:off x="1104900" y="1125538"/>
          <a:ext cx="7859713" cy="4461512"/>
        </p:xfrm>
        <a:graphic>
          <a:graphicData uri="http://schemas.openxmlformats.org/drawingml/2006/table">
            <a:tbl>
              <a:tblPr/>
              <a:tblGrid>
                <a:gridCol w="3395663"/>
                <a:gridCol w="1800225"/>
                <a:gridCol w="1008062"/>
                <a:gridCol w="1212850"/>
                <a:gridCol w="442913"/>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FFFF"/>
                          </a:solidFill>
                          <a:effectLst/>
                          <a:latin typeface="Gill Sans MT" pitchFamily="34" charset="0"/>
                          <a:cs typeface="Arial" charset="0"/>
                        </a:rPr>
                        <a:t/>
                      </a:r>
                      <a:br>
                        <a:rPr kumimoji="0" lang="tr-TR" sz="1400" b="1" i="0" u="none" strike="noStrike" cap="none" normalizeH="0" baseline="0" dirty="0" smtClean="0">
                          <a:ln>
                            <a:noFill/>
                          </a:ln>
                          <a:solidFill>
                            <a:srgbClr val="FFFFFF"/>
                          </a:solidFill>
                          <a:effectLst/>
                          <a:latin typeface="Gill Sans MT" pitchFamily="34" charset="0"/>
                          <a:cs typeface="Arial" charset="0"/>
                        </a:rPr>
                      </a:br>
                      <a:r>
                        <a:rPr kumimoji="0" lang="tr-TR" sz="1400" b="1" i="0" u="none" strike="noStrike" cap="none" normalizeH="0" baseline="0" dirty="0" smtClean="0">
                          <a:ln>
                            <a:noFill/>
                          </a:ln>
                          <a:solidFill>
                            <a:srgbClr val="FFFFFF"/>
                          </a:solidFill>
                          <a:effectLst/>
                          <a:latin typeface="Gill Sans MT" pitchFamily="34" charset="0"/>
                          <a:cs typeface="Arial" charset="0"/>
                        </a:rPr>
                        <a:t>Kontrol Planı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96430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FFFF"/>
                          </a:solidFill>
                          <a:effectLst/>
                          <a:latin typeface="Gill Sans MT" pitchFamily="34" charset="0"/>
                          <a:cs typeface="Arial" charset="0"/>
                        </a:rPr>
                        <a:t>Program kapsamında alınması planlanan numune sayısı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96430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FFFF"/>
                          </a:solidFill>
                          <a:effectLst/>
                          <a:latin typeface="Gill Sans MT" pitchFamily="34" charset="0"/>
                          <a:cs typeface="Arial" charset="0"/>
                        </a:rPr>
                        <a:t>Alınan Numune Sayısı</a:t>
                      </a: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96430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Gill Sans MT" pitchFamily="34" charset="0"/>
                          <a:cs typeface="Arial" charset="0"/>
                        </a:rPr>
                        <a:t/>
                      </a:r>
                      <a:br>
                        <a:rPr kumimoji="0" lang="tr-TR" sz="1400" b="1" i="0" u="none" strike="noStrike" cap="none" normalizeH="0" baseline="0" smtClean="0">
                          <a:ln>
                            <a:noFill/>
                          </a:ln>
                          <a:solidFill>
                            <a:srgbClr val="FFFFFF"/>
                          </a:solidFill>
                          <a:effectLst/>
                          <a:latin typeface="Gill Sans MT" pitchFamily="34" charset="0"/>
                          <a:cs typeface="Arial" charset="0"/>
                        </a:rPr>
                      </a:br>
                      <a:r>
                        <a:rPr kumimoji="0" lang="tr-TR" sz="1400" b="1" i="0" u="none" strike="noStrike" cap="none" normalizeH="0" baseline="0" smtClean="0">
                          <a:ln>
                            <a:noFill/>
                          </a:ln>
                          <a:solidFill>
                            <a:srgbClr val="FFFFFF"/>
                          </a:solidFill>
                          <a:effectLst/>
                          <a:latin typeface="Gill Sans MT" pitchFamily="34" charset="0"/>
                          <a:cs typeface="Arial" charset="0"/>
                        </a:rPr>
                        <a:t>Sonuç</a:t>
                      </a:r>
                    </a:p>
                  </a:txBody>
                  <a:tcPr horzOverflow="overflow">
                    <a:lnL>
                      <a:noFill/>
                    </a:lnL>
                    <a:lnR>
                      <a:noFill/>
                    </a:lnR>
                    <a:lnT>
                      <a:noFill/>
                    </a:lnT>
                    <a:lnB>
                      <a:noFill/>
                    </a:lnB>
                    <a:lnTlToBr>
                      <a:noFill/>
                    </a:lnTlToBr>
                    <a:lnBlToTr>
                      <a:noFill/>
                    </a:lnBlToTr>
                    <a:solidFill>
                      <a:srgbClr val="96430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FFFFFF"/>
                        </a:solidFill>
                        <a:effectLst/>
                        <a:latin typeface="Gill Sans MT" pitchFamily="34" charset="0"/>
                        <a:cs typeface="Arial" charset="0"/>
                      </a:endParaRPr>
                    </a:p>
                  </a:txBody>
                  <a:tcPr horzOverflow="overflow">
                    <a:lnL>
                      <a:noFill/>
                    </a:lnL>
                    <a:lnR>
                      <a:noFill/>
                    </a:lnR>
                    <a:lnT>
                      <a:noFill/>
                    </a:lnT>
                    <a:lnB>
                      <a:noFill/>
                    </a:lnB>
                    <a:lnTlToBr>
                      <a:noFill/>
                    </a:lnTlToBr>
                    <a:lnBlToTr>
                      <a:noFill/>
                    </a:lnBlToTr>
                    <a:solidFill>
                      <a:srgbClr val="964305"/>
                    </a:solid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Kırmızı Et Ürünlerinde Kanatlı Eti Aranması (Bakanlık Yıl. Gıda Kont. </a:t>
                      </a:r>
                      <a:r>
                        <a:rPr kumimoji="0" lang="tr-TR" sz="1400" b="0" i="0" u="none" strike="noStrike" cap="none" normalizeH="0" baseline="0" dirty="0" err="1" smtClean="0">
                          <a:ln>
                            <a:noFill/>
                          </a:ln>
                          <a:solidFill>
                            <a:srgbClr val="000000"/>
                          </a:solidFill>
                          <a:effectLst/>
                          <a:latin typeface="Gill Sans MT" pitchFamily="34" charset="0"/>
                          <a:cs typeface="Arial" charset="0"/>
                        </a:rPr>
                        <a:t>Pln</a:t>
                      </a:r>
                      <a:r>
                        <a:rPr kumimoji="0" lang="tr-TR" sz="1400" b="0" i="0" u="none" strike="noStrike" cap="none" normalizeH="0" baseline="0" dirty="0" smtClean="0">
                          <a:ln>
                            <a:noFill/>
                          </a:ln>
                          <a:solidFill>
                            <a:srgbClr val="000000"/>
                          </a:solidFill>
                          <a:effectLst/>
                          <a:latin typeface="Gill Sans MT" pitchFamily="34" charset="0"/>
                          <a:cs typeface="Arial" charset="0"/>
                        </a:rPr>
                        <a:t>.)</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12</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12</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84AA33"/>
                          </a:solidFill>
                          <a:effectLst/>
                          <a:latin typeface="Gill Sans MT" pitchFamily="34" charset="0"/>
                          <a:cs typeface="Arial" charset="0"/>
                        </a:rPr>
                        <a:t>Olumlu</a:t>
                      </a:r>
                    </a:p>
                  </a:txBody>
                  <a:tcPr anchor="ctr"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1</a:t>
                      </a:r>
                      <a:r>
                        <a:rPr kumimoji="0" lang="tr-TR" sz="1400" b="0" i="0" u="none" strike="noStrike" cap="none" normalizeH="0" baseline="0" dirty="0" smtClean="0">
                          <a:ln>
                            <a:noFill/>
                          </a:ln>
                          <a:solidFill>
                            <a:srgbClr val="000000"/>
                          </a:solidFill>
                          <a:effectLst/>
                          <a:latin typeface="Arial" charset="0"/>
                          <a:cs typeface="Arial" charset="0"/>
                        </a:rPr>
                        <a:t>2</a:t>
                      </a:r>
                    </a:p>
                  </a:txBody>
                  <a:tcPr anchor="ctr" horzOverflow="overflow">
                    <a:lnL>
                      <a:noFill/>
                    </a:lnL>
                    <a:lnR>
                      <a:noFill/>
                    </a:lnR>
                    <a:lnT>
                      <a:noFill/>
                    </a:lnT>
                    <a:lnB>
                      <a:noFill/>
                    </a:lnB>
                    <a:lnTlToBr>
                      <a:noFill/>
                    </a:lnTlToBr>
                    <a:lnBlToTr>
                      <a:noFill/>
                    </a:lnBlToTr>
                    <a:solidFill>
                      <a:srgbClr val="DDCFCC"/>
                    </a:solidFill>
                  </a:tcPr>
                </a:tc>
              </a:tr>
              <a:tr h="315913">
                <a:tc row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Kırmızı Et ve Kırmızı Et Ürünleri Üretimi (İl </a:t>
                      </a:r>
                      <a:r>
                        <a:rPr kumimoji="0" lang="tr-TR" sz="1400" b="0" i="0" u="none" strike="noStrike" cap="none" normalizeH="0" baseline="0" dirty="0" err="1" smtClean="0">
                          <a:ln>
                            <a:noFill/>
                          </a:ln>
                          <a:solidFill>
                            <a:srgbClr val="000000"/>
                          </a:solidFill>
                          <a:effectLst/>
                          <a:latin typeface="Gill Sans MT" pitchFamily="34" charset="0"/>
                          <a:cs typeface="Arial" charset="0"/>
                        </a:rPr>
                        <a:t>Yıl.Gıda</a:t>
                      </a:r>
                      <a:r>
                        <a:rPr kumimoji="0" lang="tr-TR" sz="1400" b="0" i="0" u="none" strike="noStrike" cap="none" normalizeH="0" baseline="0" dirty="0" smtClean="0">
                          <a:ln>
                            <a:noFill/>
                          </a:ln>
                          <a:solidFill>
                            <a:srgbClr val="000000"/>
                          </a:solidFill>
                          <a:effectLst/>
                          <a:latin typeface="Gill Sans MT" pitchFamily="34" charset="0"/>
                          <a:cs typeface="Arial" charset="0"/>
                        </a:rPr>
                        <a:t> Kont. </a:t>
                      </a:r>
                      <a:r>
                        <a:rPr kumimoji="0" lang="tr-TR" sz="1400" b="0" i="0" u="none" strike="noStrike" cap="none" normalizeH="0" baseline="0" dirty="0" err="1" smtClean="0">
                          <a:ln>
                            <a:noFill/>
                          </a:ln>
                          <a:solidFill>
                            <a:srgbClr val="000000"/>
                          </a:solidFill>
                          <a:effectLst/>
                          <a:latin typeface="Gill Sans MT" pitchFamily="34" charset="0"/>
                          <a:cs typeface="Arial" charset="0"/>
                        </a:rPr>
                        <a:t>Pln</a:t>
                      </a:r>
                      <a:r>
                        <a:rPr kumimoji="0" lang="tr-TR" sz="1400" b="0" i="0" u="none" strike="noStrike" cap="none" normalizeH="0" baseline="0" dirty="0" smtClean="0">
                          <a:ln>
                            <a:noFill/>
                          </a:ln>
                          <a:solidFill>
                            <a:srgbClr val="000000"/>
                          </a:solidFill>
                          <a:effectLst/>
                          <a:latin typeface="Gill Sans MT" pitchFamily="34" charset="0"/>
                          <a:cs typeface="Arial" charset="0"/>
                        </a:rPr>
                        <a:t>.)</a:t>
                      </a:r>
                    </a:p>
                  </a:txBody>
                  <a:tcPr horzOverflow="overflow">
                    <a:lnL>
                      <a:noFill/>
                    </a:lnL>
                    <a:lnR>
                      <a:noFill/>
                    </a:lnR>
                    <a:lnT>
                      <a:noFill/>
                    </a:lnT>
                    <a:lnB>
                      <a:noFill/>
                    </a:lnB>
                    <a:lnTlToBr>
                      <a:noFill/>
                    </a:lnTlToBr>
                    <a:lnBlToTr>
                      <a:noFill/>
                    </a:lnBlToTr>
                    <a:solidFill>
                      <a:srgbClr val="DDCFCC"/>
                    </a:solidFill>
                  </a:tcPr>
                </a:tc>
                <a:tc rowSpan="2">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12</a:t>
                      </a:r>
                    </a:p>
                  </a:txBody>
                  <a:tcPr horzOverflow="overflow">
                    <a:lnL>
                      <a:noFill/>
                    </a:lnL>
                    <a:lnR>
                      <a:noFill/>
                    </a:lnR>
                    <a:lnT>
                      <a:noFill/>
                    </a:lnT>
                    <a:lnB>
                      <a:noFill/>
                    </a:lnB>
                    <a:lnTlToBr>
                      <a:noFill/>
                    </a:lnTlToBr>
                    <a:lnBlToTr>
                      <a:noFill/>
                    </a:lnBlToTr>
                    <a:solidFill>
                      <a:srgbClr val="DDCFCC"/>
                    </a:solidFill>
                  </a:tcPr>
                </a:tc>
                <a:tc rowSpan="2">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Arial" charset="0"/>
                          <a:cs typeface="Arial" charset="0"/>
                        </a:rPr>
                        <a:t>12</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84AA33"/>
                          </a:solidFill>
                          <a:effectLst/>
                          <a:latin typeface="Gill Sans MT" pitchFamily="34" charset="0"/>
                          <a:cs typeface="Arial" charset="0"/>
                        </a:rPr>
                        <a:t>Olumlu</a:t>
                      </a:r>
                      <a:endParaRPr kumimoji="0" lang="tr-TR" sz="1400" b="0" i="0" u="none" strike="noStrike" cap="none" normalizeH="0" baseline="0" dirty="0" smtClean="0">
                        <a:ln>
                          <a:noFill/>
                        </a:ln>
                        <a:solidFill>
                          <a:srgbClr val="84AA33"/>
                        </a:solidFill>
                        <a:effectLst/>
                        <a:latin typeface="Arial" charset="0"/>
                        <a:cs typeface="Arial" charset="0"/>
                      </a:endParaRP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Arial" charset="0"/>
                          <a:cs typeface="Arial" charset="0"/>
                        </a:rPr>
                        <a:t>11</a:t>
                      </a:r>
                    </a:p>
                  </a:txBody>
                  <a:tcPr horzOverflow="overflow">
                    <a:lnL>
                      <a:noFill/>
                    </a:lnL>
                    <a:lnR>
                      <a:noFill/>
                    </a:lnR>
                    <a:lnT>
                      <a:noFill/>
                    </a:lnT>
                    <a:lnB>
                      <a:noFill/>
                    </a:lnB>
                    <a:lnTlToBr>
                      <a:noFill/>
                    </a:lnTlToBr>
                    <a:lnBlToTr>
                      <a:noFill/>
                    </a:lnBlToTr>
                    <a:solidFill>
                      <a:srgbClr val="DDCFCC"/>
                    </a:solidFill>
                  </a:tcPr>
                </a:tc>
              </a:tr>
              <a:tr h="36036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EA0000"/>
                          </a:solidFill>
                          <a:effectLst/>
                          <a:latin typeface="Arial" charset="0"/>
                          <a:cs typeface="Arial" charset="0"/>
                        </a:rPr>
                        <a:t>Red</a:t>
                      </a:r>
                    </a:p>
                  </a:txBody>
                  <a:tcPr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Arial" charset="0"/>
                          <a:cs typeface="Arial" charset="0"/>
                        </a:rPr>
                        <a:t>1</a:t>
                      </a:r>
                    </a:p>
                  </a:txBody>
                  <a:tcPr horzOverflow="overflow">
                    <a:lnL>
                      <a:noFill/>
                    </a:lnL>
                    <a:lnR>
                      <a:noFill/>
                    </a:lnR>
                    <a:lnT>
                      <a:noFill/>
                    </a:lnT>
                    <a:lnB>
                      <a:noFill/>
                    </a:lnB>
                    <a:lnTlToBr>
                      <a:noFill/>
                    </a:lnTlToBr>
                    <a:lnBlToTr>
                      <a:noFill/>
                    </a:lnBlToTr>
                    <a:solidFill>
                      <a:srgbClr val="EFE9E7"/>
                    </a:solidFill>
                  </a:tcPr>
                </a:tc>
              </a:tr>
              <a:tr h="374650">
                <a:tc rowSpan="2">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Kanatlı Eti ve Kanatlı Et Ürünleri Üretimi (İl Yıl.Gıda Kont. Pln.)</a:t>
                      </a:r>
                    </a:p>
                  </a:txBody>
                  <a:tcPr marL="68580" marR="68580" marT="0" marB="0" horzOverflow="overflow">
                    <a:lnL>
                      <a:noFill/>
                    </a:lnL>
                    <a:lnR>
                      <a:noFill/>
                    </a:lnR>
                    <a:lnT>
                      <a:noFill/>
                    </a:lnT>
                    <a:lnB>
                      <a:noFill/>
                    </a:lnB>
                    <a:lnTlToBr>
                      <a:noFill/>
                    </a:lnTlToBr>
                    <a:lnBlToTr>
                      <a:noFill/>
                    </a:lnBlToTr>
                    <a:solidFill>
                      <a:srgbClr val="DDCFCC"/>
                    </a:solidFill>
                  </a:tcPr>
                </a:tc>
                <a:tc rowSpan="2">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6</a:t>
                      </a:r>
                    </a:p>
                  </a:txBody>
                  <a:tcPr horzOverflow="overflow">
                    <a:lnL>
                      <a:noFill/>
                    </a:lnL>
                    <a:lnR>
                      <a:noFill/>
                    </a:lnR>
                    <a:lnT>
                      <a:noFill/>
                    </a:lnT>
                    <a:lnB>
                      <a:noFill/>
                    </a:lnB>
                    <a:lnTlToBr>
                      <a:noFill/>
                    </a:lnTlToBr>
                    <a:lnBlToTr>
                      <a:noFill/>
                    </a:lnBlToTr>
                    <a:solidFill>
                      <a:srgbClr val="DDCFCC"/>
                    </a:solidFill>
                  </a:tcPr>
                </a:tc>
                <a:tc rowSpan="2">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6</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84AA33"/>
                          </a:solidFill>
                          <a:effectLst/>
                          <a:latin typeface="Gill Sans MT" pitchFamily="34" charset="0"/>
                          <a:cs typeface="Arial" charset="0"/>
                        </a:rPr>
                        <a:t>Olumlu </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4</a:t>
                      </a:r>
                    </a:p>
                  </a:txBody>
                  <a:tcPr horzOverflow="overflow">
                    <a:lnL>
                      <a:noFill/>
                    </a:lnL>
                    <a:lnR>
                      <a:noFill/>
                    </a:lnR>
                    <a:lnT>
                      <a:noFill/>
                    </a:lnT>
                    <a:lnB>
                      <a:noFill/>
                    </a:lnB>
                    <a:lnTlToBr>
                      <a:noFill/>
                    </a:lnTlToBr>
                    <a:lnBlToTr>
                      <a:noFill/>
                    </a:lnBlToTr>
                    <a:solidFill>
                      <a:srgbClr val="DDCFCC"/>
                    </a:solidFill>
                  </a:tcPr>
                </a:tc>
              </a:tr>
              <a:tr h="31591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C00000"/>
                          </a:solidFill>
                          <a:effectLst/>
                          <a:latin typeface="Gill Sans MT" pitchFamily="34" charset="0"/>
                          <a:cs typeface="Arial" charset="0"/>
                        </a:rPr>
                        <a:t>Olumsuz</a:t>
                      </a:r>
                    </a:p>
                  </a:txBody>
                  <a:tcPr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2</a:t>
                      </a:r>
                    </a:p>
                  </a:txBody>
                  <a:tcPr horzOverflow="overflow">
                    <a:lnL>
                      <a:noFill/>
                    </a:lnL>
                    <a:lnR>
                      <a:noFill/>
                    </a:lnR>
                    <a:lnT>
                      <a:noFill/>
                    </a:lnT>
                    <a:lnB>
                      <a:noFill/>
                    </a:lnB>
                    <a:lnTlToBr>
                      <a:noFill/>
                    </a:lnTlToBr>
                    <a:lnBlToTr>
                      <a:noFill/>
                    </a:lnBlToTr>
                    <a:solidFill>
                      <a:srgbClr val="EFE9E7"/>
                    </a:solidFill>
                  </a:tcPr>
                </a:tc>
              </a:tr>
              <a:tr h="57626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Bal ve/veya Temel Petek Üretimi ve Ambalajlama (İl Yıl.Gıda Kont. Pln.)</a:t>
                      </a:r>
                    </a:p>
                  </a:txBody>
                  <a:tcPr marL="68580" marR="68580" marT="0" marB="0"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2</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2</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
                      </a:r>
                      <a:br>
                        <a:rPr kumimoji="0" lang="tr-TR" sz="1400" b="0" i="0" u="none" strike="noStrike" cap="none" normalizeH="0" baseline="0" smtClean="0">
                          <a:ln>
                            <a:noFill/>
                          </a:ln>
                          <a:solidFill>
                            <a:srgbClr val="000000"/>
                          </a:solidFill>
                          <a:effectLst/>
                          <a:latin typeface="Gill Sans MT" pitchFamily="34" charset="0"/>
                          <a:cs typeface="Arial" charset="0"/>
                        </a:rPr>
                      </a:br>
                      <a:r>
                        <a:rPr kumimoji="0" lang="tr-TR" sz="1400" b="0" i="0" u="none" strike="noStrike" cap="none" normalizeH="0" baseline="0" smtClean="0">
                          <a:ln>
                            <a:noFill/>
                          </a:ln>
                          <a:solidFill>
                            <a:srgbClr val="84AA33"/>
                          </a:solidFill>
                          <a:effectLst/>
                          <a:latin typeface="Gill Sans MT" pitchFamily="34" charset="0"/>
                          <a:cs typeface="Arial" charset="0"/>
                        </a:rPr>
                        <a:t>Olumlu</a:t>
                      </a:r>
                    </a:p>
                  </a:txBody>
                  <a:tcPr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
                      </a:r>
                      <a:br>
                        <a:rPr kumimoji="0" lang="tr-TR" sz="1400" b="0" i="0" u="none" strike="noStrike" cap="none" normalizeH="0" baseline="0" dirty="0" smtClean="0">
                          <a:ln>
                            <a:noFill/>
                          </a:ln>
                          <a:solidFill>
                            <a:srgbClr val="000000"/>
                          </a:solidFill>
                          <a:effectLst/>
                          <a:latin typeface="Gill Sans MT" pitchFamily="34" charset="0"/>
                          <a:cs typeface="Arial" charset="0"/>
                        </a:rPr>
                      </a:br>
                      <a:r>
                        <a:rPr kumimoji="0" lang="tr-TR" sz="1400" b="0" i="0" u="none" strike="noStrike" cap="none" normalizeH="0" baseline="0" dirty="0" smtClean="0">
                          <a:ln>
                            <a:noFill/>
                          </a:ln>
                          <a:solidFill>
                            <a:srgbClr val="000000"/>
                          </a:solidFill>
                          <a:effectLst/>
                          <a:latin typeface="Gill Sans MT" pitchFamily="34" charset="0"/>
                          <a:cs typeface="Arial" charset="0"/>
                        </a:rPr>
                        <a:t>2</a:t>
                      </a:r>
                    </a:p>
                  </a:txBody>
                  <a:tcPr horzOverflow="overflow">
                    <a:lnL>
                      <a:noFill/>
                    </a:lnL>
                    <a:lnR>
                      <a:noFill/>
                    </a:lnR>
                    <a:lnT>
                      <a:noFill/>
                    </a:lnT>
                    <a:lnB>
                      <a:noFill/>
                    </a:lnB>
                    <a:lnTlToBr>
                      <a:noFill/>
                    </a:lnTlToBr>
                    <a:lnBlToTr>
                      <a:noFill/>
                    </a:lnBlToTr>
                    <a:solidFill>
                      <a:srgbClr val="DDCFCC"/>
                    </a:solidFill>
                  </a:tcPr>
                </a:tc>
              </a:tr>
              <a:tr h="9001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Kuru Meyve ve Kuru Meyve Ürünlerinde Aflatoksin Aranması (Antep Fıstığı) (Bakanlık Yıl. Gıda Kont. Pln.)</a:t>
                      </a:r>
                    </a:p>
                  </a:txBody>
                  <a:tcPr marL="68580" marR="68580" marT="0" marB="0"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6</a:t>
                      </a:r>
                    </a:p>
                  </a:txBody>
                  <a:tcPr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6</a:t>
                      </a:r>
                    </a:p>
                  </a:txBody>
                  <a:tcPr horzOverflow="overflow">
                    <a:lnL>
                      <a:noFill/>
                    </a:lnL>
                    <a:lnR>
                      <a:noFill/>
                    </a:lnR>
                    <a:lnT>
                      <a:noFill/>
                    </a:lnT>
                    <a:lnB>
                      <a:noFill/>
                    </a:lnB>
                    <a:lnTlToBr>
                      <a:noFill/>
                    </a:lnTlToBr>
                    <a:lnBlToTr>
                      <a:noFill/>
                    </a:lnBlToTr>
                    <a:solidFill>
                      <a:srgbClr val="EFE9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
                      </a:r>
                      <a:br>
                        <a:rPr kumimoji="0" lang="tr-TR" sz="1400" b="0" i="0" u="none" strike="noStrike" cap="none" normalizeH="0" baseline="0" smtClean="0">
                          <a:ln>
                            <a:noFill/>
                          </a:ln>
                          <a:solidFill>
                            <a:srgbClr val="000000"/>
                          </a:solidFill>
                          <a:effectLst/>
                          <a:latin typeface="Gill Sans MT" pitchFamily="34" charset="0"/>
                          <a:cs typeface="Arial" charset="0"/>
                        </a:rPr>
                      </a:br>
                      <a:r>
                        <a:rPr kumimoji="0" lang="tr-TR" sz="1400" b="0" i="0" u="none" strike="noStrike" cap="none" normalizeH="0" baseline="0" smtClean="0">
                          <a:ln>
                            <a:noFill/>
                          </a:ln>
                          <a:solidFill>
                            <a:srgbClr val="84AA33"/>
                          </a:solidFill>
                          <a:effectLst/>
                          <a:latin typeface="Gill Sans MT" pitchFamily="34" charset="0"/>
                          <a:cs typeface="Arial" charset="0"/>
                        </a:rPr>
                        <a:t>Olumlu </a:t>
                      </a:r>
                    </a:p>
                  </a:txBody>
                  <a:tcPr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Gill Sans MT" pitchFamily="34" charset="0"/>
                          <a:cs typeface="Arial" charset="0"/>
                        </a:rPr>
                        <a:t/>
                      </a:r>
                      <a:br>
                        <a:rPr kumimoji="0" lang="tr-TR" sz="1400" b="0" i="0" u="none" strike="noStrike" cap="none" normalizeH="0" baseline="0" dirty="0" smtClean="0">
                          <a:ln>
                            <a:noFill/>
                          </a:ln>
                          <a:solidFill>
                            <a:srgbClr val="000000"/>
                          </a:solidFill>
                          <a:effectLst/>
                          <a:latin typeface="Gill Sans MT" pitchFamily="34" charset="0"/>
                          <a:cs typeface="Arial" charset="0"/>
                        </a:rPr>
                      </a:br>
                      <a:r>
                        <a:rPr kumimoji="0" lang="tr-TR" sz="1400" b="0" i="0" u="none" strike="noStrike" cap="none" normalizeH="0" baseline="0" dirty="0" smtClean="0">
                          <a:ln>
                            <a:noFill/>
                          </a:ln>
                          <a:solidFill>
                            <a:srgbClr val="000000"/>
                          </a:solidFill>
                          <a:effectLst/>
                          <a:latin typeface="Gill Sans MT" pitchFamily="34" charset="0"/>
                          <a:cs typeface="Arial" charset="0"/>
                        </a:rPr>
                        <a:t>6</a:t>
                      </a:r>
                    </a:p>
                  </a:txBody>
                  <a:tcPr horzOverflow="overflow">
                    <a:lnL>
                      <a:noFill/>
                    </a:lnL>
                    <a:lnR>
                      <a:noFill/>
                    </a:lnR>
                    <a:lnT>
                      <a:noFill/>
                    </a:lnT>
                    <a:lnB>
                      <a:noFill/>
                    </a:lnB>
                    <a:lnTlToBr>
                      <a:noFill/>
                    </a:lnTlToBr>
                    <a:lnBlToTr>
                      <a:noFill/>
                    </a:lnBlToTr>
                    <a:solidFill>
                      <a:srgbClr val="EFE9E7"/>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112" name="Group 80"/>
          <p:cNvGraphicFramePr>
            <a:graphicFrameLocks noGrp="1"/>
          </p:cNvGraphicFramePr>
          <p:nvPr>
            <p:extLst>
              <p:ext uri="{D42A27DB-BD31-4B8C-83A1-F6EECF244321}">
                <p14:modId xmlns:p14="http://schemas.microsoft.com/office/powerpoint/2010/main" val="2281144649"/>
              </p:ext>
            </p:extLst>
          </p:nvPr>
        </p:nvGraphicFramePr>
        <p:xfrm>
          <a:off x="1331913" y="115888"/>
          <a:ext cx="7700962" cy="6554475"/>
        </p:xfrm>
        <a:graphic>
          <a:graphicData uri="http://schemas.openxmlformats.org/drawingml/2006/table">
            <a:tbl>
              <a:tblPr/>
              <a:tblGrid>
                <a:gridCol w="2663825"/>
                <a:gridCol w="2089150"/>
                <a:gridCol w="1079500"/>
                <a:gridCol w="1385887"/>
                <a:gridCol w="4826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FFFF"/>
                          </a:solidFill>
                          <a:effectLst/>
                          <a:latin typeface="Gill Sans MT" pitchFamily="34" charset="0"/>
                          <a:cs typeface="Arial" charset="0"/>
                        </a:rPr>
                        <a:t/>
                      </a:r>
                      <a:br>
                        <a:rPr kumimoji="0" lang="tr-TR" sz="1400" b="1" i="0" u="none" strike="noStrike" cap="none" normalizeH="0" baseline="0" dirty="0" smtClean="0">
                          <a:ln>
                            <a:noFill/>
                          </a:ln>
                          <a:solidFill>
                            <a:srgbClr val="FFFFFF"/>
                          </a:solidFill>
                          <a:effectLst/>
                          <a:latin typeface="Gill Sans MT" pitchFamily="34" charset="0"/>
                          <a:cs typeface="Arial" charset="0"/>
                        </a:rPr>
                      </a:br>
                      <a:r>
                        <a:rPr kumimoji="0" lang="tr-TR" sz="1400" b="1" i="0" u="none" strike="noStrike" cap="none" normalizeH="0" baseline="0" dirty="0" smtClean="0">
                          <a:ln>
                            <a:noFill/>
                          </a:ln>
                          <a:solidFill>
                            <a:srgbClr val="FFFFFF"/>
                          </a:solidFill>
                          <a:effectLst/>
                          <a:latin typeface="Gill Sans MT" pitchFamily="34" charset="0"/>
                          <a:cs typeface="Arial" charset="0"/>
                        </a:rPr>
                        <a:t>Kontrol Planı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FFFF"/>
                          </a:solidFill>
                          <a:effectLst/>
                          <a:latin typeface="Gill Sans MT" pitchFamily="34" charset="0"/>
                          <a:cs typeface="Arial" charset="0"/>
                        </a:rPr>
                        <a:t>Program kapsamında alınması planlanan numune sayısı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FFFF"/>
                          </a:solidFill>
                          <a:effectLst/>
                          <a:latin typeface="Gill Sans MT" pitchFamily="34" charset="0"/>
                          <a:cs typeface="Arial" charset="0"/>
                        </a:rPr>
                        <a:t>Alınan Numune Sayısı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Gill Sans MT" pitchFamily="34" charset="0"/>
                          <a:cs typeface="Arial" charset="0"/>
                        </a:rPr>
                        <a:t/>
                      </a:r>
                      <a:br>
                        <a:rPr kumimoji="0" lang="tr-TR" sz="1400" b="1" i="0" u="none" strike="noStrike" cap="none" normalizeH="0" baseline="0" smtClean="0">
                          <a:ln>
                            <a:noFill/>
                          </a:ln>
                          <a:solidFill>
                            <a:srgbClr val="FFFFFF"/>
                          </a:solidFill>
                          <a:effectLst/>
                          <a:latin typeface="Gill Sans MT" pitchFamily="34" charset="0"/>
                          <a:cs typeface="Arial" charset="0"/>
                        </a:rPr>
                      </a:br>
                      <a:r>
                        <a:rPr kumimoji="0" lang="tr-TR" sz="1400" b="1" i="0" u="none" strike="noStrike" cap="none" normalizeH="0" baseline="0" smtClean="0">
                          <a:ln>
                            <a:noFill/>
                          </a:ln>
                          <a:solidFill>
                            <a:srgbClr val="FFFFFF"/>
                          </a:solidFill>
                          <a:effectLst/>
                          <a:latin typeface="Gill Sans MT" pitchFamily="34" charset="0"/>
                          <a:cs typeface="Arial" charset="0"/>
                        </a:rPr>
                        <a:t>Sonuç</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96430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FFFFFF"/>
                        </a:solidFill>
                        <a:effectLst/>
                        <a:latin typeface="Gill Sans M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964305"/>
                    </a:solidFill>
                  </a:tcPr>
                </a:tc>
              </a:tr>
              <a:tr h="39052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Hazır Yemek ve/veya Tabldot Yemek Üretimi</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(İl Yıl.Gıda Kont. Pln.)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rowSpan="2">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15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rowSpan="2">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19</a:t>
                      </a:r>
                    </a:p>
                  </a:txBody>
                  <a:tcPr marL="68580" marR="68580" marT="0" marB="0" horzOverflow="overflow">
                    <a:lnL w="127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84AA33"/>
                          </a:solidFill>
                          <a:effectLst/>
                          <a:latin typeface="Gill Sans MT" pitchFamily="34" charset="0"/>
                          <a:cs typeface="Arial" charset="0"/>
                        </a:rPr>
                        <a:t>Olumlu </a:t>
                      </a:r>
                    </a:p>
                  </a:txBody>
                  <a:tcPr marL="68580" marR="68580" marT="0" marB="0"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18</a:t>
                      </a:r>
                    </a:p>
                  </a:txBody>
                  <a:tcPr marL="68580" marR="68580" marT="0" marB="0" horzOverflow="overflow">
                    <a:lnL>
                      <a:noFill/>
                    </a:lnL>
                    <a:lnR>
                      <a:noFill/>
                    </a:lnR>
                    <a:lnT>
                      <a:noFill/>
                    </a:lnT>
                    <a:lnB>
                      <a:noFill/>
                    </a:lnB>
                    <a:lnTlToBr>
                      <a:noFill/>
                    </a:lnTlToBr>
                    <a:lnBlToTr>
                      <a:noFill/>
                    </a:lnBlToTr>
                    <a:solidFill>
                      <a:srgbClr val="DDCFCC"/>
                    </a:solidFill>
                  </a:tcPr>
                </a:tc>
              </a:tr>
              <a:tr h="28575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964305"/>
                          </a:solidFill>
                          <a:effectLst/>
                          <a:latin typeface="Gill Sans MT" pitchFamily="34" charset="0"/>
                          <a:cs typeface="Arial" charset="0"/>
                        </a:rPr>
                        <a:t>Olumsuz </a:t>
                      </a:r>
                    </a:p>
                  </a:txBody>
                  <a:tcPr marL="68580" marR="68580" marT="0" marB="0"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1</a:t>
                      </a:r>
                    </a:p>
                  </a:txBody>
                  <a:tcPr marL="68580" marR="68580" marT="0" marB="0" horzOverflow="overflow">
                    <a:lnL>
                      <a:noFill/>
                    </a:lnL>
                    <a:lnR>
                      <a:noFill/>
                    </a:lnR>
                    <a:lnT>
                      <a:noFill/>
                    </a:lnT>
                    <a:lnB>
                      <a:noFill/>
                    </a:lnB>
                    <a:lnTlToBr>
                      <a:noFill/>
                    </a:lnTlToBr>
                    <a:lnBlToTr>
                      <a:noFill/>
                    </a:lnBlToTr>
                    <a:solidFill>
                      <a:srgbClr val="EFE9E7"/>
                    </a:solidFill>
                  </a:tcPr>
                </a:tc>
              </a:tr>
              <a:tr h="255588">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Pastacılık Ürünleri (Pasta, Börek, Dondurma ve Sütlü Tatlılar) Üretimi</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(İl Yıl.Gıda Kont. Pln.)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rowSpan="4">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45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rowSpan="4">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40</a:t>
                      </a:r>
                    </a:p>
                  </a:txBody>
                  <a:tcPr marL="68580" marR="68580" marT="0" marB="0"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84AA33"/>
                          </a:solidFill>
                          <a:effectLst/>
                          <a:latin typeface="Gill Sans MT" pitchFamily="34" charset="0"/>
                          <a:cs typeface="Arial" charset="0"/>
                        </a:rPr>
                        <a:t>Olumlu</a:t>
                      </a:r>
                    </a:p>
                  </a:txBody>
                  <a:tcPr marL="68580" marR="68580" marT="0" marB="0"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24</a:t>
                      </a:r>
                    </a:p>
                  </a:txBody>
                  <a:tcPr marL="68580" marR="68580" marT="0" marB="0" horzOverflow="overflow">
                    <a:lnL>
                      <a:noFill/>
                    </a:lnL>
                    <a:lnR>
                      <a:noFill/>
                    </a:lnR>
                    <a:lnT>
                      <a:noFill/>
                    </a:lnT>
                    <a:lnB>
                      <a:noFill/>
                    </a:lnB>
                    <a:lnTlToBr>
                      <a:noFill/>
                    </a:lnTlToBr>
                    <a:lnBlToTr>
                      <a:noFill/>
                    </a:lnBlToTr>
                    <a:solidFill>
                      <a:srgbClr val="DDCFCC"/>
                    </a:solidFill>
                  </a:tcPr>
                </a:tc>
              </a:tr>
              <a:tr h="26352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964305"/>
                          </a:solidFill>
                          <a:effectLst/>
                          <a:latin typeface="Gill Sans MT" pitchFamily="34" charset="0"/>
                          <a:cs typeface="Arial" charset="0"/>
                        </a:rPr>
                        <a:t>Olumsuz</a:t>
                      </a:r>
                    </a:p>
                  </a:txBody>
                  <a:tcPr marL="68580" marR="68580" marT="0" marB="0"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9</a:t>
                      </a:r>
                    </a:p>
                  </a:txBody>
                  <a:tcPr marL="68580" marR="68580" marT="0" marB="0" horzOverflow="overflow">
                    <a:lnL>
                      <a:noFill/>
                    </a:lnL>
                    <a:lnR>
                      <a:noFill/>
                    </a:lnR>
                    <a:lnT>
                      <a:noFill/>
                    </a:lnT>
                    <a:lnB>
                      <a:noFill/>
                    </a:lnB>
                    <a:lnTlToBr>
                      <a:noFill/>
                    </a:lnTlToBr>
                    <a:lnBlToTr>
                      <a:noFill/>
                    </a:lnBlToTr>
                    <a:solidFill>
                      <a:srgbClr val="EFE9E7"/>
                    </a:solidFill>
                  </a:tcPr>
                </a:tc>
              </a:tr>
              <a:tr h="23971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accent1"/>
                          </a:solidFill>
                          <a:effectLst/>
                          <a:latin typeface="Gill Sans MT" pitchFamily="34" charset="0"/>
                          <a:cs typeface="Arial" charset="0"/>
                        </a:rPr>
                        <a:t>Sonuçlanmadı</a:t>
                      </a:r>
                    </a:p>
                  </a:txBody>
                  <a:tcPr marL="68580" marR="68580" marT="0" marB="0"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2</a:t>
                      </a:r>
                    </a:p>
                  </a:txBody>
                  <a:tcPr marL="68580" marR="68580" marT="0" marB="0" horzOverflow="overflow">
                    <a:lnL>
                      <a:noFill/>
                    </a:lnL>
                    <a:lnR>
                      <a:noFill/>
                    </a:lnR>
                    <a:lnT>
                      <a:noFill/>
                    </a:lnT>
                    <a:lnB>
                      <a:noFill/>
                    </a:lnB>
                    <a:lnTlToBr>
                      <a:noFill/>
                    </a:lnTlToBr>
                    <a:lnBlToTr>
                      <a:noFill/>
                    </a:lnBlToTr>
                    <a:solidFill>
                      <a:srgbClr val="DDCFCC"/>
                    </a:solidFill>
                  </a:tcPr>
                </a:tc>
              </a:tr>
              <a:tr h="2873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rgbClr val="FF0000"/>
                          </a:solidFill>
                          <a:effectLst/>
                          <a:latin typeface="Gill Sans MT" pitchFamily="34" charset="0"/>
                          <a:cs typeface="Arial" charset="0"/>
                        </a:rPr>
                        <a:t>Red</a:t>
                      </a:r>
                    </a:p>
                  </a:txBody>
                  <a:tcPr marL="68580" marR="68580" marT="0" marB="0"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5</a:t>
                      </a:r>
                    </a:p>
                  </a:txBody>
                  <a:tcPr marL="68580" marR="68580" marT="0" marB="0" horzOverflow="overflow">
                    <a:lnL>
                      <a:noFill/>
                    </a:lnL>
                    <a:lnR>
                      <a:noFill/>
                    </a:lnR>
                    <a:lnT>
                      <a:noFill/>
                    </a:lnT>
                    <a:lnB>
                      <a:noFill/>
                    </a:lnB>
                    <a:lnTlToBr>
                      <a:noFill/>
                    </a:lnTlToBr>
                    <a:lnBlToTr>
                      <a:noFill/>
                    </a:lnBlToTr>
                    <a:solidFill>
                      <a:srgbClr val="EFE9E7"/>
                    </a:solidFill>
                  </a:tcPr>
                </a:tc>
              </a:tr>
              <a:tr h="30480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Meyve, Sebze İşleme</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(İl Yıl.Gıda Kont. Pln.)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rowSpan="2">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rowSpan="2">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2</a:t>
                      </a:r>
                    </a:p>
                  </a:txBody>
                  <a:tcPr marL="68580" marR="68580" marT="0" marB="0"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84AA33"/>
                          </a:solidFill>
                          <a:effectLst/>
                          <a:latin typeface="Gill Sans MT" pitchFamily="34" charset="0"/>
                          <a:cs typeface="Arial" charset="0"/>
                        </a:rPr>
                        <a:t>Olumlu</a:t>
                      </a:r>
                    </a:p>
                  </a:txBody>
                  <a:tcPr marL="68580" marR="68580" marT="0" marB="0"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1</a:t>
                      </a:r>
                    </a:p>
                  </a:txBody>
                  <a:tcPr marL="68580" marR="68580" marT="0" marB="0" horzOverflow="overflow">
                    <a:lnL>
                      <a:noFill/>
                    </a:lnL>
                    <a:lnR>
                      <a:noFill/>
                    </a:lnR>
                    <a:lnT>
                      <a:noFill/>
                    </a:lnT>
                    <a:lnB>
                      <a:noFill/>
                    </a:lnB>
                    <a:lnTlToBr>
                      <a:noFill/>
                    </a:lnTlToBr>
                    <a:lnBlToTr>
                      <a:noFill/>
                    </a:lnBlToTr>
                    <a:solidFill>
                      <a:srgbClr val="DDCFCC"/>
                    </a:solidFill>
                  </a:tcPr>
                </a:tc>
              </a:tr>
              <a:tr h="30480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accent1"/>
                          </a:solidFill>
                          <a:effectLst/>
                          <a:latin typeface="Gill Sans MT" pitchFamily="34" charset="0"/>
                          <a:cs typeface="Arial" charset="0"/>
                        </a:rPr>
                        <a:t>Sonuçlanmadı</a:t>
                      </a:r>
                    </a:p>
                  </a:txBody>
                  <a:tcPr marL="68580" marR="68580" marT="0" marB="0"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1</a:t>
                      </a:r>
                    </a:p>
                  </a:txBody>
                  <a:tcPr marL="68580" marR="68580" marT="0" marB="0" horzOverflow="overflow">
                    <a:lnL>
                      <a:noFill/>
                    </a:lnL>
                    <a:lnR>
                      <a:noFill/>
                    </a:lnR>
                    <a:lnT>
                      <a:noFill/>
                    </a:lnT>
                    <a:lnB>
                      <a:noFill/>
                    </a:lnB>
                    <a:lnTlToBr>
                      <a:noFill/>
                    </a:lnTlToBr>
                    <a:lnBlToTr>
                      <a:noFill/>
                    </a:lnBlToTr>
                    <a:solidFill>
                      <a:srgbClr val="EFE9E7"/>
                    </a:solidFill>
                  </a:tcPr>
                </a:tc>
              </a:tr>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Yumurta ve Yumurta Ürünleri Üretimi (İl Yıl.Gıda Kont. Pln.)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2</a:t>
                      </a:r>
                    </a:p>
                  </a:txBody>
                  <a:tcPr marL="68580" marR="68580" marT="0" marB="0"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84AA33"/>
                          </a:solidFill>
                          <a:effectLst/>
                          <a:latin typeface="Gill Sans MT" pitchFamily="34" charset="0"/>
                          <a:cs typeface="Arial" charset="0"/>
                        </a:rPr>
                        <a:t/>
                      </a:r>
                      <a:br>
                        <a:rPr kumimoji="0" lang="tr-TR" sz="1400" b="0" i="0" u="none" strike="noStrike" cap="none" normalizeH="0" baseline="0" smtClean="0">
                          <a:ln>
                            <a:noFill/>
                          </a:ln>
                          <a:solidFill>
                            <a:srgbClr val="84AA33"/>
                          </a:solidFill>
                          <a:effectLst/>
                          <a:latin typeface="Gill Sans MT" pitchFamily="34" charset="0"/>
                          <a:cs typeface="Arial" charset="0"/>
                        </a:rPr>
                      </a:br>
                      <a:r>
                        <a:rPr kumimoji="0" lang="tr-TR" sz="1400" b="0" i="0" u="none" strike="noStrike" cap="none" normalizeH="0" baseline="0" smtClean="0">
                          <a:ln>
                            <a:noFill/>
                          </a:ln>
                          <a:solidFill>
                            <a:srgbClr val="84AA33"/>
                          </a:solidFill>
                          <a:effectLst/>
                          <a:latin typeface="Gill Sans MT" pitchFamily="34" charset="0"/>
                          <a:cs typeface="Arial" charset="0"/>
                        </a:rPr>
                        <a:t>Olumlu</a:t>
                      </a:r>
                    </a:p>
                  </a:txBody>
                  <a:tcPr marL="68580" marR="68580" marT="0" marB="0"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
                      </a:r>
                      <a:br>
                        <a:rPr kumimoji="0" lang="tr-TR" sz="1400" b="0" i="0" u="none" strike="noStrike" cap="none" normalizeH="0" baseline="0" smtClean="0">
                          <a:ln>
                            <a:noFill/>
                          </a:ln>
                          <a:solidFill>
                            <a:srgbClr val="000000"/>
                          </a:solidFill>
                          <a:effectLst/>
                          <a:latin typeface="Gill Sans MT" pitchFamily="34" charset="0"/>
                          <a:cs typeface="Arial" charset="0"/>
                        </a:rPr>
                      </a:br>
                      <a:r>
                        <a:rPr kumimoji="0" lang="tr-TR" sz="1400" b="0" i="0" u="none" strike="noStrike" cap="none" normalizeH="0" baseline="0" smtClean="0">
                          <a:ln>
                            <a:noFill/>
                          </a:ln>
                          <a:solidFill>
                            <a:srgbClr val="000000"/>
                          </a:solidFill>
                          <a:effectLst/>
                          <a:latin typeface="Gill Sans MT" pitchFamily="34" charset="0"/>
                          <a:cs typeface="Arial" charset="0"/>
                        </a:rPr>
                        <a:t>2</a:t>
                      </a:r>
                    </a:p>
                  </a:txBody>
                  <a:tcPr marL="68580" marR="68580" marT="0" marB="0" horzOverflow="overflow">
                    <a:lnL>
                      <a:noFill/>
                    </a:lnL>
                    <a:lnR>
                      <a:noFill/>
                    </a:lnR>
                    <a:lnT>
                      <a:noFill/>
                    </a:lnT>
                    <a:lnB>
                      <a:noFill/>
                    </a:lnB>
                    <a:lnTlToBr>
                      <a:noFill/>
                    </a:lnTlToBr>
                    <a:lnBlToTr>
                      <a:noFill/>
                    </a:lnBlToTr>
                    <a:solidFill>
                      <a:srgbClr val="DDCFCC"/>
                    </a:solidFill>
                  </a:tcPr>
                </a:tc>
              </a:tr>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Süt ve Süt Ürünleri Üretimi</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(İl Yıl.Gıda Kont. Pln.)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8</a:t>
                      </a:r>
                    </a:p>
                  </a:txBody>
                  <a:tcPr marL="68580" marR="68580" marT="0" marB="0"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84AA33"/>
                          </a:solidFill>
                          <a:effectLst/>
                          <a:latin typeface="Gill Sans MT" pitchFamily="34" charset="0"/>
                          <a:cs typeface="Arial" charset="0"/>
                        </a:rPr>
                        <a:t/>
                      </a:r>
                      <a:br>
                        <a:rPr kumimoji="0" lang="tr-TR" sz="1400" b="0" i="0" u="none" strike="noStrike" cap="none" normalizeH="0" baseline="0" smtClean="0">
                          <a:ln>
                            <a:noFill/>
                          </a:ln>
                          <a:solidFill>
                            <a:srgbClr val="84AA33"/>
                          </a:solidFill>
                          <a:effectLst/>
                          <a:latin typeface="Gill Sans MT" pitchFamily="34" charset="0"/>
                          <a:cs typeface="Arial" charset="0"/>
                        </a:rPr>
                      </a:br>
                      <a:r>
                        <a:rPr kumimoji="0" lang="tr-TR" sz="1400" b="0" i="0" u="none" strike="noStrike" cap="none" normalizeH="0" baseline="0" smtClean="0">
                          <a:ln>
                            <a:noFill/>
                          </a:ln>
                          <a:solidFill>
                            <a:srgbClr val="84AA33"/>
                          </a:solidFill>
                          <a:effectLst/>
                          <a:latin typeface="Gill Sans MT" pitchFamily="34" charset="0"/>
                          <a:cs typeface="Arial" charset="0"/>
                        </a:rPr>
                        <a:t>Olumlu</a:t>
                      </a:r>
                    </a:p>
                  </a:txBody>
                  <a:tcPr marL="68580" marR="68580" marT="0" marB="0"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
                      </a:r>
                      <a:br>
                        <a:rPr kumimoji="0" lang="tr-TR" sz="1400" b="0" i="0" u="none" strike="noStrike" cap="none" normalizeH="0" baseline="0" smtClean="0">
                          <a:ln>
                            <a:noFill/>
                          </a:ln>
                          <a:solidFill>
                            <a:srgbClr val="000000"/>
                          </a:solidFill>
                          <a:effectLst/>
                          <a:latin typeface="Gill Sans MT" pitchFamily="34" charset="0"/>
                          <a:cs typeface="Arial" charset="0"/>
                        </a:rPr>
                      </a:br>
                      <a:r>
                        <a:rPr kumimoji="0" lang="tr-TR" sz="1400" b="0" i="0" u="none" strike="noStrike" cap="none" normalizeH="0" baseline="0" smtClean="0">
                          <a:ln>
                            <a:noFill/>
                          </a:ln>
                          <a:solidFill>
                            <a:srgbClr val="000000"/>
                          </a:solidFill>
                          <a:effectLst/>
                          <a:latin typeface="Gill Sans MT" pitchFamily="34" charset="0"/>
                          <a:cs typeface="Arial" charset="0"/>
                        </a:rPr>
                        <a:t>8</a:t>
                      </a:r>
                    </a:p>
                  </a:txBody>
                  <a:tcPr marL="68580" marR="68580" marT="0" marB="0" horzOverflow="overflow">
                    <a:lnL>
                      <a:noFill/>
                    </a:lnL>
                    <a:lnR>
                      <a:noFill/>
                    </a:lnR>
                    <a:lnT>
                      <a:noFill/>
                    </a:lnT>
                    <a:lnB>
                      <a:noFill/>
                    </a:lnB>
                    <a:lnTlToBr>
                      <a:noFill/>
                    </a:lnTlToBr>
                    <a:lnBlToTr>
                      <a:noFill/>
                    </a:lnBlToTr>
                    <a:solidFill>
                      <a:srgbClr val="EFE9E7"/>
                    </a:solidFill>
                  </a:tcPr>
                </a:tc>
              </a:tr>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Pekmez Üretimi</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(İl Yıl.Gıda Kont. Pln.)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1 </a:t>
                      </a:r>
                    </a:p>
                  </a:txBody>
                  <a:tcPr marL="68580" marR="68580" marT="0" marB="0"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84AA33"/>
                          </a:solidFill>
                          <a:effectLst/>
                          <a:latin typeface="Gill Sans MT" pitchFamily="34" charset="0"/>
                          <a:cs typeface="Arial" charset="0"/>
                        </a:rPr>
                        <a:t/>
                      </a:r>
                      <a:br>
                        <a:rPr kumimoji="0" lang="tr-TR" sz="1400" b="0" i="0" u="none" strike="noStrike" cap="none" normalizeH="0" baseline="0" smtClean="0">
                          <a:ln>
                            <a:noFill/>
                          </a:ln>
                          <a:solidFill>
                            <a:srgbClr val="84AA33"/>
                          </a:solidFill>
                          <a:effectLst/>
                          <a:latin typeface="Gill Sans MT" pitchFamily="34" charset="0"/>
                          <a:cs typeface="Arial" charset="0"/>
                        </a:rPr>
                      </a:br>
                      <a:r>
                        <a:rPr kumimoji="0" lang="tr-TR" sz="1400" b="0" i="0" u="none" strike="noStrike" cap="none" normalizeH="0" baseline="0" smtClean="0">
                          <a:ln>
                            <a:noFill/>
                          </a:ln>
                          <a:solidFill>
                            <a:srgbClr val="84AA33"/>
                          </a:solidFill>
                          <a:effectLst/>
                          <a:latin typeface="Gill Sans MT" pitchFamily="34" charset="0"/>
                          <a:cs typeface="Arial" charset="0"/>
                        </a:rPr>
                        <a:t>  Olumlu </a:t>
                      </a:r>
                    </a:p>
                  </a:txBody>
                  <a:tcPr marL="68580" marR="68580" marT="0" marB="0"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
                      </a:r>
                      <a:br>
                        <a:rPr kumimoji="0" lang="tr-TR" sz="1400" b="0" i="0" u="none" strike="noStrike" cap="none" normalizeH="0" baseline="0" smtClean="0">
                          <a:ln>
                            <a:noFill/>
                          </a:ln>
                          <a:solidFill>
                            <a:srgbClr val="000000"/>
                          </a:solidFill>
                          <a:effectLst/>
                          <a:latin typeface="Gill Sans MT" pitchFamily="34" charset="0"/>
                          <a:cs typeface="Arial" charset="0"/>
                        </a:rPr>
                      </a:br>
                      <a:r>
                        <a:rPr kumimoji="0" lang="tr-TR" sz="1400" b="0" i="0" u="none" strike="noStrike" cap="none" normalizeH="0" baseline="0" smtClean="0">
                          <a:ln>
                            <a:noFill/>
                          </a:ln>
                          <a:solidFill>
                            <a:srgbClr val="000000"/>
                          </a:solidFill>
                          <a:effectLst/>
                          <a:latin typeface="Gill Sans MT" pitchFamily="34" charset="0"/>
                          <a:cs typeface="Arial" charset="0"/>
                        </a:rPr>
                        <a:t>1</a:t>
                      </a:r>
                    </a:p>
                  </a:txBody>
                  <a:tcPr marL="68580" marR="68580" marT="0" marB="0" horzOverflow="overflow">
                    <a:lnL>
                      <a:noFill/>
                    </a:lnL>
                    <a:lnR>
                      <a:noFill/>
                    </a:lnR>
                    <a:lnT>
                      <a:noFill/>
                    </a:lnT>
                    <a:lnB>
                      <a:noFill/>
                    </a:lnB>
                    <a:lnTlToBr>
                      <a:noFill/>
                    </a:lnTlToBr>
                    <a:lnBlToTr>
                      <a:noFill/>
                    </a:lnBlToTr>
                    <a:solidFill>
                      <a:srgbClr val="DDCFCC"/>
                    </a:solidFill>
                  </a:tcPr>
                </a:tc>
              </a:tr>
              <a:tr h="50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Yem İşletmeleri İçin (Bakanlık Yıl. Yem Kont. Pln.)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42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24</a:t>
                      </a:r>
                    </a:p>
                  </a:txBody>
                  <a:tcPr marL="68580" marR="68580" marT="0" marB="0"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84AA33"/>
                          </a:solidFill>
                          <a:effectLst/>
                          <a:latin typeface="Gill Sans MT" pitchFamily="34" charset="0"/>
                          <a:cs typeface="Arial" charset="0"/>
                        </a:rPr>
                        <a:t/>
                      </a:r>
                      <a:br>
                        <a:rPr kumimoji="0" lang="tr-TR" sz="1400" b="0" i="0" u="none" strike="noStrike" cap="none" normalizeH="0" baseline="0" smtClean="0">
                          <a:ln>
                            <a:noFill/>
                          </a:ln>
                          <a:solidFill>
                            <a:srgbClr val="84AA33"/>
                          </a:solidFill>
                          <a:effectLst/>
                          <a:latin typeface="Gill Sans MT" pitchFamily="34" charset="0"/>
                          <a:cs typeface="Arial" charset="0"/>
                        </a:rPr>
                      </a:br>
                      <a:r>
                        <a:rPr kumimoji="0" lang="tr-TR" sz="1400" b="0" i="0" u="none" strike="noStrike" cap="none" normalizeH="0" baseline="0" smtClean="0">
                          <a:ln>
                            <a:noFill/>
                          </a:ln>
                          <a:solidFill>
                            <a:srgbClr val="84AA33"/>
                          </a:solidFill>
                          <a:effectLst/>
                          <a:latin typeface="Gill Sans MT" pitchFamily="34" charset="0"/>
                          <a:cs typeface="Arial" charset="0"/>
                        </a:rPr>
                        <a:t>  Olumlu</a:t>
                      </a:r>
                    </a:p>
                  </a:txBody>
                  <a:tcPr marL="68580" marR="68580" marT="0" marB="0"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Gill Sans MT" pitchFamily="34" charset="0"/>
                          <a:cs typeface="Arial" charset="0"/>
                        </a:rPr>
                        <a:t/>
                      </a:r>
                      <a:br>
                        <a:rPr kumimoji="0" lang="tr-TR" sz="1400" b="0" i="0" u="none" strike="noStrike" cap="none" normalizeH="0" baseline="0" smtClean="0">
                          <a:ln>
                            <a:noFill/>
                          </a:ln>
                          <a:solidFill>
                            <a:srgbClr val="000000"/>
                          </a:solidFill>
                          <a:effectLst/>
                          <a:latin typeface="Gill Sans MT" pitchFamily="34" charset="0"/>
                          <a:cs typeface="Arial" charset="0"/>
                        </a:rPr>
                      </a:br>
                      <a:r>
                        <a:rPr kumimoji="0" lang="tr-TR" sz="1400" b="0" i="0" u="none" strike="noStrike" cap="none" normalizeH="0" baseline="0" smtClean="0">
                          <a:ln>
                            <a:noFill/>
                          </a:ln>
                          <a:solidFill>
                            <a:srgbClr val="000000"/>
                          </a:solidFill>
                          <a:effectLst/>
                          <a:latin typeface="Gill Sans MT" pitchFamily="34" charset="0"/>
                          <a:cs typeface="Arial" charset="0"/>
                        </a:rPr>
                        <a:t>24</a:t>
                      </a:r>
                    </a:p>
                  </a:txBody>
                  <a:tcPr marL="68580" marR="68580" marT="0" marB="0" horzOverflow="overflow">
                    <a:lnL>
                      <a:noFill/>
                    </a:lnL>
                    <a:lnR>
                      <a:noFill/>
                    </a:lnR>
                    <a:lnT>
                      <a:noFill/>
                    </a:lnT>
                    <a:lnB>
                      <a:noFill/>
                    </a:lnB>
                    <a:lnTlToBr>
                      <a:noFill/>
                    </a:lnTlToBr>
                    <a:lnBlToTr>
                      <a:noFill/>
                    </a:lnBlToTr>
                    <a:solidFill>
                      <a:srgbClr val="EFE9E7"/>
                    </a:solidFill>
                  </a:tcPr>
                </a:tc>
              </a:tr>
              <a:tr h="29051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Gill Sans MT" pitchFamily="34" charset="0"/>
                          <a:cs typeface="Arial" charset="0"/>
                        </a:rPr>
                        <a:t/>
                      </a:r>
                      <a:br>
                        <a:rPr kumimoji="0" lang="tr-TR" sz="1400" b="1" i="0" u="none" strike="noStrike" cap="none" normalizeH="0" baseline="0" smtClean="0">
                          <a:ln>
                            <a:noFill/>
                          </a:ln>
                          <a:solidFill>
                            <a:srgbClr val="000000"/>
                          </a:solidFill>
                          <a:effectLst/>
                          <a:latin typeface="Gill Sans MT" pitchFamily="34" charset="0"/>
                          <a:cs typeface="Arial" charset="0"/>
                        </a:rPr>
                      </a:br>
                      <a:r>
                        <a:rPr kumimoji="0" lang="tr-TR" sz="1400" b="1" i="0" u="none" strike="noStrike" cap="none" normalizeH="0" baseline="0" smtClean="0">
                          <a:ln>
                            <a:noFill/>
                          </a:ln>
                          <a:solidFill>
                            <a:srgbClr val="000000"/>
                          </a:solidFill>
                          <a:effectLst/>
                          <a:latin typeface="Gill Sans MT" pitchFamily="34" charset="0"/>
                          <a:cs typeface="Arial" charset="0"/>
                        </a:rPr>
                        <a:t>TOPLAM</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rowSpan="4">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Gill Sans MT" pitchFamily="34" charset="0"/>
                          <a:cs typeface="Arial" charset="0"/>
                        </a:rPr>
                        <a:t>153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rowSpan="4">
                  <a:txBody>
                    <a:bodyPr/>
                    <a:lstStyle/>
                    <a:p>
                      <a:pPr marL="0" marR="0" lvl="0" indent="0" algn="ctr" defTabSz="914400" rtl="0" eaLnBrk="1" fontAlgn="base" latinLnBrk="0" hangingPunct="1">
                        <a:lnSpc>
                          <a:spcPct val="25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Gill Sans MT" pitchFamily="34" charset="0"/>
                          <a:cs typeface="Arial" charset="0"/>
                        </a:rPr>
                        <a:t>1</a:t>
                      </a:r>
                      <a:r>
                        <a:rPr kumimoji="0" lang="tr-TR" sz="1400" b="1" i="0" u="none" strike="noStrike" cap="none" normalizeH="0" baseline="0" smtClean="0">
                          <a:ln>
                            <a:noFill/>
                          </a:ln>
                          <a:solidFill>
                            <a:srgbClr val="000000"/>
                          </a:solidFill>
                          <a:effectLst/>
                          <a:latin typeface="Arial" charset="0"/>
                          <a:cs typeface="Arial" charset="0"/>
                        </a:rPr>
                        <a:t>34</a:t>
                      </a:r>
                    </a:p>
                  </a:txBody>
                  <a:tcPr marL="68580" marR="68580" marT="0" marB="0"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84AA33"/>
                          </a:solidFill>
                          <a:effectLst/>
                          <a:latin typeface="Gill Sans MT" pitchFamily="34" charset="0"/>
                          <a:cs typeface="Arial" charset="0"/>
                        </a:rPr>
                        <a:t>Olumlu</a:t>
                      </a:r>
                    </a:p>
                  </a:txBody>
                  <a:tcPr marL="68580" marR="68580" marT="0" marB="0"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Gill Sans MT" pitchFamily="34" charset="0"/>
                          <a:cs typeface="Arial" charset="0"/>
                        </a:rPr>
                        <a:t>113</a:t>
                      </a:r>
                      <a:endParaRPr kumimoji="0" lang="tr-TR" sz="1400" b="1" i="0" u="none" strike="noStrike" cap="none" normalizeH="0" baseline="0" dirty="0" smtClean="0">
                        <a:ln>
                          <a:noFill/>
                        </a:ln>
                        <a:solidFill>
                          <a:srgbClr val="000000"/>
                        </a:solidFill>
                        <a:effectLst/>
                        <a:latin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DDCFCC"/>
                    </a:solidFill>
                  </a:tcPr>
                </a:tc>
              </a:tr>
              <a:tr h="36036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C00000"/>
                          </a:solidFill>
                          <a:effectLst/>
                          <a:latin typeface="Gill Sans MT" pitchFamily="34" charset="0"/>
                          <a:cs typeface="Arial" charset="0"/>
                        </a:rPr>
                        <a:t>Olumsuz</a:t>
                      </a:r>
                    </a:p>
                  </a:txBody>
                  <a:tcPr marL="68580" marR="68580" marT="0" marB="0"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Gill Sans MT" pitchFamily="34" charset="0"/>
                          <a:cs typeface="Arial" charset="0"/>
                        </a:rPr>
                        <a:t>12</a:t>
                      </a:r>
                    </a:p>
                  </a:txBody>
                  <a:tcPr marL="68580" marR="68580" marT="0" marB="0" horzOverflow="overflow">
                    <a:lnL>
                      <a:noFill/>
                    </a:lnL>
                    <a:lnR>
                      <a:noFill/>
                    </a:lnR>
                    <a:lnT>
                      <a:noFill/>
                    </a:lnT>
                    <a:lnB>
                      <a:noFill/>
                    </a:lnB>
                    <a:lnTlToBr>
                      <a:noFill/>
                    </a:lnTlToBr>
                    <a:lnBlToTr>
                      <a:noFill/>
                    </a:lnBlToTr>
                    <a:solidFill>
                      <a:srgbClr val="EFE9E7"/>
                    </a:solidFill>
                  </a:tcPr>
                </a:tc>
              </a:tr>
              <a:tr h="29051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accent1"/>
                          </a:solidFill>
                          <a:effectLst/>
                          <a:latin typeface="Gill Sans MT" pitchFamily="34" charset="0"/>
                          <a:cs typeface="Arial" charset="0"/>
                        </a:rPr>
                        <a:t>Sonuçlanmadı</a:t>
                      </a:r>
                    </a:p>
                  </a:txBody>
                  <a:tcPr marL="68580" marR="68580" marT="0" marB="0" horzOverflow="overflow">
                    <a:lnL>
                      <a:noFill/>
                    </a:lnL>
                    <a:lnR>
                      <a:noFill/>
                    </a:lnR>
                    <a:lnT>
                      <a:noFill/>
                    </a:lnT>
                    <a:lnB>
                      <a:noFill/>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Arial" charset="0"/>
                          <a:cs typeface="Arial" charset="0"/>
                        </a:rPr>
                        <a:t>3</a:t>
                      </a:r>
                    </a:p>
                  </a:txBody>
                  <a:tcPr marL="68580" marR="68580" marT="0" marB="0" horzOverflow="overflow">
                    <a:lnL>
                      <a:noFill/>
                    </a:lnL>
                    <a:lnR>
                      <a:noFill/>
                    </a:lnR>
                    <a:lnT>
                      <a:noFill/>
                    </a:lnT>
                    <a:lnB>
                      <a:noFill/>
                    </a:lnB>
                    <a:lnTlToBr>
                      <a:noFill/>
                    </a:lnTlToBr>
                    <a:lnBlToTr>
                      <a:noFill/>
                    </a:lnBlToTr>
                    <a:solidFill>
                      <a:srgbClr val="DDCFCC"/>
                    </a:solidFill>
                  </a:tcPr>
                </a:tc>
              </a:tr>
              <a:tr h="2873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0000"/>
                          </a:solidFill>
                          <a:effectLst/>
                          <a:latin typeface="Gill Sans MT" pitchFamily="34" charset="0"/>
                          <a:cs typeface="Arial" charset="0"/>
                        </a:rPr>
                        <a:t>Red</a:t>
                      </a:r>
                    </a:p>
                  </a:txBody>
                  <a:tcPr marL="68580" marR="68580" marT="0" marB="0" horzOverflow="overflow">
                    <a:lnL>
                      <a:noFill/>
                    </a:lnL>
                    <a:lnR>
                      <a:noFill/>
                    </a:lnR>
                    <a:lnT>
                      <a:noFill/>
                    </a:lnT>
                    <a:lnB>
                      <a:noFill/>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Gill Sans MT" pitchFamily="34" charset="0"/>
                          <a:cs typeface="Arial" charset="0"/>
                        </a:rPr>
                        <a:t>6</a:t>
                      </a:r>
                    </a:p>
                  </a:txBody>
                  <a:tcPr marL="68580" marR="68580" marT="0" marB="0" horzOverflow="overflow">
                    <a:lnL>
                      <a:noFill/>
                    </a:lnL>
                    <a:lnR>
                      <a:noFill/>
                    </a:lnR>
                    <a:lnT>
                      <a:noFill/>
                    </a:lnT>
                    <a:lnB>
                      <a:noFill/>
                    </a:lnB>
                    <a:lnTlToBr>
                      <a:noFill/>
                    </a:lnTlToBr>
                    <a:lnBlToTr>
                      <a:noFill/>
                    </a:lnBlToTr>
                    <a:solidFill>
                      <a:srgbClr val="EFE9E7"/>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Başlık 1"/>
          <p:cNvSpPr>
            <a:spLocks noGrp="1"/>
          </p:cNvSpPr>
          <p:nvPr>
            <p:ph type="title"/>
          </p:nvPr>
        </p:nvSpPr>
        <p:spPr bwMode="auto">
          <a:xfrm>
            <a:off x="1116013" y="115888"/>
            <a:ext cx="7848600" cy="1143000"/>
          </a:xfrm>
        </p:spPr>
        <p:txBody>
          <a:bodyPr vert="horz" wrap="square" lIns="91440" tIns="45720" rIns="91440" bIns="45720" numCol="1" anchorCtr="0" compatLnSpc="1">
            <a:prstTxWarp prst="textNoShape">
              <a:avLst/>
            </a:prstTxWarp>
          </a:bodyPr>
          <a:lstStyle/>
          <a:p>
            <a:pPr eaLnBrk="1" hangingPunct="1"/>
            <a:r>
              <a:rPr lang="tr-TR" sz="2800" b="1" smtClean="0">
                <a:effectLst/>
              </a:rPr>
              <a:t>Bakanlık Yıllık Gıda Kontrol Planı Ve Uygulamaları</a:t>
            </a:r>
          </a:p>
        </p:txBody>
      </p:sp>
      <p:graphicFrame>
        <p:nvGraphicFramePr>
          <p:cNvPr id="4" name="İçerik Yer Tutucusu 3"/>
          <p:cNvGraphicFramePr>
            <a:graphicFrameLocks noGrp="1"/>
          </p:cNvGraphicFramePr>
          <p:nvPr>
            <p:ph idx="1"/>
          </p:nvPr>
        </p:nvGraphicFramePr>
        <p:xfrm>
          <a:off x="1104900" y="1125538"/>
          <a:ext cx="7859829" cy="3995856"/>
        </p:xfrm>
        <a:graphic>
          <a:graphicData uri="http://schemas.openxmlformats.org/drawingml/2006/table">
            <a:tbl>
              <a:tblPr firstRow="1" bandRow="1">
                <a:tableStyleId>{7DF18680-E054-41AD-8BC1-D1AEF772440D}</a:tableStyleId>
              </a:tblPr>
              <a:tblGrid>
                <a:gridCol w="3395246"/>
                <a:gridCol w="1800200"/>
                <a:gridCol w="1008112"/>
                <a:gridCol w="1213041"/>
                <a:gridCol w="443230"/>
              </a:tblGrid>
              <a:tr h="370840">
                <a:tc>
                  <a:txBody>
                    <a:bodyPr/>
                    <a:lstStyle/>
                    <a:p>
                      <a:r>
                        <a:rPr lang="tr-TR" sz="1400" b="1" dirty="0" smtClean="0"/>
                        <a:t/>
                      </a:r>
                      <a:br>
                        <a:rPr lang="tr-TR" sz="1400" b="1" dirty="0" smtClean="0"/>
                      </a:br>
                      <a:r>
                        <a:rPr lang="tr-TR" sz="1400" b="1" dirty="0" smtClean="0"/>
                        <a:t>Kontrol Planı</a:t>
                      </a:r>
                      <a:endParaRPr lang="tr-TR" sz="14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tr-TR" sz="1400" b="1" dirty="0" smtClean="0"/>
                        <a:t>Program kapsamında alınması planlanan numune sayısı</a:t>
                      </a:r>
                      <a:endParaRPr lang="tr-TR" sz="14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tr-TR" sz="1400" b="1" dirty="0" smtClean="0"/>
                        <a:t>Alınan Numune Sayısı</a:t>
                      </a:r>
                      <a:endParaRPr lang="tr-TR" sz="14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tr-TR" sz="1400" b="1" dirty="0" smtClean="0"/>
                        <a:t/>
                      </a:r>
                      <a:br>
                        <a:rPr lang="tr-TR" sz="1400" b="1" dirty="0" smtClean="0"/>
                      </a:br>
                      <a:r>
                        <a:rPr lang="tr-TR" sz="1400" b="1" dirty="0" smtClean="0"/>
                        <a:t>Sonuç</a:t>
                      </a:r>
                      <a:endParaRPr lang="tr-TR" sz="1400" b="1" dirty="0"/>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endParaRPr lang="tr-TR" sz="1400" b="1" dirty="0"/>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r>
              <a:tr h="373360">
                <a:tc>
                  <a:txBody>
                    <a:bodyPr/>
                    <a:lstStyle/>
                    <a:p>
                      <a:r>
                        <a:rPr kumimoji="0" lang="tr-TR" sz="1400" kern="1200" dirty="0" smtClean="0">
                          <a:solidFill>
                            <a:schemeClr val="dk1"/>
                          </a:solidFill>
                          <a:latin typeface="+mn-lt"/>
                          <a:ea typeface="+mn-ea"/>
                          <a:cs typeface="+mn-cs"/>
                        </a:rPr>
                        <a:t>Kırmızı Et Ürünlerinde Kanatlı Eti Aranması (Bakanlık Yıl. Gıda Kont. </a:t>
                      </a:r>
                      <a:r>
                        <a:rPr kumimoji="0" lang="tr-TR" sz="1400" kern="1200" dirty="0" err="1" smtClean="0">
                          <a:solidFill>
                            <a:schemeClr val="dk1"/>
                          </a:solidFill>
                          <a:latin typeface="+mn-lt"/>
                          <a:ea typeface="+mn-ea"/>
                          <a:cs typeface="+mn-cs"/>
                        </a:rPr>
                        <a:t>Pln</a:t>
                      </a:r>
                      <a:r>
                        <a:rPr kumimoji="0" lang="tr-TR" sz="1400" kern="1200" dirty="0" smtClean="0">
                          <a:solidFill>
                            <a:schemeClr val="dk1"/>
                          </a:solidFill>
                          <a:latin typeface="+mn-lt"/>
                          <a:ea typeface="+mn-ea"/>
                          <a:cs typeface="+mn-cs"/>
                        </a:rPr>
                        <a:t>.)</a:t>
                      </a:r>
                      <a:endParaRPr kumimoji="0" lang="tr-TR" sz="1400" kern="1200" dirty="0">
                        <a:solidFill>
                          <a:schemeClr val="dk1"/>
                        </a:solidFill>
                        <a:latin typeface="+mn-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250000"/>
                        </a:lnSpc>
                      </a:pPr>
                      <a:r>
                        <a:rPr lang="tr-TR" sz="1400" dirty="0" smtClean="0"/>
                        <a:t>12</a:t>
                      </a:r>
                      <a:endParaRPr lang="tr-TR"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lnSpc>
                          <a:spcPct val="250000"/>
                        </a:lnSpc>
                      </a:pPr>
                      <a:r>
                        <a:rPr lang="tr-TR" sz="1400" dirty="0" smtClean="0"/>
                        <a:t>12</a:t>
                      </a:r>
                      <a:endParaRPr lang="tr-TR"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a:lnSpc>
                          <a:spcPct val="100000"/>
                        </a:lnSpc>
                      </a:pPr>
                      <a:r>
                        <a:rPr lang="tr-TR" sz="1400" dirty="0" smtClean="0">
                          <a:solidFill>
                            <a:schemeClr val="accent4"/>
                          </a:solidFill>
                        </a:rPr>
                        <a:t/>
                      </a:r>
                      <a:br>
                        <a:rPr lang="tr-TR" sz="1400" dirty="0" smtClean="0">
                          <a:solidFill>
                            <a:schemeClr val="accent4"/>
                          </a:solidFill>
                        </a:rPr>
                      </a:br>
                      <a:r>
                        <a:rPr lang="tr-TR" sz="1400" dirty="0" smtClean="0">
                          <a:solidFill>
                            <a:schemeClr val="accent4"/>
                          </a:solidFill>
                        </a:rPr>
                        <a:t>Olumlu</a:t>
                      </a:r>
                      <a:endParaRPr lang="tr-TR" sz="1400" dirty="0">
                        <a:solidFill>
                          <a:schemeClr val="accent4"/>
                        </a:solidFill>
                      </a:endParaRPr>
                    </a:p>
                  </a:txBody>
                  <a:tcP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tr-TR" sz="1400" dirty="0" smtClean="0"/>
                        <a:t/>
                      </a:r>
                      <a:br>
                        <a:rPr lang="tr-TR" sz="1400" dirty="0" smtClean="0"/>
                      </a:br>
                      <a:r>
                        <a:rPr lang="tr-TR" sz="1400" dirty="0" smtClean="0"/>
                        <a:t>12</a:t>
                      </a:r>
                      <a:endParaRPr lang="tr-TR" sz="1400" dirty="0"/>
                    </a:p>
                  </a:txBody>
                  <a:tcPr>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16200">
                <a:tc>
                  <a:txBody>
                    <a:bodyPr/>
                    <a:lstStyle/>
                    <a:p>
                      <a:pPr hangingPunct="0"/>
                      <a:r>
                        <a:rPr kumimoji="0" lang="tr-TR" sz="1400" kern="1200" dirty="0" smtClean="0">
                          <a:solidFill>
                            <a:schemeClr val="dk1"/>
                          </a:solidFill>
                          <a:latin typeface="+mn-lt"/>
                          <a:ea typeface="+mn-ea"/>
                          <a:cs typeface="+mn-cs"/>
                        </a:rPr>
                        <a:t>Yem İşletmeleri İçin (Bakanlık Yıl. Yem. Kont. </a:t>
                      </a:r>
                      <a:r>
                        <a:rPr kumimoji="0" lang="tr-TR" sz="1400" kern="1200" dirty="0" err="1" smtClean="0">
                          <a:solidFill>
                            <a:schemeClr val="dk1"/>
                          </a:solidFill>
                          <a:latin typeface="+mn-lt"/>
                          <a:ea typeface="+mn-ea"/>
                          <a:cs typeface="+mn-cs"/>
                        </a:rPr>
                        <a:t>Pln</a:t>
                      </a:r>
                      <a:r>
                        <a:rPr kumimoji="0" lang="tr-TR" sz="1400" kern="1200" dirty="0" smtClean="0">
                          <a:solidFill>
                            <a:schemeClr val="dk1"/>
                          </a:solidFill>
                          <a:latin typeface="+mn-lt"/>
                          <a:ea typeface="+mn-ea"/>
                          <a:cs typeface="+mn-cs"/>
                        </a:rPr>
                        <a:t>.)</a:t>
                      </a:r>
                      <a:endParaRPr kumimoji="0" lang="tr-TR"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250000"/>
                        </a:lnSpc>
                      </a:pPr>
                      <a:r>
                        <a:rPr lang="tr-TR" sz="1400" dirty="0" smtClean="0"/>
                        <a:t>42</a:t>
                      </a:r>
                      <a:endParaRPr lang="tr-TR"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250000"/>
                        </a:lnSpc>
                      </a:pPr>
                      <a:r>
                        <a:rPr lang="tr-TR" sz="1400" dirty="0" smtClean="0"/>
                        <a:t>24</a:t>
                      </a:r>
                      <a:endParaRPr lang="tr-TR"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0000"/>
                        </a:lnSpc>
                      </a:pPr>
                      <a:r>
                        <a:rPr lang="tr-TR" sz="1400" dirty="0" smtClean="0">
                          <a:solidFill>
                            <a:schemeClr val="accent4"/>
                          </a:solidFill>
                        </a:rPr>
                        <a:t/>
                      </a:r>
                      <a:br>
                        <a:rPr lang="tr-TR" sz="1400" dirty="0" smtClean="0">
                          <a:solidFill>
                            <a:schemeClr val="accent4"/>
                          </a:solidFill>
                        </a:rPr>
                      </a:br>
                      <a:r>
                        <a:rPr lang="tr-TR" sz="1400" dirty="0" smtClean="0">
                          <a:solidFill>
                            <a:schemeClr val="accent4"/>
                          </a:solidFill>
                        </a:rPr>
                        <a:t>Olumlu</a:t>
                      </a:r>
                      <a:endParaRPr lang="tr-TR" sz="1400" dirty="0">
                        <a:solidFill>
                          <a:schemeClr val="accent4"/>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tr-TR" sz="1400" dirty="0" smtClean="0"/>
                        <a:t/>
                      </a:r>
                      <a:br>
                        <a:rPr lang="tr-TR" sz="1400" dirty="0" smtClean="0"/>
                      </a:br>
                      <a:r>
                        <a:rPr lang="tr-TR" sz="1400" dirty="0" smtClean="0"/>
                        <a:t>24</a:t>
                      </a:r>
                      <a:endParaRPr lang="tr-TR" sz="14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00648">
                <a:tc>
                  <a:txBody>
                    <a:bodyPr/>
                    <a:lstStyle/>
                    <a:p>
                      <a:pPr hangingPunct="0"/>
                      <a:r>
                        <a:rPr kumimoji="0" lang="tr-TR" sz="1400" kern="1200" dirty="0" smtClean="0">
                          <a:solidFill>
                            <a:schemeClr val="dk1"/>
                          </a:solidFill>
                          <a:effectLst/>
                          <a:latin typeface="+mn-lt"/>
                          <a:ea typeface="+mn-ea"/>
                          <a:cs typeface="+mn-cs"/>
                        </a:rPr>
                        <a:t>Kuru Meyve ve Kuru Meyve Ürünlerinde </a:t>
                      </a:r>
                      <a:r>
                        <a:rPr kumimoji="0" lang="tr-TR" sz="1400" kern="1200" dirty="0" err="1" smtClean="0">
                          <a:solidFill>
                            <a:schemeClr val="dk1"/>
                          </a:solidFill>
                          <a:effectLst/>
                          <a:latin typeface="+mn-lt"/>
                          <a:ea typeface="+mn-ea"/>
                          <a:cs typeface="+mn-cs"/>
                        </a:rPr>
                        <a:t>Aflatoksin</a:t>
                      </a:r>
                      <a:r>
                        <a:rPr kumimoji="0" lang="tr-TR" sz="1400" kern="1200" dirty="0" smtClean="0">
                          <a:solidFill>
                            <a:schemeClr val="dk1"/>
                          </a:solidFill>
                          <a:effectLst/>
                          <a:latin typeface="+mn-lt"/>
                          <a:ea typeface="+mn-ea"/>
                          <a:cs typeface="+mn-cs"/>
                        </a:rPr>
                        <a:t> Aranması</a:t>
                      </a:r>
                      <a:r>
                        <a:rPr kumimoji="0" lang="tr-TR" sz="1400" kern="1200" baseline="0" dirty="0" smtClean="0">
                          <a:solidFill>
                            <a:schemeClr val="dk1"/>
                          </a:solidFill>
                          <a:effectLst/>
                          <a:latin typeface="+mn-lt"/>
                          <a:ea typeface="+mn-ea"/>
                          <a:cs typeface="+mn-cs"/>
                        </a:rPr>
                        <a:t> </a:t>
                      </a:r>
                      <a:r>
                        <a:rPr kumimoji="0" lang="tr-TR" sz="1400" kern="1200" dirty="0" smtClean="0">
                          <a:solidFill>
                            <a:schemeClr val="dk1"/>
                          </a:solidFill>
                          <a:effectLst/>
                          <a:latin typeface="+mn-lt"/>
                          <a:ea typeface="+mn-ea"/>
                          <a:cs typeface="+mn-cs"/>
                        </a:rPr>
                        <a:t>(Antep Fıstığı)</a:t>
                      </a:r>
                      <a:r>
                        <a:rPr kumimoji="0" lang="tr-TR" sz="1400" kern="1200" baseline="0" dirty="0" smtClean="0">
                          <a:solidFill>
                            <a:schemeClr val="dk1"/>
                          </a:solidFill>
                          <a:effectLst/>
                          <a:latin typeface="+mn-lt"/>
                          <a:ea typeface="+mn-ea"/>
                          <a:cs typeface="+mn-cs"/>
                        </a:rPr>
                        <a:t> </a:t>
                      </a:r>
                      <a:r>
                        <a:rPr kumimoji="0" lang="tr-TR" sz="1400" kern="1200" dirty="0" smtClean="0">
                          <a:solidFill>
                            <a:schemeClr val="dk1"/>
                          </a:solidFill>
                          <a:effectLst/>
                          <a:latin typeface="+mn-lt"/>
                          <a:ea typeface="+mn-ea"/>
                          <a:cs typeface="+mn-cs"/>
                        </a:rPr>
                        <a:t>(Bakanlık Yıl. Gıda Kont. </a:t>
                      </a:r>
                      <a:r>
                        <a:rPr kumimoji="0" lang="tr-TR" sz="1400" kern="1200" dirty="0" err="1" smtClean="0">
                          <a:solidFill>
                            <a:schemeClr val="dk1"/>
                          </a:solidFill>
                          <a:effectLst/>
                          <a:latin typeface="+mn-lt"/>
                          <a:ea typeface="+mn-ea"/>
                          <a:cs typeface="+mn-cs"/>
                        </a:rPr>
                        <a:t>Pln</a:t>
                      </a:r>
                      <a:r>
                        <a:rPr kumimoji="0" lang="tr-TR" sz="1400" kern="1200" dirty="0" smtClean="0">
                          <a:solidFill>
                            <a:schemeClr val="dk1"/>
                          </a:solidFill>
                          <a:effectLst/>
                          <a:latin typeface="+mn-lt"/>
                          <a:ea typeface="+mn-ea"/>
                          <a:cs typeface="+mn-cs"/>
                        </a:rPr>
                        <a:t>.)</a:t>
                      </a:r>
                      <a:endParaRPr kumimoji="0" lang="tr-TR" sz="1400" kern="1200" dirty="0">
                        <a:solidFill>
                          <a:schemeClr val="dk1"/>
                        </a:solidFill>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250000"/>
                        </a:lnSpc>
                      </a:pPr>
                      <a:r>
                        <a:rPr lang="tr-TR" sz="1400" dirty="0" smtClean="0"/>
                        <a:t>6</a:t>
                      </a:r>
                      <a:endParaRPr lang="tr-TR"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250000"/>
                        </a:lnSpc>
                      </a:pPr>
                      <a:r>
                        <a:rPr lang="tr-TR" sz="1400" dirty="0" smtClean="0"/>
                        <a:t>6</a:t>
                      </a:r>
                      <a:endParaRPr lang="tr-TR"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0000"/>
                        </a:lnSpc>
                      </a:pPr>
                      <a:r>
                        <a:rPr lang="tr-TR" sz="1400" dirty="0" smtClean="0"/>
                        <a:t/>
                      </a:r>
                      <a:br>
                        <a:rPr lang="tr-TR" sz="1400" dirty="0" smtClean="0"/>
                      </a:br>
                      <a:r>
                        <a:rPr lang="tr-TR" sz="1400" dirty="0" smtClean="0">
                          <a:solidFill>
                            <a:schemeClr val="accent4"/>
                          </a:solidFill>
                        </a:rPr>
                        <a:t>Olumlu </a:t>
                      </a:r>
                      <a:endParaRPr lang="tr-TR" sz="1400" dirty="0">
                        <a:solidFill>
                          <a:schemeClr val="accent4"/>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r>
                        <a:rPr lang="tr-TR" sz="1400" dirty="0" smtClean="0"/>
                        <a:t/>
                      </a:r>
                      <a:br>
                        <a:rPr lang="tr-TR" sz="1400" dirty="0" smtClean="0"/>
                      </a:br>
                      <a:r>
                        <a:rPr lang="tr-TR" sz="1400" dirty="0" smtClean="0"/>
                        <a:t>6</a:t>
                      </a:r>
                      <a:endParaRPr lang="tr-TR" sz="14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900648">
                <a:tc>
                  <a:txBody>
                    <a:bodyPr/>
                    <a:lstStyle/>
                    <a:p>
                      <a:pPr hangingPunct="0"/>
                      <a:r>
                        <a:rPr kumimoji="0" lang="tr-TR" sz="1400" b="1" kern="1200" dirty="0" smtClean="0">
                          <a:solidFill>
                            <a:schemeClr val="dk1"/>
                          </a:solidFill>
                          <a:latin typeface="+mn-lt"/>
                          <a:ea typeface="+mn-ea"/>
                          <a:cs typeface="+mn-cs"/>
                        </a:rPr>
                        <a:t/>
                      </a:r>
                      <a:br>
                        <a:rPr kumimoji="0" lang="tr-TR" sz="1400" b="1" kern="1200" dirty="0" smtClean="0">
                          <a:solidFill>
                            <a:schemeClr val="dk1"/>
                          </a:solidFill>
                          <a:latin typeface="+mn-lt"/>
                          <a:ea typeface="+mn-ea"/>
                          <a:cs typeface="+mn-cs"/>
                        </a:rPr>
                      </a:br>
                      <a:r>
                        <a:rPr kumimoji="0" lang="tr-TR" sz="1400" b="1" kern="1200" dirty="0" smtClean="0">
                          <a:solidFill>
                            <a:schemeClr val="dk1"/>
                          </a:solidFill>
                          <a:latin typeface="+mn-lt"/>
                          <a:ea typeface="+mn-ea"/>
                          <a:cs typeface="+mn-cs"/>
                        </a:rPr>
                        <a:t>TOPLAM</a:t>
                      </a:r>
                      <a:endParaRPr kumimoji="0" lang="tr-TR" sz="1400" b="1" kern="1200" dirty="0">
                        <a:solidFill>
                          <a:schemeClr val="dk1"/>
                        </a:solidFill>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250000"/>
                        </a:lnSpc>
                      </a:pPr>
                      <a:r>
                        <a:rPr lang="tr-TR" sz="1400" b="1" dirty="0" smtClean="0"/>
                        <a:t>60</a:t>
                      </a:r>
                      <a:endParaRPr lang="tr-TR" sz="1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250000"/>
                        </a:lnSpc>
                      </a:pPr>
                      <a:r>
                        <a:rPr lang="tr-TR" sz="1400" b="1" dirty="0" smtClean="0"/>
                        <a:t>42</a:t>
                      </a:r>
                      <a:endParaRPr lang="tr-TR" sz="1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lnSpc>
                          <a:spcPct val="100000"/>
                        </a:lnSpc>
                      </a:pPr>
                      <a:r>
                        <a:rPr lang="tr-TR" sz="1400" b="1" dirty="0" smtClean="0">
                          <a:solidFill>
                            <a:schemeClr val="accent4"/>
                          </a:solidFill>
                        </a:rPr>
                        <a:t/>
                      </a:r>
                      <a:br>
                        <a:rPr lang="tr-TR" sz="1400" b="1" dirty="0" smtClean="0">
                          <a:solidFill>
                            <a:schemeClr val="accent4"/>
                          </a:solidFill>
                        </a:rPr>
                      </a:br>
                      <a:r>
                        <a:rPr lang="tr-TR" sz="1400" b="1" dirty="0" smtClean="0">
                          <a:solidFill>
                            <a:schemeClr val="accent4"/>
                          </a:solidFill>
                        </a:rPr>
                        <a:t>Olumlu</a:t>
                      </a:r>
                      <a:endParaRPr lang="tr-TR" sz="1400" b="1" dirty="0">
                        <a:solidFill>
                          <a:schemeClr val="accent4"/>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0000"/>
                        </a:lnSpc>
                      </a:pPr>
                      <a:r>
                        <a:rPr lang="tr-TR" sz="1400" b="1" dirty="0" smtClean="0"/>
                        <a:t/>
                      </a:r>
                      <a:br>
                        <a:rPr lang="tr-TR" sz="1400" b="1" dirty="0" smtClean="0"/>
                      </a:br>
                      <a:r>
                        <a:rPr lang="tr-TR" sz="1400" b="1" dirty="0" smtClean="0"/>
                        <a:t>42</a:t>
                      </a:r>
                      <a:endParaRPr lang="tr-TR" sz="1400" b="1"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İçerik Yer Tutucusu 6"/>
          <p:cNvGraphicFramePr>
            <a:graphicFrameLocks noGrp="1"/>
          </p:cNvGraphicFramePr>
          <p:nvPr/>
        </p:nvGraphicFramePr>
        <p:xfrm>
          <a:off x="1258888" y="1700213"/>
          <a:ext cx="7418387" cy="1554480"/>
        </p:xfrm>
        <a:graphic>
          <a:graphicData uri="http://schemas.openxmlformats.org/drawingml/2006/table">
            <a:tbl>
              <a:tblPr/>
              <a:tblGrid>
                <a:gridCol w="1217612"/>
                <a:gridCol w="1836738"/>
                <a:gridCol w="4364037"/>
              </a:tblGrid>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tr-TR" sz="1800" b="1" i="0" u="none" strike="noStrike" cap="none" normalizeH="0" baseline="0" dirty="0" smtClean="0">
                          <a:ln>
                            <a:noFill/>
                          </a:ln>
                          <a:solidFill>
                            <a:srgbClr val="FFFFFF"/>
                          </a:solidFill>
                          <a:effectLst/>
                          <a:latin typeface="Gill Sans MT" pitchFamily="34" charset="0"/>
                          <a:cs typeface="Arial" charset="0"/>
                        </a:rPr>
                        <a:t>İli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pitchFamily="34" charset="0"/>
                          <a:cs typeface="Arial" charset="0"/>
                        </a:rPr>
                        <a:t>İşletme Kayıt Belgesi Sayısı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pitchFamily="34" charset="0"/>
                          <a:cs typeface="Arial" charset="0"/>
                        </a:rPr>
                        <a:t>Açıklama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r>
              <a:tr h="371475">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pitchFamily="34" charset="0"/>
                          <a:cs typeface="Arial" charset="0"/>
                        </a:rPr>
                        <a:t>Zonguldak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Arial" charset="0"/>
                          <a:cs typeface="Arial" charset="0"/>
                        </a:rPr>
                        <a:t>3059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rgbClr val="000000"/>
                          </a:solidFill>
                          <a:effectLst/>
                          <a:latin typeface="Gill Sans MT" pitchFamily="34" charset="0"/>
                          <a:cs typeface="Arial" charset="0"/>
                        </a:rPr>
                        <a:t>Gıda Satış ve Toplu Tüketim Yeri  : </a:t>
                      </a:r>
                      <a:r>
                        <a:rPr kumimoji="0" lang="tr-TR" sz="1800" b="1" i="0" u="none" strike="noStrike" cap="none" normalizeH="0" baseline="0" dirty="0" smtClean="0">
                          <a:ln>
                            <a:noFill/>
                          </a:ln>
                          <a:solidFill>
                            <a:srgbClr val="000000"/>
                          </a:solidFill>
                          <a:effectLst/>
                          <a:latin typeface="Arial" charset="0"/>
                          <a:cs typeface="Arial" charset="0"/>
                        </a:rPr>
                        <a:t>2752</a:t>
                      </a:r>
                    </a:p>
                    <a:p>
                      <a:pPr marL="0" marR="0" lvl="0" indent="0" algn="l" defTabSz="914400" rtl="0" eaLnBrk="1"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rgbClr val="000000"/>
                          </a:solidFill>
                          <a:effectLst/>
                          <a:latin typeface="Gill Sans MT" pitchFamily="34" charset="0"/>
                          <a:cs typeface="Arial" charset="0"/>
                        </a:rPr>
                        <a:t>Üretim Yeri   : </a:t>
                      </a:r>
                      <a:r>
                        <a:rPr kumimoji="0" lang="tr-TR" sz="1800" b="1" i="0" u="none" strike="noStrike" cap="none" normalizeH="0" baseline="0" dirty="0" smtClean="0">
                          <a:ln>
                            <a:noFill/>
                          </a:ln>
                          <a:solidFill>
                            <a:srgbClr val="000000"/>
                          </a:solidFill>
                          <a:effectLst/>
                          <a:latin typeface="Arial" charset="0"/>
                          <a:cs typeface="Arial" charset="0"/>
                        </a:rPr>
                        <a:t>244</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rgbClr val="000000"/>
                          </a:solidFill>
                          <a:effectLst/>
                          <a:latin typeface="Gill Sans MT" pitchFamily="34" charset="0"/>
                          <a:cs typeface="Arial" charset="0"/>
                        </a:rPr>
                        <a:t>Yem Bayii     : </a:t>
                      </a:r>
                      <a:r>
                        <a:rPr kumimoji="0" lang="tr-TR" sz="1800" b="1" i="0" u="none" strike="noStrike" cap="none" normalizeH="0" baseline="0" dirty="0" smtClean="0">
                          <a:ln>
                            <a:noFill/>
                          </a:ln>
                          <a:solidFill>
                            <a:srgbClr val="000000"/>
                          </a:solidFill>
                          <a:effectLst/>
                          <a:latin typeface="Arial" charset="0"/>
                          <a:cs typeface="Arial" charset="0"/>
                        </a:rPr>
                        <a:t>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r>
            </a:tbl>
          </a:graphicData>
        </a:graphic>
      </p:graphicFrame>
      <p:sp>
        <p:nvSpPr>
          <p:cNvPr id="11" name="Metin kutusu 10"/>
          <p:cNvSpPr txBox="1"/>
          <p:nvPr/>
        </p:nvSpPr>
        <p:spPr>
          <a:xfrm>
            <a:off x="1211263" y="333375"/>
            <a:ext cx="7473950" cy="1076325"/>
          </a:xfrm>
          <a:prstGeom prst="rect">
            <a:avLst/>
          </a:prstGeom>
          <a:noFill/>
        </p:spPr>
        <p:txBody>
          <a:bodyPr>
            <a:spAutoFit/>
          </a:bodyPr>
          <a:lstStyle/>
          <a:p>
            <a:pPr fontAlgn="auto">
              <a:spcAft>
                <a:spcPts val="0"/>
              </a:spcAft>
              <a:defRPr/>
            </a:pPr>
            <a:r>
              <a:rPr lang="tr-TR" sz="3200" b="1" dirty="0">
                <a:solidFill>
                  <a:schemeClr val="tx2">
                    <a:satMod val="130000"/>
                  </a:schemeClr>
                </a:solidFill>
                <a:latin typeface="+mj-lt"/>
                <a:ea typeface="+mj-ea"/>
                <a:cs typeface="+mj-cs"/>
              </a:rPr>
              <a:t>İl Genelinde Verilen İşletme Kayıt - Onay Belgesi Sayıları</a:t>
            </a:r>
          </a:p>
        </p:txBody>
      </p:sp>
      <p:graphicFrame>
        <p:nvGraphicFramePr>
          <p:cNvPr id="4" name="İçerik Yer Tutucusu 6"/>
          <p:cNvGraphicFramePr>
            <a:graphicFrameLocks/>
          </p:cNvGraphicFramePr>
          <p:nvPr/>
        </p:nvGraphicFramePr>
        <p:xfrm>
          <a:off x="1266825" y="3644900"/>
          <a:ext cx="7418094" cy="1280160"/>
        </p:xfrm>
        <a:graphic>
          <a:graphicData uri="http://schemas.openxmlformats.org/drawingml/2006/table">
            <a:tbl>
              <a:tblPr firstRow="1" bandRow="1">
                <a:tableStyleId>{7DF18680-E054-41AD-8BC1-D1AEF772440D}</a:tableStyleId>
              </a:tblPr>
              <a:tblGrid>
                <a:gridCol w="1217930"/>
                <a:gridCol w="1835849"/>
                <a:gridCol w="4364315"/>
              </a:tblGrid>
              <a:tr h="370840">
                <a:tc>
                  <a:txBody>
                    <a:bodyPr/>
                    <a:lstStyle/>
                    <a:p>
                      <a:pPr>
                        <a:lnSpc>
                          <a:spcPct val="150000"/>
                        </a:lnSpc>
                      </a:pPr>
                      <a:r>
                        <a:rPr lang="tr-TR" dirty="0" smtClean="0"/>
                        <a:t>İli</a:t>
                      </a:r>
                      <a:endParaRPr lang="tr-TR" dirty="0"/>
                    </a:p>
                  </a:txBody>
                  <a:tcPr/>
                </a:tc>
                <a:tc>
                  <a:txBody>
                    <a:bodyPr/>
                    <a:lstStyle/>
                    <a:p>
                      <a:pPr algn="ctr"/>
                      <a:r>
                        <a:rPr lang="tr-TR" dirty="0" smtClean="0"/>
                        <a:t>İşletme Onay Belgesi Sayısı</a:t>
                      </a:r>
                      <a:endParaRPr lang="tr-TR" dirty="0"/>
                    </a:p>
                  </a:txBody>
                  <a:tcPr/>
                </a:tc>
                <a:tc>
                  <a:txBody>
                    <a:bodyPr/>
                    <a:lstStyle/>
                    <a:p>
                      <a:pPr>
                        <a:lnSpc>
                          <a:spcPct val="150000"/>
                        </a:lnSpc>
                      </a:pPr>
                      <a:r>
                        <a:rPr lang="tr-TR" dirty="0" smtClean="0"/>
                        <a:t>Açıklama</a:t>
                      </a:r>
                      <a:endParaRPr lang="tr-TR" dirty="0"/>
                    </a:p>
                  </a:txBody>
                  <a:tcPr/>
                </a:tc>
              </a:tr>
              <a:tr h="370840">
                <a:tc>
                  <a:txBody>
                    <a:bodyPr/>
                    <a:lstStyle/>
                    <a:p>
                      <a:pPr>
                        <a:lnSpc>
                          <a:spcPct val="200000"/>
                        </a:lnSpc>
                      </a:pPr>
                      <a:r>
                        <a:rPr lang="tr-TR" dirty="0" smtClean="0"/>
                        <a:t>Zonguldak</a:t>
                      </a:r>
                      <a:endParaRPr lang="tr-TR" dirty="0"/>
                    </a:p>
                  </a:txBody>
                  <a:tcPr/>
                </a:tc>
                <a:tc>
                  <a:txBody>
                    <a:bodyPr/>
                    <a:lstStyle/>
                    <a:p>
                      <a:pPr marL="0" algn="ctr" rtl="0" eaLnBrk="1" latinLnBrk="0" hangingPunct="1">
                        <a:lnSpc>
                          <a:spcPct val="200000"/>
                        </a:lnSpc>
                      </a:pPr>
                      <a:r>
                        <a:rPr kumimoji="0" lang="tr-TR" b="1" kern="1200" dirty="0" smtClean="0">
                          <a:solidFill>
                            <a:schemeClr val="dk1"/>
                          </a:solidFill>
                          <a:latin typeface="+mn-lt"/>
                          <a:ea typeface="+mn-ea"/>
                          <a:cs typeface="+mn-cs"/>
                        </a:rPr>
                        <a:t>11</a:t>
                      </a:r>
                      <a:endParaRPr kumimoji="0" lang="tr-TR" b="1" kern="1200" dirty="0">
                        <a:solidFill>
                          <a:schemeClr val="dk1"/>
                        </a:solidFill>
                        <a:latin typeface="+mn-lt"/>
                        <a:ea typeface="+mn-ea"/>
                        <a:cs typeface="+mn-cs"/>
                      </a:endParaRPr>
                    </a:p>
                  </a:txBody>
                  <a:tcPr/>
                </a:tc>
                <a:tc>
                  <a:txBody>
                    <a:bodyPr/>
                    <a:lstStyle/>
                    <a:p>
                      <a:pPr marL="0" algn="l" rtl="0" eaLnBrk="1" latinLnBrk="0" hangingPunct="1">
                        <a:lnSpc>
                          <a:spcPct val="200000"/>
                        </a:lnSpc>
                      </a:pPr>
                      <a:r>
                        <a:rPr kumimoji="0" lang="tr-TR" kern="1200" dirty="0" smtClean="0">
                          <a:solidFill>
                            <a:schemeClr val="dk1"/>
                          </a:solidFill>
                          <a:latin typeface="+mn-lt"/>
                          <a:ea typeface="+mn-ea"/>
                          <a:cs typeface="+mn-cs"/>
                        </a:rPr>
                        <a:t>Onaylı İşletme Sayısı : </a:t>
                      </a:r>
                      <a:r>
                        <a:rPr kumimoji="0" lang="tr-TR" b="1" kern="1200" dirty="0" smtClean="0">
                          <a:solidFill>
                            <a:schemeClr val="dk1"/>
                          </a:solidFill>
                          <a:latin typeface="+mn-lt"/>
                          <a:ea typeface="+mn-ea"/>
                          <a:cs typeface="+mn-cs"/>
                        </a:rPr>
                        <a:t>11</a:t>
                      </a:r>
                      <a:endParaRPr kumimoji="0" lang="tr-TR" b="1" kern="1200" dirty="0">
                        <a:solidFill>
                          <a:schemeClr val="dk1"/>
                        </a:solidFill>
                        <a:latin typeface="+mn-lt"/>
                        <a:ea typeface="+mn-ea"/>
                        <a:cs typeface="+mn-cs"/>
                      </a:endParaRPr>
                    </a:p>
                  </a:txBody>
                  <a:tcPr/>
                </a:tc>
              </a:tr>
            </a:tbl>
          </a:graphicData>
        </a:graphic>
      </p:graphicFrame>
      <p:sp>
        <p:nvSpPr>
          <p:cNvPr id="46110" name="Metin kutusu 1"/>
          <p:cNvSpPr txBox="1">
            <a:spLocks noChangeArrowheads="1"/>
          </p:cNvSpPr>
          <p:nvPr/>
        </p:nvSpPr>
        <p:spPr bwMode="auto">
          <a:xfrm>
            <a:off x="1331913" y="5373688"/>
            <a:ext cx="7353300" cy="915987"/>
          </a:xfrm>
          <a:prstGeom prst="rect">
            <a:avLst/>
          </a:prstGeom>
          <a:noFill/>
          <a:ln w="9525">
            <a:noFill/>
            <a:miter lim="800000"/>
            <a:headEnd/>
            <a:tailEnd/>
          </a:ln>
        </p:spPr>
        <p:txBody>
          <a:bodyPr>
            <a:spAutoFit/>
          </a:bodyPr>
          <a:lstStyle/>
          <a:p>
            <a:r>
              <a:rPr lang="tr-TR">
                <a:latin typeface="Gill Sans MT" pitchFamily="34" charset="0"/>
              </a:rPr>
              <a:t>İl genelinde kayıtlı </a:t>
            </a:r>
            <a:r>
              <a:rPr lang="tr-TR" b="1">
                <a:latin typeface="Gill Sans MT" pitchFamily="34" charset="0"/>
              </a:rPr>
              <a:t>6048</a:t>
            </a:r>
            <a:r>
              <a:rPr lang="tr-TR">
                <a:latin typeface="Gill Sans MT" pitchFamily="34" charset="0"/>
              </a:rPr>
              <a:t> işletme bulunmaktadır. 2013 yılında kayıt verilen işletme sayısı </a:t>
            </a:r>
            <a:r>
              <a:rPr lang="tr-TR" b="1"/>
              <a:t>3059</a:t>
            </a:r>
            <a:r>
              <a:rPr lang="tr-TR" b="1">
                <a:latin typeface="Gill Sans MT" pitchFamily="34" charset="0"/>
              </a:rPr>
              <a:t>’</a:t>
            </a:r>
            <a:r>
              <a:rPr lang="tr-TR" b="1"/>
              <a:t>dur</a:t>
            </a:r>
            <a:r>
              <a:rPr lang="tr-TR">
                <a:latin typeface="Gill Sans MT" pitchFamily="34" charset="0"/>
              </a:rPr>
              <a:t>. İl genelinde işletme onay belgesi verilen işletme sayısı </a:t>
            </a:r>
            <a:r>
              <a:rPr lang="tr-TR" b="1">
                <a:latin typeface="Gill Sans MT" pitchFamily="34" charset="0"/>
              </a:rPr>
              <a:t>25’tir</a:t>
            </a:r>
            <a:r>
              <a:rPr lang="tr-TR">
                <a:latin typeface="Gill Sans MT" pitchFamily="34" charset="0"/>
              </a:rPr>
              <a:t>.  Bunların </a:t>
            </a:r>
            <a:r>
              <a:rPr lang="tr-TR" b="1">
                <a:latin typeface="Gill Sans MT" pitchFamily="34" charset="0"/>
              </a:rPr>
              <a:t>11</a:t>
            </a:r>
            <a:r>
              <a:rPr lang="tr-TR">
                <a:latin typeface="Gill Sans MT" pitchFamily="34" charset="0"/>
              </a:rPr>
              <a:t> tanesi ise 2013 yılında verilmiştir.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Başlık 4"/>
          <p:cNvSpPr>
            <a:spLocks noGrp="1"/>
          </p:cNvSpPr>
          <p:nvPr>
            <p:ph type="title"/>
          </p:nvPr>
        </p:nvSpPr>
        <p:spPr bwMode="auto">
          <a:xfrm>
            <a:off x="1187450" y="53975"/>
            <a:ext cx="7956550" cy="1143000"/>
          </a:xfrm>
        </p:spPr>
        <p:txBody>
          <a:bodyPr vert="horz" wrap="square" lIns="91440" tIns="45720" rIns="91440" bIns="45720" numCol="1" anchorCtr="0" compatLnSpc="1">
            <a:prstTxWarp prst="textNoShape">
              <a:avLst/>
            </a:prstTxWarp>
          </a:bodyPr>
          <a:lstStyle/>
          <a:p>
            <a:pPr eaLnBrk="1" hangingPunct="1"/>
            <a:r>
              <a:rPr lang="tr-TR" sz="3200" b="1" smtClean="0">
                <a:effectLst/>
              </a:rPr>
              <a:t>İl Genelinde Yapılan Alo Gıda 174 Şikayet Sayıları</a:t>
            </a:r>
          </a:p>
        </p:txBody>
      </p:sp>
      <p:graphicFrame>
        <p:nvGraphicFramePr>
          <p:cNvPr id="7" name="İçerik Yer Tutucusu 6"/>
          <p:cNvGraphicFramePr>
            <a:graphicFrameLocks noGrp="1"/>
          </p:cNvGraphicFramePr>
          <p:nvPr>
            <p:ph idx="1"/>
          </p:nvPr>
        </p:nvGraphicFramePr>
        <p:xfrm>
          <a:off x="1258888" y="1196975"/>
          <a:ext cx="7458075" cy="1280160"/>
        </p:xfrm>
        <a:graphic>
          <a:graphicData uri="http://schemas.openxmlformats.org/drawingml/2006/table">
            <a:tbl>
              <a:tblPr/>
              <a:tblGrid>
                <a:gridCol w="1217612"/>
                <a:gridCol w="1836738"/>
                <a:gridCol w="4403725"/>
              </a:tblGrid>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tr-TR" sz="1800" b="1" i="0" u="none" strike="noStrike" cap="none" normalizeH="0" baseline="0" dirty="0" smtClean="0">
                          <a:ln>
                            <a:noFill/>
                          </a:ln>
                          <a:solidFill>
                            <a:srgbClr val="FFFFFF"/>
                          </a:solidFill>
                          <a:effectLst/>
                          <a:latin typeface="Gill Sans MT" pitchFamily="34" charset="0"/>
                          <a:cs typeface="Arial" charset="0"/>
                        </a:rPr>
                        <a:t>İli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pitchFamily="34" charset="0"/>
                          <a:cs typeface="Arial" charset="0"/>
                        </a:rPr>
                        <a:t>Alo Gıda 174 Şikayet Sayısı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pitchFamily="34" charset="0"/>
                          <a:cs typeface="Arial" charset="0"/>
                        </a:rPr>
                        <a:t>Açıklama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pitchFamily="34" charset="0"/>
                          <a:cs typeface="Arial" charset="0"/>
                        </a:rPr>
                        <a:t>Zonguldak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pitchFamily="34" charset="0"/>
                          <a:cs typeface="Arial" charset="0"/>
                        </a:rPr>
                        <a:t>283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rgbClr val="000000"/>
                          </a:solidFill>
                          <a:effectLst/>
                          <a:latin typeface="Gill Sans MT" pitchFamily="34" charset="0"/>
                          <a:cs typeface="Arial" charset="0"/>
                        </a:rPr>
                        <a:t>Sonuçlanan Sayı        : 283</a:t>
                      </a:r>
                      <a:endParaRPr kumimoji="0" lang="tr-TR" sz="18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rgbClr val="000000"/>
                          </a:solidFill>
                          <a:effectLst/>
                          <a:latin typeface="Gill Sans MT" pitchFamily="34" charset="0"/>
                          <a:cs typeface="Arial" charset="0"/>
                        </a:rPr>
                        <a:t>İdari Yaptırım Kararı : 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r>
            </a:tbl>
          </a:graphicData>
        </a:graphic>
      </p:graphicFrame>
      <p:sp>
        <p:nvSpPr>
          <p:cNvPr id="8" name="Başlık 4"/>
          <p:cNvSpPr txBox="1">
            <a:spLocks/>
          </p:cNvSpPr>
          <p:nvPr/>
        </p:nvSpPr>
        <p:spPr>
          <a:xfrm>
            <a:off x="1187450" y="3365500"/>
            <a:ext cx="7497763" cy="1143000"/>
          </a:xfrm>
          <a:prstGeom prst="rect">
            <a:avLst/>
          </a:prstGeom>
        </p:spPr>
        <p:txBody>
          <a:bodyPr anchor="ctr">
            <a:normAutofit fontScale="975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Aft>
                <a:spcPts val="0"/>
              </a:spcAft>
              <a:defRPr/>
            </a:pPr>
            <a:r>
              <a:rPr lang="tr-TR" sz="3200" b="1" dirty="0" smtClean="0">
                <a:effectLst/>
              </a:rPr>
              <a:t>İl Genelinde Numune Alma Sayıları</a:t>
            </a:r>
            <a:endParaRPr lang="tr-TR" sz="3200" b="1" dirty="0">
              <a:effectLst/>
            </a:endParaRPr>
          </a:p>
        </p:txBody>
      </p:sp>
      <p:graphicFrame>
        <p:nvGraphicFramePr>
          <p:cNvPr id="9" name="İçerik Yer Tutucusu 6"/>
          <p:cNvGraphicFramePr>
            <a:graphicFrameLocks/>
          </p:cNvGraphicFramePr>
          <p:nvPr>
            <p:extLst>
              <p:ext uri="{D42A27DB-BD31-4B8C-83A1-F6EECF244321}">
                <p14:modId xmlns:p14="http://schemas.microsoft.com/office/powerpoint/2010/main" val="2700772323"/>
              </p:ext>
            </p:extLst>
          </p:nvPr>
        </p:nvGraphicFramePr>
        <p:xfrm>
          <a:off x="1258888" y="4479925"/>
          <a:ext cx="7418094" cy="1828800"/>
        </p:xfrm>
        <a:graphic>
          <a:graphicData uri="http://schemas.openxmlformats.org/drawingml/2006/table">
            <a:tbl>
              <a:tblPr firstRow="1" bandRow="1">
                <a:tableStyleId>{7DF18680-E054-41AD-8BC1-D1AEF772440D}</a:tableStyleId>
              </a:tblPr>
              <a:tblGrid>
                <a:gridCol w="1217930"/>
                <a:gridCol w="1835849"/>
                <a:gridCol w="4364315"/>
              </a:tblGrid>
              <a:tr h="370840">
                <a:tc>
                  <a:txBody>
                    <a:bodyPr/>
                    <a:lstStyle/>
                    <a:p>
                      <a:pPr>
                        <a:lnSpc>
                          <a:spcPct val="150000"/>
                        </a:lnSpc>
                      </a:pPr>
                      <a:r>
                        <a:rPr lang="tr-TR" dirty="0" smtClean="0"/>
                        <a:t>İli</a:t>
                      </a:r>
                      <a:endParaRPr lang="tr-TR" dirty="0"/>
                    </a:p>
                  </a:txBody>
                  <a:tcPr/>
                </a:tc>
                <a:tc>
                  <a:txBody>
                    <a:bodyPr/>
                    <a:lstStyle/>
                    <a:p>
                      <a:pPr algn="ctr"/>
                      <a:r>
                        <a:rPr lang="tr-TR" dirty="0" smtClean="0"/>
                        <a:t>Numune</a:t>
                      </a:r>
                      <a:r>
                        <a:rPr lang="tr-TR" baseline="0" dirty="0" smtClean="0"/>
                        <a:t> Alma </a:t>
                      </a:r>
                      <a:r>
                        <a:rPr lang="tr-TR" dirty="0" smtClean="0"/>
                        <a:t>Sayısı</a:t>
                      </a:r>
                      <a:endParaRPr lang="tr-TR" dirty="0"/>
                    </a:p>
                  </a:txBody>
                  <a:tcPr/>
                </a:tc>
                <a:tc>
                  <a:txBody>
                    <a:bodyPr/>
                    <a:lstStyle/>
                    <a:p>
                      <a:r>
                        <a:rPr lang="tr-TR" dirty="0" smtClean="0"/>
                        <a:t>Açıklama</a:t>
                      </a:r>
                      <a:endParaRPr lang="tr-TR" dirty="0"/>
                    </a:p>
                  </a:txBody>
                  <a:tcPr/>
                </a:tc>
              </a:tr>
              <a:tr h="370840">
                <a:tc>
                  <a:txBody>
                    <a:bodyPr/>
                    <a:lstStyle/>
                    <a:p>
                      <a:pPr>
                        <a:lnSpc>
                          <a:spcPct val="250000"/>
                        </a:lnSpc>
                      </a:pPr>
                      <a:r>
                        <a:rPr lang="tr-TR" dirty="0" smtClean="0"/>
                        <a:t>Zonguldak</a:t>
                      </a:r>
                      <a:endParaRPr lang="tr-TR" dirty="0"/>
                    </a:p>
                  </a:txBody>
                  <a:tcPr/>
                </a:tc>
                <a:tc>
                  <a:txBody>
                    <a:bodyPr/>
                    <a:lstStyle/>
                    <a:p>
                      <a:pPr algn="ctr">
                        <a:lnSpc>
                          <a:spcPct val="250000"/>
                        </a:lnSpc>
                      </a:pPr>
                      <a:r>
                        <a:rPr lang="tr-TR" dirty="0" smtClean="0"/>
                        <a:t>414</a:t>
                      </a:r>
                      <a:endParaRPr lang="tr-TR" dirty="0"/>
                    </a:p>
                  </a:txBody>
                  <a:tcPr/>
                </a:tc>
                <a:tc>
                  <a:txBody>
                    <a:bodyPr/>
                    <a:lstStyle/>
                    <a:p>
                      <a:pPr hangingPunct="0"/>
                      <a:r>
                        <a:rPr kumimoji="0" lang="tr-TR" sz="1800" kern="1200" dirty="0" smtClean="0">
                          <a:solidFill>
                            <a:schemeClr val="dk1"/>
                          </a:solidFill>
                          <a:effectLst/>
                          <a:latin typeface="+mn-lt"/>
                          <a:ea typeface="+mn-ea"/>
                          <a:cs typeface="+mn-cs"/>
                        </a:rPr>
                        <a:t>Olumlu              : 378</a:t>
                      </a:r>
                    </a:p>
                    <a:p>
                      <a:pPr hangingPunct="0"/>
                      <a:r>
                        <a:rPr kumimoji="0" lang="tr-TR" sz="1800" kern="1200" dirty="0" smtClean="0">
                          <a:solidFill>
                            <a:schemeClr val="dk1"/>
                          </a:solidFill>
                          <a:effectLst/>
                          <a:latin typeface="+mn-lt"/>
                          <a:ea typeface="+mn-ea"/>
                          <a:cs typeface="+mn-cs"/>
                        </a:rPr>
                        <a:t>Olumsuz            : 17</a:t>
                      </a:r>
                    </a:p>
                    <a:p>
                      <a:pPr hangingPunct="0"/>
                      <a:r>
                        <a:rPr kumimoji="0" lang="tr-TR" sz="1800" kern="1200" dirty="0" smtClean="0">
                          <a:solidFill>
                            <a:schemeClr val="dk1"/>
                          </a:solidFill>
                          <a:effectLst/>
                          <a:latin typeface="+mn-lt"/>
                          <a:ea typeface="+mn-ea"/>
                          <a:cs typeface="+mn-cs"/>
                        </a:rPr>
                        <a:t>Sonuçlanmayan   : 10</a:t>
                      </a:r>
                    </a:p>
                    <a:p>
                      <a:r>
                        <a:rPr kumimoji="0" lang="tr-TR" sz="1800" kern="1200" dirty="0" smtClean="0">
                          <a:solidFill>
                            <a:schemeClr val="dk1"/>
                          </a:solidFill>
                          <a:effectLst/>
                          <a:latin typeface="+mn-lt"/>
                          <a:ea typeface="+mn-ea"/>
                          <a:cs typeface="+mn-cs"/>
                        </a:rPr>
                        <a:t>Red Edilen          : 9</a:t>
                      </a:r>
                      <a:endParaRPr lang="tr-TR" dirty="0"/>
                    </a:p>
                  </a:txBody>
                  <a:tcPr/>
                </a:tc>
              </a:tr>
            </a:tbl>
          </a:graphicData>
        </a:graphic>
      </p:graphicFrame>
      <p:sp>
        <p:nvSpPr>
          <p:cNvPr id="47135" name="Metin kutusu 1"/>
          <p:cNvSpPr txBox="1">
            <a:spLocks noChangeArrowheads="1"/>
          </p:cNvSpPr>
          <p:nvPr/>
        </p:nvSpPr>
        <p:spPr bwMode="auto">
          <a:xfrm>
            <a:off x="1187450" y="2708275"/>
            <a:ext cx="7497763" cy="647700"/>
          </a:xfrm>
          <a:prstGeom prst="rect">
            <a:avLst/>
          </a:prstGeom>
          <a:noFill/>
          <a:ln w="9525">
            <a:noFill/>
            <a:miter lim="800000"/>
            <a:headEnd/>
            <a:tailEnd/>
          </a:ln>
        </p:spPr>
        <p:txBody>
          <a:bodyPr>
            <a:spAutoFit/>
          </a:bodyPr>
          <a:lstStyle/>
          <a:p>
            <a:r>
              <a:rPr lang="tr-TR" b="1">
                <a:solidFill>
                  <a:srgbClr val="000000"/>
                </a:solidFill>
                <a:latin typeface="Gill Sans MT" pitchFamily="34" charset="0"/>
              </a:rPr>
              <a:t>Not : </a:t>
            </a:r>
            <a:r>
              <a:rPr lang="tr-TR">
                <a:solidFill>
                  <a:srgbClr val="000000"/>
                </a:solidFill>
                <a:latin typeface="Gill Sans MT" pitchFamily="34" charset="0"/>
              </a:rPr>
              <a:t>10 adet Gıda Zehirlenme Vakası ihbar edilmiş ancak hastanelerde bu yönde herhangi bir teşhis konulmadığı bildirilmiştir.</a:t>
            </a:r>
            <a:endParaRPr lang="tr-TR">
              <a:latin typeface="Gill Sans MT"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95" name="Group 31"/>
          <p:cNvGraphicFramePr>
            <a:graphicFrameLocks noGrp="1"/>
          </p:cNvGraphicFramePr>
          <p:nvPr/>
        </p:nvGraphicFramePr>
        <p:xfrm>
          <a:off x="1397000" y="2060575"/>
          <a:ext cx="7496175" cy="1435418"/>
        </p:xfrm>
        <a:graphic>
          <a:graphicData uri="http://schemas.openxmlformats.org/drawingml/2006/table">
            <a:tbl>
              <a:tblPr/>
              <a:tblGrid>
                <a:gridCol w="2244725"/>
                <a:gridCol w="1106488"/>
                <a:gridCol w="2517775"/>
                <a:gridCol w="162718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smtClean="0">
                        <a:ln>
                          <a:noFill/>
                        </a:ln>
                        <a:solidFill>
                          <a:srgbClr val="FFFFFF"/>
                        </a:solidFill>
                        <a:effectLst/>
                        <a:latin typeface="Gill Sans M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FFFF"/>
                          </a:solidFill>
                          <a:effectLst/>
                          <a:latin typeface="Gill Sans MT" pitchFamily="34" charset="0"/>
                          <a:cs typeface="Arial" charset="0"/>
                        </a:rPr>
                        <a:t>Ürün Adı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FFFF"/>
                          </a:solidFill>
                          <a:effectLst/>
                          <a:latin typeface="Gill Sans MT" pitchFamily="34" charset="0"/>
                          <a:cs typeface="Arial" charset="0"/>
                        </a:rPr>
                        <a:t>İhraç Edilen Miktar (Kg)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FFFF"/>
                          </a:solidFill>
                          <a:effectLst/>
                          <a:latin typeface="Gill Sans MT" pitchFamily="34" charset="0"/>
                          <a:cs typeface="Arial" charset="0"/>
                        </a:rPr>
                        <a:t>Sertifika Sayısı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r>
              <a:tr h="368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Gill Sans MT" pitchFamily="34" charset="0"/>
                          <a:cs typeface="Arial" charset="0"/>
                        </a:rPr>
                        <a:t>AB</a:t>
                      </a:r>
                      <a:r>
                        <a:rPr kumimoji="0" lang="tr-TR" sz="1600" b="0" i="0" u="none" strike="noStrike" cap="none" normalizeH="0" baseline="0" smtClean="0">
                          <a:ln>
                            <a:noFill/>
                          </a:ln>
                          <a:solidFill>
                            <a:srgbClr val="000000"/>
                          </a:solidFill>
                          <a:effectLst/>
                          <a:latin typeface="Arial" charset="0"/>
                          <a:cs typeface="Arial" charset="0"/>
                        </a:rPr>
                        <a:t> Ülkeleri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Gill Sans MT" pitchFamily="34" charset="0"/>
                          <a:cs typeface="Arial" charset="0"/>
                        </a:rPr>
                        <a:t>İç Fındık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Gill Sans MT" pitchFamily="34" charset="0"/>
                          <a:cs typeface="Arial" charset="0"/>
                        </a:rPr>
                        <a:t>1,574,520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Gill Sans MT" pitchFamily="34" charset="0"/>
                          <a:cs typeface="Arial" charset="0"/>
                        </a:rPr>
                        <a:t>164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r>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Arial" charset="0"/>
                          <a:cs typeface="Arial" charset="0"/>
                        </a:rPr>
                        <a:t>AB Dışındaki Ülkeler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Gill Sans MT" pitchFamily="34" charset="0"/>
                          <a:cs typeface="Arial" charset="0"/>
                        </a:rPr>
                        <a:t>İç Fındık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Arial" charset="0"/>
                          <a:cs typeface="Arial" charset="0"/>
                        </a:rPr>
                        <a:t>578,110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Arial" charset="0"/>
                          <a:cs typeface="Arial" charset="0"/>
                        </a:rPr>
                        <a:t>37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Gill Sans MT" pitchFamily="34" charset="0"/>
                          <a:cs typeface="Arial" charset="0"/>
                        </a:rPr>
                        <a:t>Toplam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Gill Sans MT" pitchFamily="34" charset="0"/>
                          <a:cs typeface="Arial" charset="0"/>
                        </a:rPr>
                        <a:t>İç Fındık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Arial" charset="0"/>
                          <a:cs typeface="Arial" charset="0"/>
                        </a:rPr>
                        <a:t>2,152,630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Arial" charset="0"/>
                          <a:cs typeface="Arial" charset="0"/>
                        </a:rPr>
                        <a:t>201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r>
            </a:tbl>
          </a:graphicData>
        </a:graphic>
      </p:graphicFrame>
      <p:sp>
        <p:nvSpPr>
          <p:cNvPr id="36893" name="Başlık 1"/>
          <p:cNvSpPr txBox="1">
            <a:spLocks/>
          </p:cNvSpPr>
          <p:nvPr/>
        </p:nvSpPr>
        <p:spPr bwMode="auto">
          <a:xfrm>
            <a:off x="1331913" y="549275"/>
            <a:ext cx="7497762" cy="1439863"/>
          </a:xfrm>
          <a:prstGeom prst="rect">
            <a:avLst/>
          </a:prstGeom>
          <a:noFill/>
          <a:ln w="9525">
            <a:noFill/>
            <a:miter lim="800000"/>
            <a:headEnd/>
            <a:tailEnd/>
          </a:ln>
        </p:spPr>
        <p:txBody>
          <a:bodyPr anchor="ctr"/>
          <a:lstStyle/>
          <a:p>
            <a:r>
              <a:rPr lang="tr-TR" sz="3200" b="1" dirty="0">
                <a:solidFill>
                  <a:srgbClr val="572314"/>
                </a:solidFill>
                <a:latin typeface="Gill Sans MT" pitchFamily="34" charset="0"/>
              </a:rPr>
              <a:t>İl Genelinde Yapılan Kuru Meyve İhracat Bilgileri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Başlık 1"/>
          <p:cNvSpPr>
            <a:spLocks noGrp="1"/>
          </p:cNvSpPr>
          <p:nvPr>
            <p:ph type="title"/>
          </p:nvPr>
        </p:nvSpPr>
        <p:spPr bwMode="auto">
          <a:xfrm>
            <a:off x="1187450" y="53975"/>
            <a:ext cx="7497763" cy="1143000"/>
          </a:xfrm>
        </p:spPr>
        <p:txBody>
          <a:bodyPr vert="horz" wrap="square" lIns="91440" tIns="45720" rIns="91440" bIns="45720" numCol="1" anchorCtr="0" compatLnSpc="1">
            <a:prstTxWarp prst="textNoShape">
              <a:avLst/>
            </a:prstTxWarp>
          </a:bodyPr>
          <a:lstStyle/>
          <a:p>
            <a:pPr eaLnBrk="1" hangingPunct="1"/>
            <a:r>
              <a:rPr lang="tr-TR" sz="3200" b="1" smtClean="0">
                <a:effectLst/>
              </a:rPr>
              <a:t>İl ve İlçeler Mevcut Personel Durumu</a:t>
            </a:r>
          </a:p>
        </p:txBody>
      </p:sp>
      <p:graphicFrame>
        <p:nvGraphicFramePr>
          <p:cNvPr id="4" name="İçerik Yer Tutucusu 3"/>
          <p:cNvGraphicFramePr>
            <a:graphicFrameLocks noGrp="1"/>
          </p:cNvGraphicFramePr>
          <p:nvPr>
            <p:ph idx="1"/>
          </p:nvPr>
        </p:nvGraphicFramePr>
        <p:xfrm>
          <a:off x="1187450" y="1052513"/>
          <a:ext cx="7348794" cy="5562600"/>
        </p:xfrm>
        <a:graphic>
          <a:graphicData uri="http://schemas.openxmlformats.org/drawingml/2006/table">
            <a:tbl>
              <a:tblPr firstRow="1" bandRow="1">
                <a:tableStyleId>{7DF18680-E054-41AD-8BC1-D1AEF772440D}</a:tableStyleId>
              </a:tblPr>
              <a:tblGrid>
                <a:gridCol w="1379855"/>
                <a:gridCol w="670242"/>
                <a:gridCol w="562293"/>
                <a:gridCol w="775018"/>
                <a:gridCol w="651193"/>
                <a:gridCol w="573405"/>
                <a:gridCol w="809943"/>
                <a:gridCol w="562293"/>
                <a:gridCol w="606743"/>
                <a:gridCol w="757809"/>
              </a:tblGrid>
              <a:tr h="370840">
                <a:tc>
                  <a:txBody>
                    <a:bodyPr/>
                    <a:lstStyle/>
                    <a:p>
                      <a:r>
                        <a:rPr lang="tr-TR" sz="1000" b="1" dirty="0" smtClean="0"/>
                        <a:t>Kadro</a:t>
                      </a:r>
                      <a:endParaRPr lang="tr-TR" sz="1000" b="1" dirty="0"/>
                    </a:p>
                  </a:txBody>
                  <a:tcPr/>
                </a:tc>
                <a:tc>
                  <a:txBody>
                    <a:bodyPr/>
                    <a:lstStyle/>
                    <a:p>
                      <a:r>
                        <a:rPr lang="tr-TR" sz="1000" b="1" dirty="0" smtClean="0"/>
                        <a:t>Merkez</a:t>
                      </a:r>
                      <a:endParaRPr lang="tr-TR" sz="1000" b="1" dirty="0"/>
                    </a:p>
                  </a:txBody>
                  <a:tcPr/>
                </a:tc>
                <a:tc>
                  <a:txBody>
                    <a:bodyPr/>
                    <a:lstStyle/>
                    <a:p>
                      <a:r>
                        <a:rPr lang="tr-TR" sz="1000" b="1" dirty="0" smtClean="0"/>
                        <a:t>Alaplı</a:t>
                      </a:r>
                      <a:endParaRPr lang="tr-TR" sz="1000" b="1" dirty="0"/>
                    </a:p>
                  </a:txBody>
                  <a:tcPr/>
                </a:tc>
                <a:tc>
                  <a:txBody>
                    <a:bodyPr/>
                    <a:lstStyle/>
                    <a:p>
                      <a:r>
                        <a:rPr lang="tr-TR" sz="1000" b="1" dirty="0" smtClean="0"/>
                        <a:t>Çaycuma</a:t>
                      </a:r>
                      <a:endParaRPr lang="tr-TR" sz="1000" b="1" dirty="0"/>
                    </a:p>
                  </a:txBody>
                  <a:tcPr/>
                </a:tc>
                <a:tc>
                  <a:txBody>
                    <a:bodyPr/>
                    <a:lstStyle/>
                    <a:p>
                      <a:r>
                        <a:rPr lang="tr-TR" sz="1000" b="1" dirty="0" smtClean="0"/>
                        <a:t>Devrek</a:t>
                      </a:r>
                      <a:endParaRPr lang="tr-TR" sz="1000" b="1" dirty="0"/>
                    </a:p>
                  </a:txBody>
                  <a:tcPr/>
                </a:tc>
                <a:tc>
                  <a:txBody>
                    <a:bodyPr/>
                    <a:lstStyle/>
                    <a:p>
                      <a:r>
                        <a:rPr lang="tr-TR" sz="1000" b="1" dirty="0" smtClean="0"/>
                        <a:t>Ereğli</a:t>
                      </a:r>
                      <a:endParaRPr lang="tr-TR" sz="1000" b="1" dirty="0"/>
                    </a:p>
                  </a:txBody>
                  <a:tcPr/>
                </a:tc>
                <a:tc>
                  <a:txBody>
                    <a:bodyPr/>
                    <a:lstStyle/>
                    <a:p>
                      <a:r>
                        <a:rPr lang="tr-TR" sz="1000" b="1" dirty="0" smtClean="0"/>
                        <a:t>Gökçebey</a:t>
                      </a:r>
                      <a:endParaRPr lang="tr-TR" sz="1000" b="1" dirty="0"/>
                    </a:p>
                  </a:txBody>
                  <a:tcPr/>
                </a:tc>
                <a:tc>
                  <a:txBody>
                    <a:bodyPr/>
                    <a:lstStyle/>
                    <a:p>
                      <a:r>
                        <a:rPr lang="tr-TR" sz="1000" b="1" dirty="0" smtClean="0"/>
                        <a:t>Kozlu</a:t>
                      </a:r>
                      <a:endParaRPr lang="tr-TR" sz="1000" b="1" dirty="0"/>
                    </a:p>
                  </a:txBody>
                  <a:tcPr/>
                </a:tc>
                <a:tc>
                  <a:txBody>
                    <a:bodyPr/>
                    <a:lstStyle/>
                    <a:p>
                      <a:r>
                        <a:rPr lang="tr-TR" sz="1000" b="1" dirty="0" smtClean="0"/>
                        <a:t>Kilimli</a:t>
                      </a:r>
                      <a:endParaRPr lang="tr-TR" sz="1000" b="1" dirty="0"/>
                    </a:p>
                  </a:txBody>
                  <a:tcPr/>
                </a:tc>
                <a:tc>
                  <a:txBody>
                    <a:bodyPr/>
                    <a:lstStyle/>
                    <a:p>
                      <a:r>
                        <a:rPr lang="tr-TR" sz="1000" b="1" dirty="0" smtClean="0"/>
                        <a:t>Toplam</a:t>
                      </a:r>
                      <a:endParaRPr lang="tr-TR" sz="1000" b="1" dirty="0"/>
                    </a:p>
                  </a:txBody>
                  <a:tcPr/>
                </a:tc>
              </a:tr>
              <a:tr h="370840">
                <a:tc>
                  <a:txBody>
                    <a:bodyPr/>
                    <a:lstStyle/>
                    <a:p>
                      <a:r>
                        <a:rPr lang="tr-TR" sz="1000" dirty="0" smtClean="0"/>
                        <a:t>İdareci</a:t>
                      </a:r>
                      <a:endParaRPr lang="tr-TR" sz="1000" dirty="0"/>
                    </a:p>
                  </a:txBody>
                  <a:tcPr/>
                </a:tc>
                <a:tc>
                  <a:txBody>
                    <a:bodyPr/>
                    <a:lstStyle/>
                    <a:p>
                      <a:pPr algn="ctr"/>
                      <a:r>
                        <a:rPr lang="tr-TR" sz="1000" dirty="0" smtClean="0"/>
                        <a:t>6(A)3(V)</a:t>
                      </a:r>
                      <a:endParaRPr lang="tr-TR" sz="1000" dirty="0"/>
                    </a:p>
                  </a:txBody>
                  <a:tcPr/>
                </a:tc>
                <a:tc>
                  <a:txBody>
                    <a:bodyPr/>
                    <a:lstStyle/>
                    <a:p>
                      <a:pPr algn="ctr"/>
                      <a:r>
                        <a:rPr lang="tr-TR" sz="1000" dirty="0" smtClean="0"/>
                        <a:t>1(V)</a:t>
                      </a:r>
                      <a:endParaRPr lang="tr-TR" sz="1000" dirty="0"/>
                    </a:p>
                  </a:txBody>
                  <a:tcPr/>
                </a:tc>
                <a:tc>
                  <a:txBody>
                    <a:bodyPr/>
                    <a:lstStyle/>
                    <a:p>
                      <a:pPr algn="ctr"/>
                      <a:r>
                        <a:rPr lang="tr-TR" sz="1000" dirty="0" smtClean="0"/>
                        <a:t>1(V)</a:t>
                      </a:r>
                      <a:endParaRPr lang="tr-TR" sz="1000" dirty="0"/>
                    </a:p>
                  </a:txBody>
                  <a:tcPr/>
                </a:tc>
                <a:tc>
                  <a:txBody>
                    <a:bodyPr/>
                    <a:lstStyle/>
                    <a:p>
                      <a:pPr algn="ctr"/>
                      <a:r>
                        <a:rPr lang="tr-TR" sz="1000" dirty="0" smtClean="0"/>
                        <a:t>1(V)</a:t>
                      </a:r>
                      <a:endParaRPr lang="tr-TR" sz="1000" dirty="0"/>
                    </a:p>
                  </a:txBody>
                  <a:tcPr/>
                </a:tc>
                <a:tc>
                  <a:txBody>
                    <a:bodyPr/>
                    <a:lstStyle/>
                    <a:p>
                      <a:pPr algn="ctr"/>
                      <a:r>
                        <a:rPr lang="tr-TR" sz="1000" dirty="0" smtClean="0"/>
                        <a:t>1(A)</a:t>
                      </a:r>
                      <a:endParaRPr lang="tr-TR" sz="1000" dirty="0"/>
                    </a:p>
                  </a:txBody>
                  <a:tcPr/>
                </a:tc>
                <a:tc>
                  <a:txBody>
                    <a:bodyPr/>
                    <a:lstStyle/>
                    <a:p>
                      <a:pPr algn="ctr"/>
                      <a:r>
                        <a:rPr lang="tr-TR" sz="1000" dirty="0" smtClean="0"/>
                        <a:t>1(V)</a:t>
                      </a:r>
                      <a:endParaRPr lang="tr-TR" sz="1000" dirty="0"/>
                    </a:p>
                  </a:txBody>
                  <a:tcPr/>
                </a:tc>
                <a:tc>
                  <a:txBody>
                    <a:bodyPr/>
                    <a:lstStyle/>
                    <a:p>
                      <a:pPr algn="ctr"/>
                      <a:r>
                        <a:rPr lang="tr-TR" sz="1000" dirty="0" smtClean="0"/>
                        <a:t>1(V)</a:t>
                      </a:r>
                      <a:endParaRPr lang="tr-TR" sz="1000" dirty="0"/>
                    </a:p>
                  </a:txBody>
                  <a:tcPr/>
                </a:tc>
                <a:tc>
                  <a:txBody>
                    <a:bodyPr/>
                    <a:lstStyle/>
                    <a:p>
                      <a:pPr algn="ctr"/>
                      <a:r>
                        <a:rPr lang="tr-TR" sz="1000" dirty="0" smtClean="0"/>
                        <a:t>1(V)</a:t>
                      </a:r>
                      <a:endParaRPr lang="tr-TR" sz="1000" dirty="0"/>
                    </a:p>
                  </a:txBody>
                  <a:tcPr/>
                </a:tc>
                <a:tc>
                  <a:txBody>
                    <a:bodyPr/>
                    <a:lstStyle/>
                    <a:p>
                      <a:pPr algn="ctr"/>
                      <a:r>
                        <a:rPr lang="tr-TR" sz="1000" b="1" dirty="0" smtClean="0">
                          <a:solidFill>
                            <a:schemeClr val="tx1"/>
                          </a:solidFill>
                        </a:rPr>
                        <a:t>16</a:t>
                      </a:r>
                      <a:endParaRPr lang="tr-TR" sz="1000" b="1" dirty="0">
                        <a:solidFill>
                          <a:schemeClr val="tx1"/>
                        </a:solidFill>
                      </a:endParaRPr>
                    </a:p>
                  </a:txBody>
                  <a:tcPr/>
                </a:tc>
              </a:tr>
              <a:tr h="370840">
                <a:tc>
                  <a:txBody>
                    <a:bodyPr/>
                    <a:lstStyle/>
                    <a:p>
                      <a:r>
                        <a:rPr lang="tr-TR" sz="1000" dirty="0" smtClean="0"/>
                        <a:t>Ziraat Mühendisi</a:t>
                      </a:r>
                      <a:endParaRPr lang="tr-TR" sz="1000" dirty="0"/>
                    </a:p>
                  </a:txBody>
                  <a:tcPr/>
                </a:tc>
                <a:tc>
                  <a:txBody>
                    <a:bodyPr/>
                    <a:lstStyle/>
                    <a:p>
                      <a:pPr algn="ctr"/>
                      <a:r>
                        <a:rPr lang="tr-TR" sz="1000" dirty="0" smtClean="0"/>
                        <a:t>8</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dirty="0" smtClean="0"/>
                        <a:t>3</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19</a:t>
                      </a:r>
                      <a:endParaRPr lang="tr-TR" sz="1000" b="1" dirty="0">
                        <a:solidFill>
                          <a:schemeClr val="tx1"/>
                        </a:solidFill>
                      </a:endParaRPr>
                    </a:p>
                  </a:txBody>
                  <a:tcPr/>
                </a:tc>
              </a:tr>
              <a:tr h="370840">
                <a:tc>
                  <a:txBody>
                    <a:bodyPr/>
                    <a:lstStyle/>
                    <a:p>
                      <a:r>
                        <a:rPr lang="tr-TR" sz="1000" dirty="0" smtClean="0"/>
                        <a:t>Gıda Mühendisi</a:t>
                      </a:r>
                      <a:endParaRPr lang="tr-TR" sz="1000" dirty="0"/>
                    </a:p>
                  </a:txBody>
                  <a:tcPr/>
                </a:tc>
                <a:tc>
                  <a:txBody>
                    <a:bodyPr/>
                    <a:lstStyle/>
                    <a:p>
                      <a:pPr algn="ctr"/>
                      <a:r>
                        <a:rPr lang="tr-TR" sz="1000" dirty="0" smtClean="0"/>
                        <a:t>4</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b="1" dirty="0" smtClean="0">
                          <a:solidFill>
                            <a:schemeClr val="tx1"/>
                          </a:solidFill>
                        </a:rPr>
                        <a:t>10</a:t>
                      </a:r>
                      <a:endParaRPr lang="tr-TR" sz="1000" b="1" dirty="0">
                        <a:solidFill>
                          <a:schemeClr val="tx1"/>
                        </a:solidFill>
                      </a:endParaRPr>
                    </a:p>
                  </a:txBody>
                  <a:tcPr/>
                </a:tc>
              </a:tr>
              <a:tr h="370840">
                <a:tc>
                  <a:txBody>
                    <a:bodyPr/>
                    <a:lstStyle/>
                    <a:p>
                      <a:r>
                        <a:rPr lang="tr-TR" sz="1000" dirty="0" smtClean="0"/>
                        <a:t>Su Ürünleri</a:t>
                      </a:r>
                      <a:r>
                        <a:rPr lang="tr-TR" sz="1000" baseline="0" dirty="0" smtClean="0"/>
                        <a:t> </a:t>
                      </a:r>
                      <a:r>
                        <a:rPr lang="tr-TR" sz="1000" dirty="0" smtClean="0"/>
                        <a:t>Mühendisi</a:t>
                      </a:r>
                      <a:endParaRPr lang="tr-TR" sz="1000" dirty="0"/>
                    </a:p>
                  </a:txBody>
                  <a:tcPr/>
                </a:tc>
                <a:tc>
                  <a:txBody>
                    <a:bodyPr/>
                    <a:lstStyle/>
                    <a:p>
                      <a:pPr algn="ctr"/>
                      <a:r>
                        <a:rPr lang="tr-TR" sz="1000" dirty="0" smtClean="0"/>
                        <a:t>4</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3</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7</a:t>
                      </a:r>
                      <a:endParaRPr lang="tr-TR" sz="1000" b="1" dirty="0">
                        <a:solidFill>
                          <a:schemeClr val="tx1"/>
                        </a:solidFill>
                      </a:endParaRPr>
                    </a:p>
                  </a:txBody>
                  <a:tcPr/>
                </a:tc>
              </a:tr>
              <a:tr h="370840">
                <a:tc>
                  <a:txBody>
                    <a:bodyPr/>
                    <a:lstStyle/>
                    <a:p>
                      <a:r>
                        <a:rPr lang="tr-TR" sz="1000" dirty="0" smtClean="0"/>
                        <a:t>Harita Mühendisi</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2</a:t>
                      </a:r>
                      <a:endParaRPr lang="tr-TR" sz="1000" b="1" dirty="0">
                        <a:solidFill>
                          <a:schemeClr val="tx1"/>
                        </a:solidFill>
                      </a:endParaRPr>
                    </a:p>
                  </a:txBody>
                  <a:tcPr/>
                </a:tc>
              </a:tr>
              <a:tr h="370840">
                <a:tc>
                  <a:txBody>
                    <a:bodyPr/>
                    <a:lstStyle/>
                    <a:p>
                      <a:r>
                        <a:rPr lang="tr-TR" sz="1000" dirty="0" smtClean="0"/>
                        <a:t>Orman Mühendisi</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1</a:t>
                      </a:r>
                      <a:endParaRPr lang="tr-TR" sz="1000" b="1" dirty="0">
                        <a:solidFill>
                          <a:schemeClr val="tx1"/>
                        </a:solidFill>
                      </a:endParaRPr>
                    </a:p>
                  </a:txBody>
                  <a:tcPr/>
                </a:tc>
              </a:tr>
              <a:tr h="370840">
                <a:tc>
                  <a:txBody>
                    <a:bodyPr/>
                    <a:lstStyle/>
                    <a:p>
                      <a:r>
                        <a:rPr lang="tr-TR" sz="1000" dirty="0" smtClean="0"/>
                        <a:t>Maden Mühendisi</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1</a:t>
                      </a:r>
                      <a:endParaRPr lang="tr-TR" sz="1000" b="1" dirty="0">
                        <a:solidFill>
                          <a:schemeClr val="tx1"/>
                        </a:solidFill>
                      </a:endParaRPr>
                    </a:p>
                  </a:txBody>
                  <a:tcPr/>
                </a:tc>
              </a:tr>
              <a:tr h="370840">
                <a:tc>
                  <a:txBody>
                    <a:bodyPr/>
                    <a:lstStyle/>
                    <a:p>
                      <a:r>
                        <a:rPr lang="tr-TR" sz="1000" dirty="0" smtClean="0"/>
                        <a:t>İnşaat Mühendisi</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1</a:t>
                      </a:r>
                      <a:endParaRPr lang="tr-TR" sz="1000" b="1" dirty="0">
                        <a:solidFill>
                          <a:schemeClr val="tx1"/>
                        </a:solidFill>
                      </a:endParaRPr>
                    </a:p>
                  </a:txBody>
                  <a:tcPr/>
                </a:tc>
              </a:tr>
              <a:tr h="370840">
                <a:tc>
                  <a:txBody>
                    <a:bodyPr/>
                    <a:lstStyle/>
                    <a:p>
                      <a:r>
                        <a:rPr lang="tr-TR" sz="1000" dirty="0" smtClean="0"/>
                        <a:t>Zir.Müh. (Tar-gel)</a:t>
                      </a:r>
                      <a:endParaRPr lang="tr-TR" sz="1000" dirty="0"/>
                    </a:p>
                  </a:txBody>
                  <a:tcPr/>
                </a:tc>
                <a:tc>
                  <a:txBody>
                    <a:bodyPr/>
                    <a:lstStyle/>
                    <a:p>
                      <a:pPr algn="ctr"/>
                      <a:r>
                        <a:rPr lang="tr-TR" sz="1000" dirty="0" smtClean="0"/>
                        <a:t>3</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7</a:t>
                      </a:r>
                      <a:endParaRPr lang="tr-TR" sz="1000" dirty="0"/>
                    </a:p>
                  </a:txBody>
                  <a:tcPr/>
                </a:tc>
                <a:tc>
                  <a:txBody>
                    <a:bodyPr/>
                    <a:lstStyle/>
                    <a:p>
                      <a:pPr algn="ctr"/>
                      <a:r>
                        <a:rPr lang="tr-TR" sz="1000" dirty="0" smtClean="0"/>
                        <a:t>5</a:t>
                      </a:r>
                      <a:endParaRPr lang="tr-TR" sz="1000" dirty="0"/>
                    </a:p>
                  </a:txBody>
                  <a:tcPr/>
                </a:tc>
                <a:tc>
                  <a:txBody>
                    <a:bodyPr/>
                    <a:lstStyle/>
                    <a:p>
                      <a:pPr algn="ctr"/>
                      <a:r>
                        <a:rPr lang="tr-TR" sz="1000" dirty="0" smtClean="0"/>
                        <a:t>6</a:t>
                      </a:r>
                      <a:endParaRPr lang="tr-TR" sz="1000" dirty="0"/>
                    </a:p>
                  </a:txBody>
                  <a:tcPr/>
                </a:tc>
                <a:tc>
                  <a:txBody>
                    <a:bodyPr/>
                    <a:lstStyle/>
                    <a:p>
                      <a:pPr algn="ctr"/>
                      <a:r>
                        <a:rPr lang="tr-TR" sz="1000" dirty="0" smtClean="0"/>
                        <a:t>3</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26</a:t>
                      </a:r>
                      <a:endParaRPr lang="tr-TR" sz="1000" b="1" dirty="0">
                        <a:solidFill>
                          <a:schemeClr val="tx1"/>
                        </a:solidFill>
                      </a:endParaRPr>
                    </a:p>
                  </a:txBody>
                  <a:tcPr/>
                </a:tc>
              </a:tr>
              <a:tr h="370840">
                <a:tc>
                  <a:txBody>
                    <a:bodyPr/>
                    <a:lstStyle/>
                    <a:p>
                      <a:r>
                        <a:rPr lang="tr-TR" sz="1000" dirty="0" smtClean="0"/>
                        <a:t>Ziraat Müh. (4/b)</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0</a:t>
                      </a:r>
                      <a:endParaRPr lang="tr-TR" sz="1000" b="1" dirty="0">
                        <a:solidFill>
                          <a:schemeClr val="tx1"/>
                        </a:solidFill>
                      </a:endParaRPr>
                    </a:p>
                  </a:txBody>
                  <a:tcPr/>
                </a:tc>
              </a:tr>
              <a:tr h="370840">
                <a:tc>
                  <a:txBody>
                    <a:bodyPr/>
                    <a:lstStyle/>
                    <a:p>
                      <a:r>
                        <a:rPr lang="tr-TR" sz="1000" dirty="0" smtClean="0"/>
                        <a:t>Gıda Müh. (4/b)</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0</a:t>
                      </a:r>
                      <a:endParaRPr lang="tr-TR" sz="1000" b="1" dirty="0">
                        <a:solidFill>
                          <a:schemeClr val="tx1"/>
                        </a:solidFill>
                      </a:endParaRPr>
                    </a:p>
                  </a:txBody>
                  <a:tcPr/>
                </a:tc>
              </a:tr>
              <a:tr h="370840">
                <a:tc>
                  <a:txBody>
                    <a:bodyPr/>
                    <a:lstStyle/>
                    <a:p>
                      <a:r>
                        <a:rPr lang="tr-TR" sz="1000" dirty="0" smtClean="0"/>
                        <a:t>Su Ürünleri Müh.</a:t>
                      </a:r>
                      <a:r>
                        <a:rPr lang="tr-TR" sz="1000" baseline="0" dirty="0" smtClean="0"/>
                        <a:t> (4/b)</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0</a:t>
                      </a:r>
                      <a:endParaRPr lang="tr-TR" sz="1000" b="1" dirty="0">
                        <a:solidFill>
                          <a:schemeClr val="tx1"/>
                        </a:solidFill>
                      </a:endParaRPr>
                    </a:p>
                  </a:txBody>
                  <a:tcPr/>
                </a:tc>
              </a:tr>
              <a:tr h="370840">
                <a:tc>
                  <a:txBody>
                    <a:bodyPr/>
                    <a:lstStyle/>
                    <a:p>
                      <a:r>
                        <a:rPr lang="tr-TR" sz="1000" dirty="0" smtClean="0"/>
                        <a:t>Veteriner</a:t>
                      </a:r>
                      <a:r>
                        <a:rPr lang="tr-TR" sz="1000" baseline="0" dirty="0" smtClean="0"/>
                        <a:t> </a:t>
                      </a:r>
                      <a:r>
                        <a:rPr lang="tr-TR" sz="1000" dirty="0" smtClean="0"/>
                        <a:t>Hekim</a:t>
                      </a:r>
                      <a:endParaRPr lang="tr-TR" sz="1000" dirty="0"/>
                    </a:p>
                  </a:txBody>
                  <a:tcPr/>
                </a:tc>
                <a:tc>
                  <a:txBody>
                    <a:bodyPr/>
                    <a:lstStyle/>
                    <a:p>
                      <a:pPr algn="ctr"/>
                      <a:r>
                        <a:rPr lang="tr-TR" sz="1000" dirty="0" smtClean="0"/>
                        <a:t>3</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dirty="0" smtClean="0"/>
                        <a:t>3</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dirty="0" smtClean="0"/>
                        <a:t>3</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b="1" dirty="0" smtClean="0">
                          <a:solidFill>
                            <a:schemeClr val="tx1"/>
                          </a:solidFill>
                        </a:rPr>
                        <a:t>17</a:t>
                      </a:r>
                      <a:endParaRPr lang="tr-TR" sz="1000" b="1" dirty="0">
                        <a:solidFill>
                          <a:schemeClr val="tx1"/>
                        </a:solidFill>
                      </a:endParaRPr>
                    </a:p>
                  </a:txBody>
                  <a:tcPr/>
                </a:tc>
              </a:tr>
              <a:tr h="370840">
                <a:tc>
                  <a:txBody>
                    <a:bodyPr/>
                    <a:lstStyle/>
                    <a:p>
                      <a:r>
                        <a:rPr lang="tr-TR" sz="1000" dirty="0" smtClean="0"/>
                        <a:t>Vet.Hek. (Tar-Gel)</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dirty="0" smtClean="0"/>
                        <a:t>5</a:t>
                      </a:r>
                      <a:endParaRPr lang="tr-TR" sz="1000" dirty="0"/>
                    </a:p>
                  </a:txBody>
                  <a:tcPr/>
                </a:tc>
                <a:tc>
                  <a:txBody>
                    <a:bodyPr/>
                    <a:lstStyle/>
                    <a:p>
                      <a:pPr algn="ctr"/>
                      <a:r>
                        <a:rPr lang="tr-TR" sz="1000" dirty="0" smtClean="0"/>
                        <a:t>4</a:t>
                      </a:r>
                      <a:endParaRPr lang="tr-TR" sz="1000" dirty="0"/>
                    </a:p>
                  </a:txBody>
                  <a:tcPr/>
                </a:tc>
                <a:tc>
                  <a:txBody>
                    <a:bodyPr/>
                    <a:lstStyle/>
                    <a:p>
                      <a:pPr algn="ctr"/>
                      <a:r>
                        <a:rPr lang="tr-TR" sz="1000" dirty="0" smtClean="0"/>
                        <a:t>4</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b="1" dirty="0" smtClean="0">
                          <a:solidFill>
                            <a:schemeClr val="tx1"/>
                          </a:solidFill>
                        </a:rPr>
                        <a:t>19</a:t>
                      </a:r>
                      <a:endParaRPr lang="tr-TR" sz="1000" b="1"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Başlık 4"/>
          <p:cNvSpPr>
            <a:spLocks noGrp="1"/>
          </p:cNvSpPr>
          <p:nvPr>
            <p:ph type="title"/>
          </p:nvPr>
        </p:nvSpPr>
        <p:spPr bwMode="auto">
          <a:xfrm>
            <a:off x="1116013" y="-242888"/>
            <a:ext cx="8027987" cy="1143001"/>
          </a:xfrm>
        </p:spPr>
        <p:txBody>
          <a:bodyPr vert="horz" wrap="square" lIns="91440" tIns="45720" rIns="91440" bIns="45720" numCol="1" anchorCtr="0" compatLnSpc="1">
            <a:prstTxWarp prst="textNoShape">
              <a:avLst/>
            </a:prstTxWarp>
          </a:bodyPr>
          <a:lstStyle/>
          <a:p>
            <a:pPr eaLnBrk="1" hangingPunct="1"/>
            <a:r>
              <a:rPr lang="tr-TR" sz="2600" b="1" smtClean="0">
                <a:effectLst/>
              </a:rPr>
              <a:t>Zonguldak İli Eğitim Ve Bilgilendirme Faaliyetleri </a:t>
            </a:r>
          </a:p>
        </p:txBody>
      </p:sp>
      <p:graphicFrame>
        <p:nvGraphicFramePr>
          <p:cNvPr id="7" name="İçerik Yer Tutucusu 6"/>
          <p:cNvGraphicFramePr>
            <a:graphicFrameLocks noGrp="1"/>
          </p:cNvGraphicFramePr>
          <p:nvPr>
            <p:ph idx="1"/>
          </p:nvPr>
        </p:nvGraphicFramePr>
        <p:xfrm>
          <a:off x="1116013" y="692150"/>
          <a:ext cx="7848872" cy="6080760"/>
        </p:xfrm>
        <a:graphic>
          <a:graphicData uri="http://schemas.openxmlformats.org/drawingml/2006/table">
            <a:tbl>
              <a:tblPr firstRow="1" bandRow="1">
                <a:tableStyleId>{7DF18680-E054-41AD-8BC1-D1AEF772440D}</a:tableStyleId>
              </a:tblPr>
              <a:tblGrid>
                <a:gridCol w="2448272"/>
                <a:gridCol w="1584176"/>
                <a:gridCol w="1152128"/>
                <a:gridCol w="936104"/>
                <a:gridCol w="1728192"/>
              </a:tblGrid>
              <a:tr h="370840">
                <a:tc>
                  <a:txBody>
                    <a:bodyPr/>
                    <a:lstStyle/>
                    <a:p>
                      <a:pPr>
                        <a:lnSpc>
                          <a:spcPct val="150000"/>
                        </a:lnSpc>
                      </a:pPr>
                      <a:r>
                        <a:rPr lang="tr-TR" sz="1300" dirty="0" smtClean="0"/>
                        <a:t>Eğitimin Adı</a:t>
                      </a:r>
                      <a:endParaRPr lang="tr-TR" sz="1300" dirty="0"/>
                    </a:p>
                  </a:txBody>
                  <a:tcPr/>
                </a:tc>
                <a:tc>
                  <a:txBody>
                    <a:bodyPr/>
                    <a:lstStyle/>
                    <a:p>
                      <a:pPr marL="0" algn="l" rtl="0" eaLnBrk="1" latinLnBrk="0" hangingPunct="1">
                        <a:lnSpc>
                          <a:spcPct val="150000"/>
                        </a:lnSpc>
                      </a:pPr>
                      <a:r>
                        <a:rPr kumimoji="0" lang="tr-TR" sz="1300" kern="1200" dirty="0" smtClean="0">
                          <a:solidFill>
                            <a:schemeClr val="bg1"/>
                          </a:solidFill>
                          <a:latin typeface="+mn-lt"/>
                          <a:ea typeface="+mn-ea"/>
                          <a:cs typeface="+mn-cs"/>
                        </a:rPr>
                        <a:t>Yapıldığı Yer</a:t>
                      </a:r>
                      <a:endParaRPr kumimoji="0" lang="tr-TR" sz="1300" kern="1200" dirty="0">
                        <a:solidFill>
                          <a:schemeClr val="bg1"/>
                        </a:solidFill>
                        <a:latin typeface="+mn-lt"/>
                        <a:ea typeface="+mn-ea"/>
                        <a:cs typeface="+mn-cs"/>
                      </a:endParaRPr>
                    </a:p>
                  </a:txBody>
                  <a:tcPr/>
                </a:tc>
                <a:tc>
                  <a:txBody>
                    <a:bodyPr/>
                    <a:lstStyle/>
                    <a:p>
                      <a:pPr marL="0" algn="l" rtl="0" eaLnBrk="1" latinLnBrk="0" hangingPunct="1">
                        <a:lnSpc>
                          <a:spcPct val="150000"/>
                        </a:lnSpc>
                      </a:pPr>
                      <a:r>
                        <a:rPr kumimoji="0" lang="tr-TR" sz="1300" kern="1200" dirty="0" smtClean="0">
                          <a:solidFill>
                            <a:schemeClr val="bg1"/>
                          </a:solidFill>
                          <a:latin typeface="+mn-lt"/>
                          <a:ea typeface="+mn-ea"/>
                          <a:cs typeface="+mn-cs"/>
                        </a:rPr>
                        <a:t>Yapıldığı Tarih</a:t>
                      </a:r>
                      <a:endParaRPr kumimoji="0" lang="tr-TR" sz="1300" kern="1200" dirty="0">
                        <a:solidFill>
                          <a:schemeClr val="bg1"/>
                        </a:solidFill>
                        <a:latin typeface="+mn-lt"/>
                        <a:ea typeface="+mn-ea"/>
                        <a:cs typeface="+mn-cs"/>
                      </a:endParaRPr>
                    </a:p>
                  </a:txBody>
                  <a:tcPr/>
                </a:tc>
                <a:tc>
                  <a:txBody>
                    <a:bodyPr/>
                    <a:lstStyle/>
                    <a:p>
                      <a:pPr marL="0" algn="l" rtl="0" eaLnBrk="1" latinLnBrk="0" hangingPunct="1">
                        <a:lnSpc>
                          <a:spcPct val="150000"/>
                        </a:lnSpc>
                      </a:pPr>
                      <a:r>
                        <a:rPr kumimoji="0" lang="tr-TR" sz="1300" kern="1200" dirty="0" smtClean="0">
                          <a:solidFill>
                            <a:schemeClr val="bg1"/>
                          </a:solidFill>
                          <a:latin typeface="+mn-lt"/>
                          <a:ea typeface="+mn-ea"/>
                          <a:cs typeface="+mn-cs"/>
                        </a:rPr>
                        <a:t>Katılımcı Sayısı</a:t>
                      </a:r>
                      <a:endParaRPr kumimoji="0" lang="tr-TR" sz="1300" kern="1200" dirty="0">
                        <a:solidFill>
                          <a:schemeClr val="bg1"/>
                        </a:solidFill>
                        <a:latin typeface="+mn-lt"/>
                        <a:ea typeface="+mn-ea"/>
                        <a:cs typeface="+mn-cs"/>
                      </a:endParaRPr>
                    </a:p>
                  </a:txBody>
                  <a:tcPr/>
                </a:tc>
                <a:tc>
                  <a:txBody>
                    <a:bodyPr/>
                    <a:lstStyle/>
                    <a:p>
                      <a:pPr marL="0" algn="l" rtl="0" eaLnBrk="1" latinLnBrk="0" hangingPunct="1">
                        <a:lnSpc>
                          <a:spcPct val="150000"/>
                        </a:lnSpc>
                      </a:pPr>
                      <a:r>
                        <a:rPr kumimoji="0" lang="tr-TR" sz="1300" kern="1200" dirty="0" smtClean="0">
                          <a:solidFill>
                            <a:schemeClr val="bg1"/>
                          </a:solidFill>
                          <a:latin typeface="+mn-lt"/>
                          <a:ea typeface="+mn-ea"/>
                          <a:cs typeface="+mn-cs"/>
                        </a:rPr>
                        <a:t>Katılan Kişiler</a:t>
                      </a:r>
                      <a:endParaRPr kumimoji="0" lang="tr-TR" sz="1300" kern="1200" dirty="0">
                        <a:solidFill>
                          <a:schemeClr val="bg1"/>
                        </a:solidFill>
                        <a:latin typeface="+mn-lt"/>
                        <a:ea typeface="+mn-ea"/>
                        <a:cs typeface="+mn-cs"/>
                      </a:endParaRPr>
                    </a:p>
                  </a:txBody>
                  <a:tcPr/>
                </a:tc>
              </a:tr>
              <a:tr h="370840">
                <a:tc>
                  <a:txBody>
                    <a:bodyPr/>
                    <a:lstStyle/>
                    <a:p>
                      <a:pPr>
                        <a:lnSpc>
                          <a:spcPct val="150000"/>
                        </a:lnSpc>
                      </a:pPr>
                      <a:r>
                        <a:rPr lang="tr-TR" sz="1300" dirty="0" smtClean="0"/>
                        <a:t>A’dan Z’ye Gıda Güvenliği, Ulusal ve Uluslararası Denetim Süreçleri ve Yöntemleri</a:t>
                      </a:r>
                      <a:endParaRPr lang="tr-TR" sz="1300" dirty="0"/>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Zonguldak Gıda, Tarım ve</a:t>
                      </a:r>
                      <a:r>
                        <a:rPr kumimoji="0" lang="tr-TR" sz="1300" kern="1200" baseline="0" dirty="0" smtClean="0">
                          <a:solidFill>
                            <a:schemeClr val="dk1"/>
                          </a:solidFill>
                          <a:latin typeface="+mn-lt"/>
                          <a:ea typeface="+mn-ea"/>
                          <a:cs typeface="+mn-cs"/>
                        </a:rPr>
                        <a:t> Hayvancılık İl Müdürlüğü</a:t>
                      </a:r>
                      <a:endParaRPr kumimoji="0" lang="tr-TR" sz="13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
                      </a:r>
                      <a:br>
                        <a:rPr kumimoji="0" lang="tr-TR" sz="1300" kern="1200" dirty="0" smtClean="0">
                          <a:solidFill>
                            <a:schemeClr val="dk1"/>
                          </a:solidFill>
                          <a:latin typeface="+mn-lt"/>
                          <a:ea typeface="+mn-ea"/>
                          <a:cs typeface="+mn-cs"/>
                        </a:rPr>
                      </a:br>
                      <a:r>
                        <a:rPr kumimoji="0" lang="tr-TR" sz="1300" kern="1200" dirty="0" smtClean="0">
                          <a:solidFill>
                            <a:schemeClr val="dk1"/>
                          </a:solidFill>
                          <a:latin typeface="+mn-lt"/>
                          <a:ea typeface="+mn-ea"/>
                          <a:cs typeface="+mn-cs"/>
                        </a:rPr>
                        <a:t>18-22.02.2013</a:t>
                      </a: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
                      </a:r>
                      <a:br>
                        <a:rPr kumimoji="0" lang="tr-TR" sz="1300" kern="1200" dirty="0" smtClean="0">
                          <a:solidFill>
                            <a:schemeClr val="dk1"/>
                          </a:solidFill>
                          <a:latin typeface="+mn-lt"/>
                          <a:ea typeface="+mn-ea"/>
                          <a:cs typeface="+mn-cs"/>
                        </a:rPr>
                      </a:br>
                      <a:r>
                        <a:rPr kumimoji="0" lang="tr-TR" sz="1300" kern="1200" dirty="0" smtClean="0">
                          <a:solidFill>
                            <a:schemeClr val="dk1"/>
                          </a:solidFill>
                          <a:latin typeface="+mn-lt"/>
                          <a:ea typeface="+mn-ea"/>
                          <a:cs typeface="+mn-cs"/>
                        </a:rPr>
                        <a:t>35</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tr-TR" sz="1300" kern="1200" dirty="0" smtClean="0">
                          <a:solidFill>
                            <a:schemeClr val="dk1"/>
                          </a:solidFill>
                          <a:latin typeface="+mn-lt"/>
                          <a:ea typeface="+mn-ea"/>
                          <a:cs typeface="+mn-cs"/>
                        </a:rPr>
                        <a:t>Zonguldak Gıda, Tarım ve</a:t>
                      </a:r>
                      <a:r>
                        <a:rPr kumimoji="0" lang="tr-TR" sz="1300" kern="1200" baseline="0" dirty="0" smtClean="0">
                          <a:solidFill>
                            <a:schemeClr val="dk1"/>
                          </a:solidFill>
                          <a:latin typeface="+mn-lt"/>
                          <a:ea typeface="+mn-ea"/>
                          <a:cs typeface="+mn-cs"/>
                        </a:rPr>
                        <a:t> Hayvancılık İl Müdürlüğü Personeli</a:t>
                      </a:r>
                      <a:endParaRPr kumimoji="0" lang="tr-TR" sz="1300" kern="1200" dirty="0" smtClean="0">
                        <a:solidFill>
                          <a:schemeClr val="dk1"/>
                        </a:solidFill>
                        <a:latin typeface="+mn-lt"/>
                        <a:ea typeface="+mn-ea"/>
                        <a:cs typeface="+mn-cs"/>
                      </a:endParaRPr>
                    </a:p>
                  </a:txBody>
                  <a:tcPr/>
                </a:tc>
              </a:tr>
              <a:tr h="370840">
                <a:tc>
                  <a:txBody>
                    <a:bodyPr/>
                    <a:lstStyle/>
                    <a:p>
                      <a:pPr>
                        <a:lnSpc>
                          <a:spcPct val="150000"/>
                        </a:lnSpc>
                      </a:pPr>
                      <a:r>
                        <a:rPr lang="tr-TR" sz="1300" dirty="0" smtClean="0"/>
                        <a:t>Et ve Et Ürünleri Tebliği</a:t>
                      </a:r>
                      <a:r>
                        <a:rPr lang="tr-TR" sz="1300" baseline="0" dirty="0" smtClean="0"/>
                        <a:t> Hakkında Bilgilendirme</a:t>
                      </a:r>
                      <a:endParaRPr lang="tr-TR" sz="1300" dirty="0"/>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Zonguldak Ticaret Ve Sanayi Odası</a:t>
                      </a:r>
                      <a:endParaRPr kumimoji="0" lang="tr-TR" sz="13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05.03.2013</a:t>
                      </a: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35</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tr-TR" sz="1300" kern="1200" dirty="0" smtClean="0">
                          <a:solidFill>
                            <a:schemeClr val="dk1"/>
                          </a:solidFill>
                          <a:latin typeface="+mn-lt"/>
                          <a:ea typeface="+mn-ea"/>
                          <a:cs typeface="+mn-cs"/>
                        </a:rPr>
                        <a:t>Esnaf</a:t>
                      </a:r>
                    </a:p>
                  </a:txBody>
                  <a:tcPr/>
                </a:tc>
              </a:tr>
              <a:tr h="370840">
                <a:tc>
                  <a:txBody>
                    <a:bodyPr/>
                    <a:lstStyle/>
                    <a:p>
                      <a:pPr>
                        <a:lnSpc>
                          <a:spcPct val="150000"/>
                        </a:lnSpc>
                      </a:pPr>
                      <a:r>
                        <a:rPr lang="tr-TR" sz="1300" dirty="0" smtClean="0"/>
                        <a:t>Okul Kantinlerine</a:t>
                      </a:r>
                      <a:r>
                        <a:rPr lang="tr-TR" sz="1300" baseline="0" dirty="0" smtClean="0"/>
                        <a:t> Dair Özel Hijyen Kuralları Yönetmeliği</a:t>
                      </a:r>
                      <a:endParaRPr lang="tr-TR" sz="1300" dirty="0"/>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Zonguldak Öğretmenevi</a:t>
                      </a:r>
                      <a:endParaRPr kumimoji="0" lang="tr-TR" sz="13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18.04.2013</a:t>
                      </a: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120</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tr-TR" sz="1300" kern="1200" dirty="0" smtClean="0">
                          <a:solidFill>
                            <a:schemeClr val="dk1"/>
                          </a:solidFill>
                          <a:latin typeface="+mn-lt"/>
                          <a:ea typeface="+mn-ea"/>
                          <a:cs typeface="+mn-cs"/>
                        </a:rPr>
                        <a:t>Kantin Çalışanları</a:t>
                      </a:r>
                    </a:p>
                  </a:txBody>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tr-TR" sz="1300" dirty="0" smtClean="0"/>
                        <a:t>Okul Kantinlerine</a:t>
                      </a:r>
                      <a:r>
                        <a:rPr lang="tr-TR" sz="1300" baseline="0" dirty="0" smtClean="0"/>
                        <a:t> Dair Özel Hijyen Kuralları Yönetmeliği</a:t>
                      </a:r>
                      <a:endParaRPr lang="tr-TR" sz="1300" dirty="0" smtClean="0"/>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tr-TR" sz="1300" kern="1200" dirty="0" smtClean="0">
                          <a:solidFill>
                            <a:schemeClr val="dk1"/>
                          </a:solidFill>
                          <a:latin typeface="+mn-lt"/>
                          <a:ea typeface="+mn-ea"/>
                          <a:cs typeface="+mn-cs"/>
                        </a:rPr>
                        <a:t>Zonguldak Öğretmenevi</a:t>
                      </a: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20.04.2013</a:t>
                      </a: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80</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tr-TR" sz="1300" kern="1200" dirty="0" smtClean="0">
                          <a:solidFill>
                            <a:schemeClr val="dk1"/>
                          </a:solidFill>
                          <a:latin typeface="+mn-lt"/>
                          <a:ea typeface="+mn-ea"/>
                          <a:cs typeface="+mn-cs"/>
                        </a:rPr>
                        <a:t>Öğretmenler</a:t>
                      </a:r>
                    </a:p>
                  </a:txBody>
                  <a:tcPr/>
                </a:tc>
              </a:tr>
              <a:tr h="370840">
                <a:tc>
                  <a:txBody>
                    <a:bodyPr/>
                    <a:lstStyle/>
                    <a:p>
                      <a:pPr>
                        <a:lnSpc>
                          <a:spcPct val="150000"/>
                        </a:lnSpc>
                      </a:pPr>
                      <a:r>
                        <a:rPr lang="tr-TR" sz="1300" dirty="0" smtClean="0"/>
                        <a:t>Ekmek ve Ekmek Çeşitleri Tebliği, Ekmek İsrafı ve Un Tebliği Hakkında Bilgilendirme</a:t>
                      </a:r>
                      <a:endParaRPr lang="tr-TR" sz="1300" dirty="0"/>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
                      </a:r>
                      <a:br>
                        <a:rPr kumimoji="0" lang="tr-TR" sz="1300" kern="1200" dirty="0" smtClean="0">
                          <a:solidFill>
                            <a:schemeClr val="dk1"/>
                          </a:solidFill>
                          <a:latin typeface="+mn-lt"/>
                          <a:ea typeface="+mn-ea"/>
                          <a:cs typeface="+mn-cs"/>
                        </a:rPr>
                      </a:br>
                      <a:r>
                        <a:rPr kumimoji="0" lang="tr-TR" sz="1300" kern="1200" dirty="0" smtClean="0">
                          <a:solidFill>
                            <a:schemeClr val="dk1"/>
                          </a:solidFill>
                          <a:latin typeface="+mn-lt"/>
                          <a:ea typeface="+mn-ea"/>
                          <a:cs typeface="+mn-cs"/>
                        </a:rPr>
                        <a:t>Çaycuma</a:t>
                      </a:r>
                      <a:endParaRPr kumimoji="0" lang="tr-TR" sz="13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
                      </a:r>
                      <a:br>
                        <a:rPr kumimoji="0" lang="tr-TR" sz="1300" kern="1200" dirty="0" smtClean="0">
                          <a:solidFill>
                            <a:schemeClr val="dk1"/>
                          </a:solidFill>
                          <a:latin typeface="+mn-lt"/>
                          <a:ea typeface="+mn-ea"/>
                          <a:cs typeface="+mn-cs"/>
                        </a:rPr>
                      </a:br>
                      <a:r>
                        <a:rPr kumimoji="0" lang="tr-TR" sz="1300" kern="1200" dirty="0" smtClean="0">
                          <a:solidFill>
                            <a:schemeClr val="dk1"/>
                          </a:solidFill>
                          <a:latin typeface="+mn-lt"/>
                          <a:ea typeface="+mn-ea"/>
                          <a:cs typeface="+mn-cs"/>
                        </a:rPr>
                        <a:t>26.04.2013</a:t>
                      </a: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
                      </a:r>
                      <a:br>
                        <a:rPr kumimoji="0" lang="tr-TR" sz="1300" kern="1200" dirty="0" smtClean="0">
                          <a:solidFill>
                            <a:schemeClr val="dk1"/>
                          </a:solidFill>
                          <a:latin typeface="+mn-lt"/>
                          <a:ea typeface="+mn-ea"/>
                          <a:cs typeface="+mn-cs"/>
                        </a:rPr>
                      </a:br>
                      <a:r>
                        <a:rPr kumimoji="0" lang="tr-TR" sz="1300" kern="1200" dirty="0" smtClean="0">
                          <a:solidFill>
                            <a:schemeClr val="dk1"/>
                          </a:solidFill>
                          <a:latin typeface="+mn-lt"/>
                          <a:ea typeface="+mn-ea"/>
                          <a:cs typeface="+mn-cs"/>
                        </a:rPr>
                        <a:t>25</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tr-TR" sz="1300" kern="1200" dirty="0" smtClean="0">
                          <a:solidFill>
                            <a:schemeClr val="dk1"/>
                          </a:solidFill>
                          <a:latin typeface="+mn-lt"/>
                          <a:ea typeface="+mn-ea"/>
                          <a:cs typeface="+mn-cs"/>
                        </a:rPr>
                        <a:t/>
                      </a:r>
                      <a:br>
                        <a:rPr kumimoji="0" lang="tr-TR" sz="1300" kern="1200" dirty="0" smtClean="0">
                          <a:solidFill>
                            <a:schemeClr val="dk1"/>
                          </a:solidFill>
                          <a:latin typeface="+mn-lt"/>
                          <a:ea typeface="+mn-ea"/>
                          <a:cs typeface="+mn-cs"/>
                        </a:rPr>
                      </a:br>
                      <a:r>
                        <a:rPr kumimoji="0" lang="tr-TR" sz="1300" kern="1200" dirty="0" smtClean="0">
                          <a:solidFill>
                            <a:schemeClr val="dk1"/>
                          </a:solidFill>
                          <a:latin typeface="+mn-lt"/>
                          <a:ea typeface="+mn-ea"/>
                          <a:cs typeface="+mn-cs"/>
                        </a:rPr>
                        <a:t>Fırıncılar</a:t>
                      </a:r>
                    </a:p>
                  </a:txBody>
                  <a:tcPr/>
                </a:tc>
              </a:tr>
              <a:tr h="370840">
                <a:tc>
                  <a:txBody>
                    <a:bodyPr/>
                    <a:lstStyle/>
                    <a:p>
                      <a:pPr>
                        <a:lnSpc>
                          <a:spcPct val="150000"/>
                        </a:lnSpc>
                      </a:pPr>
                      <a:r>
                        <a:rPr lang="tr-TR" sz="1300" dirty="0" smtClean="0"/>
                        <a:t>Okul Kantinlerine Dair Özel Hijyen Kuralları Yönetmeliği</a:t>
                      </a:r>
                      <a:endParaRPr lang="tr-TR" sz="1300" dirty="0"/>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Gökçebey</a:t>
                      </a:r>
                      <a:endParaRPr kumimoji="0" lang="tr-TR" sz="13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06.05.2013</a:t>
                      </a: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9</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tr-TR" sz="1300" kern="1200" dirty="0" smtClean="0">
                          <a:solidFill>
                            <a:schemeClr val="dk1"/>
                          </a:solidFill>
                          <a:latin typeface="+mn-lt"/>
                          <a:ea typeface="+mn-ea"/>
                          <a:cs typeface="+mn-cs"/>
                        </a:rPr>
                        <a:t>Öğretmenler</a:t>
                      </a:r>
                    </a:p>
                  </a:txBody>
                  <a:tcPr/>
                </a:tc>
              </a:tr>
              <a:tr h="370840">
                <a:tc>
                  <a:txBody>
                    <a:bodyPr/>
                    <a:lstStyle/>
                    <a:p>
                      <a:pPr>
                        <a:lnSpc>
                          <a:spcPct val="150000"/>
                        </a:lnSpc>
                      </a:pPr>
                      <a:r>
                        <a:rPr lang="tr-TR" sz="1300" dirty="0" smtClean="0"/>
                        <a:t>Okul Kantinlerine Dair Özel Hijyen Kuralları Yönetmeliği</a:t>
                      </a:r>
                      <a:endParaRPr lang="tr-TR" sz="1300" dirty="0"/>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Gökçebey</a:t>
                      </a:r>
                      <a:endParaRPr kumimoji="0" lang="tr-TR" sz="13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07.05.2013</a:t>
                      </a: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9</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tr-TR" sz="1300" kern="1200" dirty="0" smtClean="0">
                          <a:solidFill>
                            <a:schemeClr val="dk1"/>
                          </a:solidFill>
                          <a:latin typeface="+mn-lt"/>
                          <a:ea typeface="+mn-ea"/>
                          <a:cs typeface="+mn-cs"/>
                        </a:rPr>
                        <a:t>Kantin Çalışanları</a:t>
                      </a:r>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nvPr>
        </p:nvGraphicFramePr>
        <p:xfrm>
          <a:off x="1042988" y="115888"/>
          <a:ext cx="7992888" cy="6652260"/>
        </p:xfrm>
        <a:graphic>
          <a:graphicData uri="http://schemas.openxmlformats.org/drawingml/2006/table">
            <a:tbl>
              <a:tblPr firstRow="1" bandRow="1">
                <a:tableStyleId>{7DF18680-E054-41AD-8BC1-D1AEF772440D}</a:tableStyleId>
              </a:tblPr>
              <a:tblGrid>
                <a:gridCol w="2160240"/>
                <a:gridCol w="1584176"/>
                <a:gridCol w="1296144"/>
                <a:gridCol w="1368152"/>
                <a:gridCol w="1584176"/>
              </a:tblGrid>
              <a:tr h="370840">
                <a:tc>
                  <a:txBody>
                    <a:bodyPr/>
                    <a:lstStyle/>
                    <a:p>
                      <a:pPr>
                        <a:lnSpc>
                          <a:spcPct val="150000"/>
                        </a:lnSpc>
                      </a:pPr>
                      <a:r>
                        <a:rPr lang="tr-TR" sz="1300" dirty="0" smtClean="0"/>
                        <a:t>Eğitimin Adı</a:t>
                      </a:r>
                      <a:endParaRPr lang="tr-TR" sz="1300" dirty="0"/>
                    </a:p>
                  </a:txBody>
                  <a:tcPr/>
                </a:tc>
                <a:tc>
                  <a:txBody>
                    <a:bodyPr/>
                    <a:lstStyle/>
                    <a:p>
                      <a:pPr marL="0" algn="l" rtl="0" eaLnBrk="1" latinLnBrk="0" hangingPunct="1">
                        <a:lnSpc>
                          <a:spcPct val="150000"/>
                        </a:lnSpc>
                      </a:pPr>
                      <a:r>
                        <a:rPr kumimoji="0" lang="tr-TR" sz="1300" kern="1200" dirty="0" smtClean="0">
                          <a:solidFill>
                            <a:schemeClr val="bg1"/>
                          </a:solidFill>
                          <a:latin typeface="+mn-lt"/>
                          <a:ea typeface="+mn-ea"/>
                          <a:cs typeface="+mn-cs"/>
                        </a:rPr>
                        <a:t>Yapıldığı Yer</a:t>
                      </a:r>
                      <a:endParaRPr kumimoji="0" lang="tr-TR" sz="1300" kern="1200" dirty="0">
                        <a:solidFill>
                          <a:schemeClr val="bg1"/>
                        </a:solidFill>
                        <a:latin typeface="+mn-lt"/>
                        <a:ea typeface="+mn-ea"/>
                        <a:cs typeface="+mn-cs"/>
                      </a:endParaRPr>
                    </a:p>
                  </a:txBody>
                  <a:tcPr/>
                </a:tc>
                <a:tc>
                  <a:txBody>
                    <a:bodyPr/>
                    <a:lstStyle/>
                    <a:p>
                      <a:pPr marL="0" algn="l" rtl="0" eaLnBrk="1" latinLnBrk="0" hangingPunct="1">
                        <a:lnSpc>
                          <a:spcPct val="150000"/>
                        </a:lnSpc>
                      </a:pPr>
                      <a:r>
                        <a:rPr kumimoji="0" lang="tr-TR" sz="1300" kern="1200" dirty="0" smtClean="0">
                          <a:solidFill>
                            <a:schemeClr val="bg1"/>
                          </a:solidFill>
                          <a:latin typeface="+mn-lt"/>
                          <a:ea typeface="+mn-ea"/>
                          <a:cs typeface="+mn-cs"/>
                        </a:rPr>
                        <a:t>Yapıldığı Tarih</a:t>
                      </a:r>
                      <a:endParaRPr kumimoji="0" lang="tr-TR" sz="1300" kern="1200" dirty="0">
                        <a:solidFill>
                          <a:schemeClr val="bg1"/>
                        </a:solidFill>
                        <a:latin typeface="+mn-lt"/>
                        <a:ea typeface="+mn-ea"/>
                        <a:cs typeface="+mn-cs"/>
                      </a:endParaRPr>
                    </a:p>
                  </a:txBody>
                  <a:tcPr/>
                </a:tc>
                <a:tc>
                  <a:txBody>
                    <a:bodyPr/>
                    <a:lstStyle/>
                    <a:p>
                      <a:pPr marL="0" algn="l" rtl="0" eaLnBrk="1" latinLnBrk="0" hangingPunct="1">
                        <a:lnSpc>
                          <a:spcPct val="150000"/>
                        </a:lnSpc>
                      </a:pPr>
                      <a:r>
                        <a:rPr kumimoji="0" lang="tr-TR" sz="1300" kern="1200" dirty="0" smtClean="0">
                          <a:solidFill>
                            <a:schemeClr val="bg1"/>
                          </a:solidFill>
                          <a:latin typeface="+mn-lt"/>
                          <a:ea typeface="+mn-ea"/>
                          <a:cs typeface="+mn-cs"/>
                        </a:rPr>
                        <a:t>Katılımcı Sayısı</a:t>
                      </a:r>
                      <a:endParaRPr kumimoji="0" lang="tr-TR" sz="1300" kern="1200" dirty="0">
                        <a:solidFill>
                          <a:schemeClr val="bg1"/>
                        </a:solidFill>
                        <a:latin typeface="+mn-lt"/>
                        <a:ea typeface="+mn-ea"/>
                        <a:cs typeface="+mn-cs"/>
                      </a:endParaRPr>
                    </a:p>
                  </a:txBody>
                  <a:tcPr/>
                </a:tc>
                <a:tc>
                  <a:txBody>
                    <a:bodyPr/>
                    <a:lstStyle/>
                    <a:p>
                      <a:pPr marL="0" algn="l" rtl="0" eaLnBrk="1" latinLnBrk="0" hangingPunct="1">
                        <a:lnSpc>
                          <a:spcPct val="150000"/>
                        </a:lnSpc>
                      </a:pPr>
                      <a:r>
                        <a:rPr kumimoji="0" lang="tr-TR" sz="1300" kern="1200" dirty="0" smtClean="0">
                          <a:solidFill>
                            <a:schemeClr val="bg1"/>
                          </a:solidFill>
                          <a:latin typeface="+mn-lt"/>
                          <a:ea typeface="+mn-ea"/>
                          <a:cs typeface="+mn-cs"/>
                        </a:rPr>
                        <a:t>Katılan Kişiler</a:t>
                      </a:r>
                      <a:endParaRPr kumimoji="0" lang="tr-TR" sz="1300" kern="1200" dirty="0">
                        <a:solidFill>
                          <a:schemeClr val="bg1"/>
                        </a:solidFill>
                        <a:latin typeface="+mn-lt"/>
                        <a:ea typeface="+mn-ea"/>
                        <a:cs typeface="+mn-cs"/>
                      </a:endParaRPr>
                    </a:p>
                  </a:txBody>
                  <a:tcPr/>
                </a:tc>
              </a:tr>
              <a:tr h="370840">
                <a:tc>
                  <a:txBody>
                    <a:bodyPr/>
                    <a:lstStyle/>
                    <a:p>
                      <a:pPr>
                        <a:lnSpc>
                          <a:spcPct val="150000"/>
                        </a:lnSpc>
                      </a:pPr>
                      <a:r>
                        <a:rPr lang="tr-TR" sz="1300" dirty="0" smtClean="0"/>
                        <a:t>Okul Kantinlerine Dair Özel Hijyen Kuralları Yönetmeliği</a:t>
                      </a:r>
                      <a:endParaRPr lang="tr-TR" sz="1300" dirty="0"/>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Çaycuma</a:t>
                      </a:r>
                      <a:endParaRPr kumimoji="0" lang="tr-TR" sz="13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15.05.2013</a:t>
                      </a: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65</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tr-TR" sz="1300" kern="1200" dirty="0" smtClean="0">
                          <a:solidFill>
                            <a:schemeClr val="dk1"/>
                          </a:solidFill>
                          <a:latin typeface="+mn-lt"/>
                          <a:ea typeface="+mn-ea"/>
                          <a:cs typeface="+mn-cs"/>
                        </a:rPr>
                        <a:t>Öğretmenler ve Kantin Çalışanları</a:t>
                      </a:r>
                    </a:p>
                  </a:txBody>
                  <a:tcPr/>
                </a:tc>
              </a:tr>
              <a:tr h="370840">
                <a:tc>
                  <a:txBody>
                    <a:bodyPr/>
                    <a:lstStyle/>
                    <a:p>
                      <a:pPr>
                        <a:lnSpc>
                          <a:spcPct val="150000"/>
                        </a:lnSpc>
                      </a:pPr>
                      <a:r>
                        <a:rPr lang="tr-TR" sz="1300" dirty="0" smtClean="0"/>
                        <a:t>Okul Kantinlerine Dair Özel Hijyen Kuralları Yönetmeliği</a:t>
                      </a:r>
                      <a:endParaRPr lang="tr-TR" sz="1300" dirty="0"/>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Alaplı</a:t>
                      </a:r>
                      <a:endParaRPr kumimoji="0" lang="tr-TR" sz="13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15.05.2013</a:t>
                      </a: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26</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tr-TR" sz="1300" kern="1200" dirty="0" smtClean="0">
                          <a:solidFill>
                            <a:schemeClr val="dk1"/>
                          </a:solidFill>
                          <a:latin typeface="+mn-lt"/>
                          <a:ea typeface="+mn-ea"/>
                          <a:cs typeface="+mn-cs"/>
                        </a:rPr>
                        <a:t>Öğretmenler</a:t>
                      </a:r>
                    </a:p>
                  </a:txBody>
                  <a:tcPr/>
                </a:tc>
              </a:tr>
              <a:tr h="370840">
                <a:tc>
                  <a:txBody>
                    <a:bodyPr/>
                    <a:lstStyle/>
                    <a:p>
                      <a:pPr>
                        <a:lnSpc>
                          <a:spcPct val="150000"/>
                        </a:lnSpc>
                      </a:pPr>
                      <a:r>
                        <a:rPr lang="tr-TR" sz="1300" dirty="0" smtClean="0"/>
                        <a:t>Okul Kantinlerine Dair Özel Hijyen Kuralları Yönetmeliği</a:t>
                      </a:r>
                      <a:endParaRPr lang="tr-TR" sz="1300" dirty="0"/>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Alaplı</a:t>
                      </a:r>
                      <a:endParaRPr kumimoji="0" lang="tr-TR" sz="13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16.05.2013</a:t>
                      </a: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6</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tr-TR" sz="1300" kern="1200" dirty="0" smtClean="0">
                          <a:solidFill>
                            <a:schemeClr val="dk1"/>
                          </a:solidFill>
                          <a:latin typeface="+mn-lt"/>
                          <a:ea typeface="+mn-ea"/>
                          <a:cs typeface="+mn-cs"/>
                        </a:rPr>
                        <a:t>Kantin Çalışanları</a:t>
                      </a:r>
                    </a:p>
                  </a:txBody>
                  <a:tcPr/>
                </a:tc>
              </a:tr>
              <a:tr h="370840">
                <a:tc>
                  <a:txBody>
                    <a:bodyPr/>
                    <a:lstStyle/>
                    <a:p>
                      <a:pPr>
                        <a:lnSpc>
                          <a:spcPct val="150000"/>
                        </a:lnSpc>
                      </a:pPr>
                      <a:r>
                        <a:rPr lang="tr-TR" sz="1300" dirty="0" smtClean="0"/>
                        <a:t>Okul Kantinlerine Dair Özel Hijyen Kuralları Yönetmeliği</a:t>
                      </a:r>
                      <a:endParaRPr lang="tr-TR" sz="1300" dirty="0"/>
                    </a:p>
                  </a:txBody>
                  <a:tcPr/>
                </a:tc>
                <a:tc>
                  <a:txBody>
                    <a:bodyPr/>
                    <a:lstStyle/>
                    <a:p>
                      <a:pPr marL="0" algn="ctr" rtl="0" eaLnBrk="1" latinLnBrk="0" hangingPunct="1">
                        <a:lnSpc>
                          <a:spcPct val="150000"/>
                        </a:lnSpc>
                      </a:pPr>
                      <a:r>
                        <a:rPr kumimoji="0" lang="tr-TR" sz="1300" kern="1200" dirty="0" err="1" smtClean="0">
                          <a:solidFill>
                            <a:schemeClr val="dk1"/>
                          </a:solidFill>
                          <a:latin typeface="+mn-lt"/>
                          <a:ea typeface="+mn-ea"/>
                          <a:cs typeface="+mn-cs"/>
                        </a:rPr>
                        <a:t>Kdz</a:t>
                      </a:r>
                      <a:r>
                        <a:rPr kumimoji="0" lang="tr-TR" sz="1300" kern="1200" dirty="0" smtClean="0">
                          <a:solidFill>
                            <a:schemeClr val="dk1"/>
                          </a:solidFill>
                          <a:latin typeface="+mn-lt"/>
                          <a:ea typeface="+mn-ea"/>
                          <a:cs typeface="+mn-cs"/>
                        </a:rPr>
                        <a:t>. Ereğli</a:t>
                      </a:r>
                      <a:endParaRPr kumimoji="0" lang="tr-TR" sz="13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17.05.2013</a:t>
                      </a: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111</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tr-TR" sz="1300" kern="1200" dirty="0" smtClean="0">
                          <a:solidFill>
                            <a:schemeClr val="dk1"/>
                          </a:solidFill>
                          <a:latin typeface="+mn-lt"/>
                          <a:ea typeface="+mn-ea"/>
                          <a:cs typeface="+mn-cs"/>
                        </a:rPr>
                        <a:t>Öğretmenler ve Kantin Çalışanları</a:t>
                      </a:r>
                    </a:p>
                  </a:txBody>
                  <a:tcPr/>
                </a:tc>
              </a:tr>
              <a:tr h="370840">
                <a:tc>
                  <a:txBody>
                    <a:bodyPr/>
                    <a:lstStyle/>
                    <a:p>
                      <a:pPr>
                        <a:lnSpc>
                          <a:spcPct val="150000"/>
                        </a:lnSpc>
                      </a:pPr>
                      <a:r>
                        <a:rPr lang="tr-TR" sz="1300" dirty="0" smtClean="0"/>
                        <a:t>Dünya Süt Günü Etkinliği</a:t>
                      </a:r>
                      <a:endParaRPr lang="tr-TR" sz="1300" dirty="0"/>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Merkez, Devrek, </a:t>
                      </a:r>
                      <a:r>
                        <a:rPr kumimoji="0" lang="tr-TR" sz="1300" kern="1200" dirty="0" err="1" smtClean="0">
                          <a:solidFill>
                            <a:schemeClr val="dk1"/>
                          </a:solidFill>
                          <a:latin typeface="+mn-lt"/>
                          <a:ea typeface="+mn-ea"/>
                          <a:cs typeface="+mn-cs"/>
                        </a:rPr>
                        <a:t>Kdz.Ereğli</a:t>
                      </a:r>
                      <a:r>
                        <a:rPr kumimoji="0" lang="tr-TR" sz="1300" kern="1200" dirty="0" smtClean="0">
                          <a:solidFill>
                            <a:schemeClr val="dk1"/>
                          </a:solidFill>
                          <a:latin typeface="+mn-lt"/>
                          <a:ea typeface="+mn-ea"/>
                          <a:cs typeface="+mn-cs"/>
                        </a:rPr>
                        <a:t>, Çaycuma</a:t>
                      </a:r>
                      <a:endParaRPr kumimoji="0" lang="tr-TR" sz="13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21.05.2013</a:t>
                      </a: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tr-TR" sz="1300" kern="1200" dirty="0" smtClean="0">
                          <a:solidFill>
                            <a:schemeClr val="dk1"/>
                          </a:solidFill>
                          <a:latin typeface="+mn-lt"/>
                          <a:ea typeface="+mn-ea"/>
                          <a:cs typeface="+mn-cs"/>
                        </a:rPr>
                        <a:t>Halk</a:t>
                      </a:r>
                    </a:p>
                  </a:txBody>
                  <a:tcPr/>
                </a:tc>
              </a:tr>
              <a:tr h="370840">
                <a:tc>
                  <a:txBody>
                    <a:bodyPr/>
                    <a:lstStyle/>
                    <a:p>
                      <a:pPr>
                        <a:lnSpc>
                          <a:spcPct val="150000"/>
                        </a:lnSpc>
                      </a:pPr>
                      <a:r>
                        <a:rPr lang="tr-TR" sz="1300" dirty="0" smtClean="0"/>
                        <a:t>Okul Kantinlerine Dair Özel Hijyen Kuralları Yönetmeliği</a:t>
                      </a:r>
                      <a:endParaRPr lang="tr-TR" sz="1300" dirty="0"/>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Devrek</a:t>
                      </a:r>
                      <a:endParaRPr kumimoji="0" lang="tr-TR" sz="13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23.05.2013</a:t>
                      </a: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56</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tr-TR" sz="1300" kern="1200" dirty="0" smtClean="0">
                          <a:solidFill>
                            <a:schemeClr val="dk1"/>
                          </a:solidFill>
                          <a:latin typeface="+mn-lt"/>
                          <a:ea typeface="+mn-ea"/>
                          <a:cs typeface="+mn-cs"/>
                        </a:rPr>
                        <a:t>Öğretmenler</a:t>
                      </a:r>
                      <a:r>
                        <a:rPr kumimoji="0" lang="tr-TR" sz="1300" kern="1200" baseline="0" dirty="0" smtClean="0">
                          <a:solidFill>
                            <a:schemeClr val="dk1"/>
                          </a:solidFill>
                          <a:latin typeface="+mn-lt"/>
                          <a:ea typeface="+mn-ea"/>
                          <a:cs typeface="+mn-cs"/>
                        </a:rPr>
                        <a:t> ve </a:t>
                      </a:r>
                      <a:r>
                        <a:rPr kumimoji="0" lang="tr-TR" sz="1300" kern="1200" dirty="0" smtClean="0">
                          <a:solidFill>
                            <a:schemeClr val="dk1"/>
                          </a:solidFill>
                          <a:latin typeface="+mn-lt"/>
                          <a:ea typeface="+mn-ea"/>
                          <a:cs typeface="+mn-cs"/>
                        </a:rPr>
                        <a:t>Kantin Çalışanları</a:t>
                      </a:r>
                    </a:p>
                  </a:txBody>
                  <a:tcPr/>
                </a:tc>
              </a:tr>
              <a:tr h="370840">
                <a:tc>
                  <a:txBody>
                    <a:bodyPr/>
                    <a:lstStyle/>
                    <a:p>
                      <a:pPr>
                        <a:lnSpc>
                          <a:spcPct val="150000"/>
                        </a:lnSpc>
                      </a:pPr>
                      <a:r>
                        <a:rPr lang="tr-TR" sz="1300" dirty="0" smtClean="0"/>
                        <a:t>Ekmek İsrafını Önleme Kampanyası</a:t>
                      </a:r>
                      <a:endParaRPr lang="tr-TR" sz="1300" dirty="0"/>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Erdemir Anadolu Lisesi</a:t>
                      </a:r>
                      <a:endParaRPr kumimoji="0" lang="tr-TR" sz="13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23.05.2013</a:t>
                      </a: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70</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tr-TR" sz="1300" kern="1200" dirty="0" smtClean="0">
                          <a:solidFill>
                            <a:schemeClr val="dk1"/>
                          </a:solidFill>
                          <a:latin typeface="+mn-lt"/>
                          <a:ea typeface="+mn-ea"/>
                          <a:cs typeface="+mn-cs"/>
                        </a:rPr>
                        <a:t>Öğrenciler</a:t>
                      </a:r>
                    </a:p>
                  </a:txBody>
                  <a:tcPr/>
                </a:tc>
              </a:tr>
              <a:tr h="370840">
                <a:tc>
                  <a:txBody>
                    <a:bodyPr/>
                    <a:lstStyle/>
                    <a:p>
                      <a:pPr>
                        <a:lnSpc>
                          <a:spcPct val="150000"/>
                        </a:lnSpc>
                      </a:pPr>
                      <a:r>
                        <a:rPr lang="tr-TR" sz="1300" dirty="0" smtClean="0"/>
                        <a:t>İyi Tarım Uygulamaları</a:t>
                      </a:r>
                      <a:r>
                        <a:rPr lang="tr-TR" sz="1300" baseline="0" dirty="0" smtClean="0"/>
                        <a:t> Projesi</a:t>
                      </a:r>
                      <a:endParaRPr lang="tr-TR" sz="1300" dirty="0"/>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Çaycuma</a:t>
                      </a:r>
                      <a:endParaRPr kumimoji="0" lang="tr-TR" sz="13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27.06.2013</a:t>
                      </a: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108</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tr-TR" sz="1300" kern="1200" dirty="0" smtClean="0">
                          <a:solidFill>
                            <a:schemeClr val="dk1"/>
                          </a:solidFill>
                          <a:latin typeface="+mn-lt"/>
                          <a:ea typeface="+mn-ea"/>
                          <a:cs typeface="+mn-cs"/>
                        </a:rPr>
                        <a:t>Üretici ve Tüketiciler</a:t>
                      </a:r>
                    </a:p>
                  </a:txBody>
                  <a:tcPr/>
                </a:tc>
              </a:tr>
              <a:tr h="370840">
                <a:tc>
                  <a:txBody>
                    <a:bodyPr/>
                    <a:lstStyle/>
                    <a:p>
                      <a:pPr>
                        <a:lnSpc>
                          <a:spcPct val="150000"/>
                        </a:lnSpc>
                      </a:pPr>
                      <a:r>
                        <a:rPr lang="tr-TR" sz="1300" dirty="0" smtClean="0"/>
                        <a:t>Dünya Gıda Günü</a:t>
                      </a:r>
                      <a:r>
                        <a:rPr lang="tr-TR" sz="1300" baseline="0" dirty="0" smtClean="0"/>
                        <a:t> Etkinliği</a:t>
                      </a:r>
                      <a:endParaRPr lang="tr-TR" sz="1300" dirty="0"/>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Merkez</a:t>
                      </a:r>
                      <a:endParaRPr kumimoji="0" lang="tr-TR" sz="13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11.10.2013</a:t>
                      </a: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150</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tr-TR" sz="1300" kern="1200" dirty="0" smtClean="0">
                          <a:solidFill>
                            <a:schemeClr val="dk1"/>
                          </a:solidFill>
                          <a:latin typeface="+mn-lt"/>
                          <a:ea typeface="+mn-ea"/>
                          <a:cs typeface="+mn-cs"/>
                        </a:rPr>
                        <a:t>Öğrenciler</a:t>
                      </a:r>
                    </a:p>
                  </a:txBody>
                  <a:tcPr/>
                </a:tc>
              </a:tr>
              <a:tr h="370840">
                <a:tc>
                  <a:txBody>
                    <a:bodyPr/>
                    <a:lstStyle/>
                    <a:p>
                      <a:pPr>
                        <a:lnSpc>
                          <a:spcPct val="150000"/>
                        </a:lnSpc>
                      </a:pPr>
                      <a:r>
                        <a:rPr lang="tr-TR" sz="1300" dirty="0" smtClean="0"/>
                        <a:t>Kadın Tüketicileri Bilinçlendirme Projesi</a:t>
                      </a:r>
                      <a:endParaRPr lang="tr-TR" sz="1300" dirty="0"/>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Merkez, Ereğli, Çaycuma, Gökçebey </a:t>
                      </a:r>
                      <a:endParaRPr kumimoji="0" lang="tr-TR" sz="1300" kern="1200" dirty="0">
                        <a:solidFill>
                          <a:schemeClr val="dk1"/>
                        </a:solidFill>
                        <a:latin typeface="+mn-lt"/>
                        <a:ea typeface="+mn-ea"/>
                        <a:cs typeface="+mn-cs"/>
                      </a:endParaRP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Tüm Yıl</a:t>
                      </a:r>
                    </a:p>
                  </a:txBody>
                  <a:tcPr/>
                </a:tc>
                <a:tc>
                  <a:txBody>
                    <a:bodyPr/>
                    <a:lstStyle/>
                    <a:p>
                      <a:pPr marL="0" algn="ctr" rtl="0" eaLnBrk="1" latinLnBrk="0" hangingPunct="1">
                        <a:lnSpc>
                          <a:spcPct val="150000"/>
                        </a:lnSpc>
                      </a:pPr>
                      <a:r>
                        <a:rPr kumimoji="0" lang="tr-TR" sz="1300" kern="1200" dirty="0" smtClean="0">
                          <a:solidFill>
                            <a:schemeClr val="dk1"/>
                          </a:solidFill>
                          <a:latin typeface="+mn-lt"/>
                          <a:ea typeface="+mn-ea"/>
                          <a:cs typeface="+mn-cs"/>
                        </a:rPr>
                        <a:t>390</a:t>
                      </a: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tr-TR" sz="1300" kern="1200" dirty="0" smtClean="0">
                          <a:solidFill>
                            <a:schemeClr val="dk1"/>
                          </a:solidFill>
                          <a:latin typeface="+mn-lt"/>
                          <a:ea typeface="+mn-ea"/>
                          <a:cs typeface="+mn-cs"/>
                        </a:rPr>
                        <a:t>Kadın Tüketiciler</a:t>
                      </a:r>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350" y="2636838"/>
            <a:ext cx="7497763" cy="1143000"/>
          </a:xfrm>
        </p:spPr>
        <p:txBody>
          <a:bodyPr>
            <a:normAutofit fontScale="90000"/>
          </a:bodyPr>
          <a:lstStyle/>
          <a:p>
            <a:pPr eaLnBrk="1" fontAlgn="auto" hangingPunct="1">
              <a:spcAft>
                <a:spcPts val="0"/>
              </a:spcAft>
              <a:defRPr/>
            </a:pPr>
            <a:r>
              <a:rPr lang="tr-TR" b="1" dirty="0" smtClean="0">
                <a:solidFill>
                  <a:schemeClr val="tx2">
                    <a:satMod val="130000"/>
                  </a:schemeClr>
                </a:solidFill>
              </a:rPr>
              <a:t>Bitkisel Üretim ve Bitki Sağlığı Şube Müdürlüğü</a:t>
            </a:r>
            <a:endParaRPr lang="tr-TR" b="1"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14463" y="115888"/>
            <a:ext cx="7497762" cy="576262"/>
          </a:xfrm>
        </p:spPr>
        <p:txBody>
          <a:bodyPr>
            <a:normAutofit fontScale="90000"/>
          </a:bodyPr>
          <a:lstStyle/>
          <a:p>
            <a:pPr eaLnBrk="1" fontAlgn="auto" hangingPunct="1">
              <a:spcAft>
                <a:spcPts val="0"/>
              </a:spcAft>
              <a:defRPr/>
            </a:pPr>
            <a:r>
              <a:rPr lang="tr-TR" sz="3200" b="1" dirty="0" smtClean="0">
                <a:solidFill>
                  <a:schemeClr val="tx2">
                    <a:satMod val="130000"/>
                  </a:schemeClr>
                </a:solidFill>
                <a:effectLst/>
              </a:rPr>
              <a:t>Mera Islah ve Amenajman Projeleri</a:t>
            </a:r>
            <a:endParaRPr lang="tr-TR" sz="3200" b="1" dirty="0">
              <a:solidFill>
                <a:schemeClr val="tx2">
                  <a:satMod val="130000"/>
                </a:schemeClr>
              </a:solidFill>
              <a:effectLst/>
            </a:endParaRPr>
          </a:p>
        </p:txBody>
      </p:sp>
      <p:sp>
        <p:nvSpPr>
          <p:cNvPr id="3" name="İçerik Yer Tutucusu 2"/>
          <p:cNvSpPr>
            <a:spLocks noGrp="1"/>
          </p:cNvSpPr>
          <p:nvPr>
            <p:ph idx="1"/>
          </p:nvPr>
        </p:nvSpPr>
        <p:spPr>
          <a:xfrm>
            <a:off x="1258888" y="765175"/>
            <a:ext cx="7653337" cy="973138"/>
          </a:xfrm>
        </p:spPr>
        <p:txBody>
          <a:bodyPr>
            <a:normAutofit/>
          </a:bodyPr>
          <a:lstStyle/>
          <a:p>
            <a:pPr marL="82296" indent="0" eaLnBrk="1" fontAlgn="auto" hangingPunct="1">
              <a:spcAft>
                <a:spcPts val="0"/>
              </a:spcAft>
              <a:buFont typeface="Wingdings 2"/>
              <a:buNone/>
              <a:defRPr/>
            </a:pPr>
            <a:r>
              <a:rPr lang="tr-TR" sz="1600" dirty="0">
                <a:latin typeface="+mj-lt"/>
                <a:cs typeface="Arial" pitchFamily="34" charset="0"/>
              </a:rPr>
              <a:t>Çaycuma İlçesi Hacıibadi Köyünde 109 dekar alanda uygulanmak üzere </a:t>
            </a:r>
            <a:r>
              <a:rPr lang="tr-TR" sz="1600" b="1" dirty="0">
                <a:latin typeface="+mj-lt"/>
                <a:cs typeface="Arial" pitchFamily="34" charset="0"/>
              </a:rPr>
              <a:t>113.399,00 TL</a:t>
            </a:r>
            <a:r>
              <a:rPr lang="tr-TR" sz="1600" dirty="0">
                <a:latin typeface="+mj-lt"/>
                <a:cs typeface="Arial" pitchFamily="34" charset="0"/>
              </a:rPr>
              <a:t>.  bütçeli Mera Islah ve Amenajman Projesi tamamlanmıştır</a:t>
            </a:r>
            <a:r>
              <a:rPr lang="tr-TR" sz="1600" u="sng" dirty="0">
                <a:latin typeface="+mj-lt"/>
                <a:cs typeface="Arial" pitchFamily="34" charset="0"/>
              </a:rPr>
              <a:t>.</a:t>
            </a:r>
          </a:p>
          <a:p>
            <a:pPr marL="365760" indent="-283464" eaLnBrk="1" fontAlgn="auto" hangingPunct="1">
              <a:spcAft>
                <a:spcPts val="0"/>
              </a:spcAft>
              <a:buFont typeface="Wingdings 2"/>
              <a:buChar char=""/>
              <a:defRPr/>
            </a:pPr>
            <a:endParaRPr lang="tr-TR" dirty="0"/>
          </a:p>
        </p:txBody>
      </p:sp>
      <p:pic>
        <p:nvPicPr>
          <p:cNvPr id="51203" name="Picture 9" descr="29"/>
          <p:cNvPicPr>
            <a:picLocks noChangeAspect="1" noChangeArrowheads="1"/>
          </p:cNvPicPr>
          <p:nvPr/>
        </p:nvPicPr>
        <p:blipFill>
          <a:blip r:embed="rId2"/>
          <a:srcRect/>
          <a:stretch>
            <a:fillRect/>
          </a:stretch>
        </p:blipFill>
        <p:spPr bwMode="auto">
          <a:xfrm>
            <a:off x="2916238" y="1557338"/>
            <a:ext cx="3952875" cy="2628900"/>
          </a:xfrm>
          <a:prstGeom prst="rect">
            <a:avLst/>
          </a:prstGeom>
          <a:noFill/>
          <a:ln w="9525">
            <a:noFill/>
            <a:miter lim="800000"/>
            <a:headEnd/>
            <a:tailEnd/>
          </a:ln>
        </p:spPr>
      </p:pic>
      <p:sp>
        <p:nvSpPr>
          <p:cNvPr id="51204" name="Metin kutusu 4"/>
          <p:cNvSpPr txBox="1">
            <a:spLocks noChangeArrowheads="1"/>
          </p:cNvSpPr>
          <p:nvPr/>
        </p:nvSpPr>
        <p:spPr bwMode="auto">
          <a:xfrm>
            <a:off x="1258888" y="4329113"/>
            <a:ext cx="7634287" cy="2586037"/>
          </a:xfrm>
          <a:prstGeom prst="rect">
            <a:avLst/>
          </a:prstGeom>
          <a:noFill/>
          <a:ln w="9525">
            <a:noFill/>
            <a:miter lim="800000"/>
            <a:headEnd/>
            <a:tailEnd/>
          </a:ln>
        </p:spPr>
        <p:txBody>
          <a:bodyPr>
            <a:spAutoFit/>
          </a:bodyPr>
          <a:lstStyle/>
          <a:p>
            <a:r>
              <a:rPr lang="tr-TR" sz="1600" b="1">
                <a:latin typeface="Gill Sans MT" pitchFamily="34" charset="0"/>
              </a:rPr>
              <a:t>2013 yılında</a:t>
            </a:r>
            <a:r>
              <a:rPr lang="tr-TR" sz="1600">
                <a:latin typeface="Gill Sans MT" pitchFamily="34" charset="0"/>
              </a:rPr>
              <a:t>, İlimiz Çaycuma İlçesi Serdaroğlu Köyünde 200,23 da’lık dört adet mera parselinde 2013–2017 yılları arasında Mera Islah Projesi yapılarak yapay mera tesisi kurulması planlanmıştır. Proje bakanlığımız tarafından onaylanmış ve proje kapsamındaki ödenek toplam </a:t>
            </a:r>
            <a:r>
              <a:rPr lang="tr-TR" sz="1600" b="1">
                <a:latin typeface="Gill Sans MT" pitchFamily="34" charset="0"/>
              </a:rPr>
              <a:t>241.258,82’dir.</a:t>
            </a:r>
            <a:br>
              <a:rPr lang="tr-TR" sz="1600" b="1">
                <a:latin typeface="Gill Sans MT" pitchFamily="34" charset="0"/>
              </a:rPr>
            </a:br>
            <a:r>
              <a:rPr lang="tr-TR" sz="1600" b="1">
                <a:latin typeface="Gill Sans MT" pitchFamily="34" charset="0"/>
              </a:rPr>
              <a:t/>
            </a:r>
            <a:br>
              <a:rPr lang="tr-TR" sz="1600" b="1">
                <a:latin typeface="Gill Sans MT" pitchFamily="34" charset="0"/>
              </a:rPr>
            </a:br>
            <a:r>
              <a:rPr lang="tr-TR" sz="1600">
                <a:latin typeface="Gill Sans MT" pitchFamily="34" charset="0"/>
              </a:rPr>
              <a:t>Zonguldak Orman Bölge Müdürlüğü Serdaroğlu köyündeki dört adet mera parseline orman vasıflı olduğu iddiası ile dava açmıştır. Proje kapsamındaki </a:t>
            </a:r>
            <a:r>
              <a:rPr lang="tr-TR" sz="1600" b="1">
                <a:latin typeface="Gill Sans MT" pitchFamily="34" charset="0"/>
              </a:rPr>
              <a:t>809, 1599 ve 2072 </a:t>
            </a:r>
            <a:r>
              <a:rPr lang="tr-TR" sz="1600">
                <a:latin typeface="Gill Sans MT" pitchFamily="34" charset="0"/>
              </a:rPr>
              <a:t>nolu parsellere dava açılması sebebiyle ve dava dışında kalan </a:t>
            </a:r>
            <a:r>
              <a:rPr lang="tr-TR" sz="1600" b="1">
                <a:latin typeface="Gill Sans MT" pitchFamily="34" charset="0"/>
              </a:rPr>
              <a:t>18.21 (Da), 1766</a:t>
            </a:r>
            <a:r>
              <a:rPr lang="tr-TR" sz="1600">
                <a:latin typeface="Gill Sans MT" pitchFamily="34" charset="0"/>
              </a:rPr>
              <a:t> </a:t>
            </a:r>
            <a:r>
              <a:rPr lang="tr-TR" sz="1600" b="1">
                <a:latin typeface="Gill Sans MT" pitchFamily="34" charset="0"/>
              </a:rPr>
              <a:t>parsel</a:t>
            </a:r>
            <a:r>
              <a:rPr lang="tr-TR" sz="1600">
                <a:latin typeface="Gill Sans MT" pitchFamily="34" charset="0"/>
              </a:rPr>
              <a:t> uzun vadede ekonomik olamayacağı için Mera Islah Projesi iptal edilmiştir.</a:t>
            </a:r>
          </a:p>
          <a:p>
            <a:endParaRPr lang="tr-TR">
              <a:latin typeface="Gill Sans MT"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Başlık 1"/>
          <p:cNvSpPr>
            <a:spLocks noGrp="1"/>
          </p:cNvSpPr>
          <p:nvPr>
            <p:ph type="title"/>
          </p:nvPr>
        </p:nvSpPr>
        <p:spPr bwMode="auto">
          <a:xfrm>
            <a:off x="1435100" y="44450"/>
            <a:ext cx="7499350" cy="1143000"/>
          </a:xfrm>
        </p:spPr>
        <p:txBody>
          <a:bodyPr vert="horz" wrap="square" lIns="91440" tIns="45720" rIns="91440" bIns="45720" numCol="1" anchorCtr="0" compatLnSpc="1">
            <a:prstTxWarp prst="textNoShape">
              <a:avLst/>
            </a:prstTxWarp>
          </a:bodyPr>
          <a:lstStyle/>
          <a:p>
            <a:pPr eaLnBrk="1" hangingPunct="1"/>
            <a:r>
              <a:rPr lang="tr-TR" sz="3200" b="1" smtClean="0">
                <a:effectLst/>
              </a:rPr>
              <a:t>Mera Tespit e Tahdit Çalışmaları</a:t>
            </a:r>
          </a:p>
        </p:txBody>
      </p:sp>
      <p:sp>
        <p:nvSpPr>
          <p:cNvPr id="52226" name="İçerik Yer Tutucusu 2"/>
          <p:cNvSpPr>
            <a:spLocks noGrp="1"/>
          </p:cNvSpPr>
          <p:nvPr>
            <p:ph idx="1"/>
          </p:nvPr>
        </p:nvSpPr>
        <p:spPr>
          <a:xfrm>
            <a:off x="5508625" y="1196975"/>
            <a:ext cx="3455988" cy="3168650"/>
          </a:xfrm>
        </p:spPr>
        <p:txBody>
          <a:bodyPr/>
          <a:lstStyle/>
          <a:p>
            <a:pPr eaLnBrk="1" hangingPunct="1">
              <a:lnSpc>
                <a:spcPct val="170000"/>
              </a:lnSpc>
              <a:spcBef>
                <a:spcPct val="20000"/>
              </a:spcBef>
              <a:buClr>
                <a:schemeClr val="tx1"/>
              </a:buClr>
              <a:buSzPct val="70000"/>
              <a:buFont typeface="Wingdings" pitchFamily="2" charset="2"/>
              <a:buNone/>
            </a:pPr>
            <a:r>
              <a:rPr lang="tr-TR" sz="1800" smtClean="0">
                <a:solidFill>
                  <a:schemeClr val="tx2"/>
                </a:solidFill>
                <a:latin typeface="Arial" charset="0"/>
              </a:rPr>
              <a:t>2013 Yılı itibariyle İl </a:t>
            </a:r>
          </a:p>
          <a:p>
            <a:pPr eaLnBrk="1" hangingPunct="1">
              <a:lnSpc>
                <a:spcPct val="170000"/>
              </a:lnSpc>
              <a:spcBef>
                <a:spcPct val="20000"/>
              </a:spcBef>
              <a:buClr>
                <a:schemeClr val="tx1"/>
              </a:buClr>
              <a:buSzPct val="70000"/>
              <a:buFont typeface="Wingdings" pitchFamily="2" charset="2"/>
              <a:buNone/>
            </a:pPr>
            <a:r>
              <a:rPr lang="tr-TR" sz="1800" smtClean="0">
                <a:solidFill>
                  <a:schemeClr val="tx2"/>
                </a:solidFill>
                <a:latin typeface="Arial" charset="0"/>
              </a:rPr>
              <a:t>genelinde toplam 399 birimin, </a:t>
            </a:r>
          </a:p>
          <a:p>
            <a:pPr eaLnBrk="1" hangingPunct="1">
              <a:lnSpc>
                <a:spcPct val="170000"/>
              </a:lnSpc>
              <a:spcBef>
                <a:spcPct val="20000"/>
              </a:spcBef>
              <a:buClr>
                <a:schemeClr val="tx1"/>
              </a:buClr>
              <a:buSzPct val="70000"/>
              <a:buFont typeface="Wingdings" pitchFamily="2" charset="2"/>
              <a:buNone/>
            </a:pPr>
            <a:r>
              <a:rPr lang="tr-TR" sz="1800" smtClean="0">
                <a:solidFill>
                  <a:schemeClr val="tx2"/>
                </a:solidFill>
                <a:latin typeface="Arial" charset="0"/>
              </a:rPr>
              <a:t>399 biriminde tespit </a:t>
            </a:r>
          </a:p>
          <a:p>
            <a:pPr eaLnBrk="1" hangingPunct="1">
              <a:lnSpc>
                <a:spcPct val="170000"/>
              </a:lnSpc>
              <a:spcBef>
                <a:spcPct val="20000"/>
              </a:spcBef>
              <a:buClr>
                <a:schemeClr val="tx1"/>
              </a:buClr>
              <a:buSzPct val="70000"/>
              <a:buFont typeface="Wingdings" pitchFamily="2" charset="2"/>
              <a:buNone/>
            </a:pPr>
            <a:r>
              <a:rPr lang="tr-TR" sz="1800" smtClean="0">
                <a:solidFill>
                  <a:schemeClr val="tx2"/>
                </a:solidFill>
                <a:latin typeface="Arial" charset="0"/>
              </a:rPr>
              <a:t>çalışmaları, 302 biriminde </a:t>
            </a:r>
          </a:p>
          <a:p>
            <a:pPr eaLnBrk="1" hangingPunct="1">
              <a:lnSpc>
                <a:spcPct val="170000"/>
              </a:lnSpc>
              <a:spcBef>
                <a:spcPct val="20000"/>
              </a:spcBef>
              <a:buClr>
                <a:schemeClr val="tx1"/>
              </a:buClr>
              <a:buSzPct val="70000"/>
              <a:buFont typeface="Wingdings" pitchFamily="2" charset="2"/>
              <a:buNone/>
            </a:pPr>
            <a:r>
              <a:rPr lang="tr-TR" sz="1800" smtClean="0">
                <a:solidFill>
                  <a:schemeClr val="tx2"/>
                </a:solidFill>
                <a:latin typeface="Arial" charset="0"/>
              </a:rPr>
              <a:t>tespit-tahdit(askı) işlemleri </a:t>
            </a:r>
          </a:p>
          <a:p>
            <a:pPr eaLnBrk="1" hangingPunct="1">
              <a:lnSpc>
                <a:spcPct val="170000"/>
              </a:lnSpc>
              <a:spcBef>
                <a:spcPct val="20000"/>
              </a:spcBef>
              <a:buClr>
                <a:schemeClr val="tx1"/>
              </a:buClr>
              <a:buSzPct val="70000"/>
              <a:buFont typeface="Wingdings" pitchFamily="2" charset="2"/>
              <a:buNone/>
            </a:pPr>
            <a:r>
              <a:rPr lang="tr-TR" sz="1800" smtClean="0">
                <a:solidFill>
                  <a:schemeClr val="tx2"/>
                </a:solidFill>
                <a:latin typeface="Arial" charset="0"/>
              </a:rPr>
              <a:t>tamamlanmıştır. </a:t>
            </a:r>
            <a:endParaRPr lang="tr-TR" smtClean="0"/>
          </a:p>
        </p:txBody>
      </p:sp>
      <p:pic>
        <p:nvPicPr>
          <p:cNvPr id="52227" name="Picture 8" descr="acilis3-small"/>
          <p:cNvPicPr>
            <a:picLocks noChangeAspect="1" noChangeArrowheads="1"/>
          </p:cNvPicPr>
          <p:nvPr/>
        </p:nvPicPr>
        <p:blipFill>
          <a:blip r:embed="rId2"/>
          <a:srcRect/>
          <a:stretch>
            <a:fillRect/>
          </a:stretch>
        </p:blipFill>
        <p:spPr bwMode="auto">
          <a:xfrm>
            <a:off x="1403350" y="1341438"/>
            <a:ext cx="3960813" cy="2968625"/>
          </a:xfrm>
          <a:prstGeom prst="rect">
            <a:avLst/>
          </a:prstGeom>
          <a:noFill/>
          <a:ln w="9525">
            <a:noFill/>
            <a:miter lim="800000"/>
            <a:headEnd/>
            <a:tailEnd/>
          </a:ln>
        </p:spPr>
      </p:pic>
      <p:sp>
        <p:nvSpPr>
          <p:cNvPr id="52228" name="Metin kutusu 3"/>
          <p:cNvSpPr txBox="1">
            <a:spLocks noChangeArrowheads="1"/>
          </p:cNvSpPr>
          <p:nvPr/>
        </p:nvSpPr>
        <p:spPr bwMode="auto">
          <a:xfrm>
            <a:off x="1403350" y="4437063"/>
            <a:ext cx="7489825" cy="1033462"/>
          </a:xfrm>
          <a:prstGeom prst="rect">
            <a:avLst/>
          </a:prstGeom>
          <a:noFill/>
          <a:ln w="9525">
            <a:noFill/>
            <a:miter lim="800000"/>
            <a:headEnd/>
            <a:tailEnd/>
          </a:ln>
        </p:spPr>
        <p:txBody>
          <a:bodyPr>
            <a:spAutoFit/>
          </a:bodyPr>
          <a:lstStyle/>
          <a:p>
            <a:pPr>
              <a:lnSpc>
                <a:spcPct val="170000"/>
              </a:lnSpc>
              <a:spcBef>
                <a:spcPct val="20000"/>
              </a:spcBef>
              <a:buClr>
                <a:schemeClr val="tx1"/>
              </a:buClr>
              <a:buSzPct val="70000"/>
              <a:buFont typeface="Wingdings" pitchFamily="2" charset="2"/>
              <a:buNone/>
            </a:pPr>
            <a:r>
              <a:rPr lang="tr-TR">
                <a:solidFill>
                  <a:schemeClr val="tx2"/>
                </a:solidFill>
              </a:rPr>
              <a:t>8 Birimde tahsis çalışması yapılmıştır. İlimizde bugüne kadar yapılan çalışmalarda 1557 ha. alanda mera  tespit edilmiştir.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Başlık 1"/>
          <p:cNvSpPr>
            <a:spLocks noGrp="1"/>
          </p:cNvSpPr>
          <p:nvPr>
            <p:ph type="title"/>
          </p:nvPr>
        </p:nvSpPr>
        <p:spPr bwMode="auto">
          <a:xfrm>
            <a:off x="1187450" y="274638"/>
            <a:ext cx="7705725" cy="1143000"/>
          </a:xfrm>
        </p:spPr>
        <p:txBody>
          <a:bodyPr vert="horz" wrap="square" lIns="91440" tIns="45720" rIns="91440" bIns="45720" numCol="1" anchorCtr="0" compatLnSpc="1">
            <a:prstTxWarp prst="textNoShape">
              <a:avLst/>
            </a:prstTxWarp>
          </a:bodyPr>
          <a:lstStyle/>
          <a:p>
            <a:pPr eaLnBrk="1" hangingPunct="1"/>
            <a:r>
              <a:rPr lang="tr-TR" sz="2800" b="1" smtClean="0">
                <a:effectLst/>
              </a:rPr>
              <a:t>4342 Sayılı Mera Yasası Çalışmaları Sonucu</a:t>
            </a:r>
          </a:p>
        </p:txBody>
      </p:sp>
      <p:graphicFrame>
        <p:nvGraphicFramePr>
          <p:cNvPr id="4" name="İçerik Yer Tutucusu 3"/>
          <p:cNvGraphicFramePr>
            <a:graphicFrameLocks noGrp="1"/>
          </p:cNvGraphicFramePr>
          <p:nvPr>
            <p:ph idx="1"/>
          </p:nvPr>
        </p:nvGraphicFramePr>
        <p:xfrm>
          <a:off x="1116013" y="1447800"/>
          <a:ext cx="7851084" cy="4022616"/>
        </p:xfrm>
        <a:graphic>
          <a:graphicData uri="http://schemas.openxmlformats.org/drawingml/2006/table">
            <a:tbl>
              <a:tblPr firstRow="1" bandRow="1">
                <a:tableStyleId>{7DF18680-E054-41AD-8BC1-D1AEF772440D}</a:tableStyleId>
              </a:tblPr>
              <a:tblGrid>
                <a:gridCol w="494112"/>
                <a:gridCol w="899320"/>
                <a:gridCol w="806721"/>
                <a:gridCol w="733383"/>
                <a:gridCol w="806721"/>
                <a:gridCol w="733383"/>
                <a:gridCol w="733383"/>
                <a:gridCol w="651905"/>
                <a:gridCol w="574297"/>
                <a:gridCol w="757809"/>
                <a:gridCol w="660050"/>
              </a:tblGrid>
              <a:tr h="394447">
                <a:tc rowSpan="2">
                  <a:txBody>
                    <a:bodyPr/>
                    <a:lstStyle/>
                    <a:p>
                      <a:pPr algn="ctr"/>
                      <a:r>
                        <a:rPr lang="tr-TR" sz="1200" dirty="0" smtClean="0"/>
                        <a:t>No</a:t>
                      </a:r>
                      <a:endParaRPr lang="tr-TR" sz="1200" dirty="0"/>
                    </a:p>
                  </a:txBody>
                  <a:tcPr/>
                </a:tc>
                <a:tc rowSpan="2">
                  <a:txBody>
                    <a:bodyPr/>
                    <a:lstStyle/>
                    <a:p>
                      <a:r>
                        <a:rPr lang="tr-TR" sz="1200" dirty="0" smtClean="0"/>
                        <a:t>İlçe</a:t>
                      </a:r>
                      <a:endParaRPr lang="tr-TR" sz="1200" dirty="0"/>
                    </a:p>
                  </a:txBody>
                  <a:tcPr/>
                </a:tc>
                <a:tc rowSpan="2">
                  <a:txBody>
                    <a:bodyPr/>
                    <a:lstStyle/>
                    <a:p>
                      <a:r>
                        <a:rPr lang="tr-TR" sz="1200" dirty="0" smtClean="0"/>
                        <a:t>Toplam Köy / Belediye</a:t>
                      </a:r>
                      <a:endParaRPr lang="tr-TR" sz="1200" dirty="0"/>
                    </a:p>
                  </a:txBody>
                  <a:tcPr/>
                </a:tc>
                <a:tc rowSpan="2">
                  <a:txBody>
                    <a:bodyPr/>
                    <a:lstStyle/>
                    <a:p>
                      <a:r>
                        <a:rPr lang="tr-TR" sz="1200" dirty="0" smtClean="0"/>
                        <a:t>Tespit Yapılan Köy</a:t>
                      </a:r>
                      <a:endParaRPr lang="tr-TR" sz="1200" dirty="0"/>
                    </a:p>
                  </a:txBody>
                  <a:tcPr/>
                </a:tc>
                <a:tc rowSpan="2">
                  <a:txBody>
                    <a:bodyPr/>
                    <a:lstStyle/>
                    <a:p>
                      <a:r>
                        <a:rPr lang="tr-TR" sz="1200" dirty="0" smtClean="0"/>
                        <a:t>Mera Bulunan Köy</a:t>
                      </a:r>
                      <a:endParaRPr lang="tr-TR" sz="1200" dirty="0"/>
                    </a:p>
                  </a:txBody>
                  <a:tcPr/>
                </a:tc>
                <a:tc rowSpan="2">
                  <a:txBody>
                    <a:bodyPr/>
                    <a:lstStyle/>
                    <a:p>
                      <a:r>
                        <a:rPr lang="tr-TR" sz="1200" dirty="0" smtClean="0"/>
                        <a:t>Tahdit Yapılan Köy</a:t>
                      </a:r>
                      <a:endParaRPr lang="tr-TR" sz="1200" dirty="0"/>
                    </a:p>
                  </a:txBody>
                  <a:tcPr/>
                </a:tc>
                <a:tc rowSpan="2">
                  <a:txBody>
                    <a:bodyPr/>
                    <a:lstStyle/>
                    <a:p>
                      <a:r>
                        <a:rPr lang="tr-TR" sz="1200" dirty="0" smtClean="0"/>
                        <a:t>Tahsis Yapılan Köy</a:t>
                      </a:r>
                      <a:endParaRPr lang="tr-TR" sz="1200" dirty="0"/>
                    </a:p>
                  </a:txBody>
                  <a:tcPr/>
                </a:tc>
                <a:tc gridSpan="3">
                  <a:txBody>
                    <a:bodyPr/>
                    <a:lstStyle/>
                    <a:p>
                      <a:pPr algn="ctr"/>
                      <a:r>
                        <a:rPr lang="tr-TR" sz="1200" dirty="0" smtClean="0"/>
                        <a:t>Tespit Edilen Alan (Da)</a:t>
                      </a:r>
                      <a:endParaRPr lang="tr-TR" sz="1200" dirty="0"/>
                    </a:p>
                  </a:txBody>
                  <a:tcPr>
                    <a:lnB w="12700" cap="flat" cmpd="sng" algn="ctr">
                      <a:solidFill>
                        <a:schemeClr val="bg1"/>
                      </a:solidFill>
                      <a:prstDash val="solid"/>
                      <a:round/>
                      <a:headEnd type="none" w="med" len="med"/>
                      <a:tailEnd type="none" w="med" len="med"/>
                    </a:lnB>
                  </a:tcPr>
                </a:tc>
                <a:tc hMerge="1">
                  <a:txBody>
                    <a:bodyPr/>
                    <a:lstStyle/>
                    <a:p>
                      <a:endParaRPr lang="tr-TR" sz="1200" dirty="0"/>
                    </a:p>
                  </a:txBody>
                  <a:tcPr>
                    <a:lnB w="12700" cap="flat" cmpd="sng" algn="ctr">
                      <a:solidFill>
                        <a:schemeClr val="bg1"/>
                      </a:solidFill>
                      <a:prstDash val="solid"/>
                      <a:round/>
                      <a:headEnd type="none" w="med" len="med"/>
                      <a:tailEnd type="none" w="med" len="med"/>
                    </a:lnB>
                  </a:tcPr>
                </a:tc>
                <a:tc hMerge="1">
                  <a:txBody>
                    <a:bodyPr/>
                    <a:lstStyle/>
                    <a:p>
                      <a:endParaRPr lang="tr-TR" sz="1200" dirty="0"/>
                    </a:p>
                  </a:txBody>
                  <a:tcPr>
                    <a:lnB w="12700" cap="flat" cmpd="sng" algn="ctr">
                      <a:solidFill>
                        <a:schemeClr val="bg1"/>
                      </a:solidFill>
                      <a:prstDash val="solid"/>
                      <a:round/>
                      <a:headEnd type="none" w="med" len="med"/>
                      <a:tailEnd type="none" w="med" len="med"/>
                    </a:lnB>
                  </a:tcPr>
                </a:tc>
                <a:tc rowSpan="2">
                  <a:txBody>
                    <a:bodyPr/>
                    <a:lstStyle/>
                    <a:p>
                      <a:r>
                        <a:rPr lang="tr-TR" sz="1200" dirty="0" smtClean="0"/>
                        <a:t>Parsel Sayısı</a:t>
                      </a:r>
                      <a:endParaRPr lang="tr-TR" sz="1200" dirty="0"/>
                    </a:p>
                  </a:txBody>
                  <a:tcPr/>
                </a:tc>
              </a:tr>
              <a:tr h="290609">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r>
                        <a:rPr lang="tr-TR" sz="1200" b="1" dirty="0" smtClean="0"/>
                        <a:t>Mera</a:t>
                      </a:r>
                      <a:endParaRPr lang="tr-TR" sz="1200" b="1" dirty="0"/>
                    </a:p>
                  </a:txBody>
                  <a:tcPr anchor="ctr">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t>5/b</a:t>
                      </a:r>
                    </a:p>
                  </a:txBody>
                  <a:tcPr anchor="ctr">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t>Toplam</a:t>
                      </a:r>
                    </a:p>
                  </a:txBody>
                  <a:tcPr anchor="ctr">
                    <a:lnT w="12700" cap="flat" cmpd="sng" algn="ctr">
                      <a:solidFill>
                        <a:schemeClr val="bg1"/>
                      </a:solidFill>
                      <a:prstDash val="solid"/>
                      <a:round/>
                      <a:headEnd type="none" w="med" len="med"/>
                      <a:tailEnd type="none" w="med" len="med"/>
                    </a:lnT>
                  </a:tcPr>
                </a:tc>
                <a:tc vMerge="1">
                  <a:txBody>
                    <a:bodyPr/>
                    <a:lstStyle/>
                    <a:p>
                      <a:endParaRPr lang="tr-TR"/>
                    </a:p>
                  </a:txBody>
                  <a:tcPr/>
                </a:tc>
              </a:tr>
              <a:tr h="370840">
                <a:tc>
                  <a:txBody>
                    <a:bodyPr/>
                    <a:lstStyle/>
                    <a:p>
                      <a:pPr algn="ctr"/>
                      <a:r>
                        <a:rPr lang="tr-TR" sz="1200" b="1" dirty="0" smtClean="0"/>
                        <a:t>1.</a:t>
                      </a:r>
                      <a:endParaRPr lang="tr-TR" sz="1200" b="1" dirty="0"/>
                    </a:p>
                  </a:txBody>
                  <a:tcPr/>
                </a:tc>
                <a:tc>
                  <a:txBody>
                    <a:bodyPr/>
                    <a:lstStyle/>
                    <a:p>
                      <a:r>
                        <a:rPr lang="tr-TR" sz="1200" dirty="0" smtClean="0"/>
                        <a:t>Merkez</a:t>
                      </a:r>
                      <a:endParaRPr lang="tr-TR" sz="1200" dirty="0"/>
                    </a:p>
                  </a:txBody>
                  <a:tcPr/>
                </a:tc>
                <a:tc>
                  <a:txBody>
                    <a:bodyPr/>
                    <a:lstStyle/>
                    <a:p>
                      <a:pPr algn="r"/>
                      <a:r>
                        <a:rPr lang="tr-TR" sz="1200" dirty="0" smtClean="0"/>
                        <a:t>24</a:t>
                      </a:r>
                      <a:endParaRPr lang="tr-TR" sz="1200" dirty="0"/>
                    </a:p>
                  </a:txBody>
                  <a:tcPr/>
                </a:tc>
                <a:tc>
                  <a:txBody>
                    <a:bodyPr/>
                    <a:lstStyle/>
                    <a:p>
                      <a:pPr algn="r"/>
                      <a:r>
                        <a:rPr lang="tr-TR" sz="1200" dirty="0" smtClean="0"/>
                        <a:t>24</a:t>
                      </a:r>
                      <a:endParaRPr lang="tr-TR" sz="1200" dirty="0"/>
                    </a:p>
                  </a:txBody>
                  <a:tcPr/>
                </a:tc>
                <a:tc>
                  <a:txBody>
                    <a:bodyPr/>
                    <a:lstStyle/>
                    <a:p>
                      <a:pPr algn="r"/>
                      <a:r>
                        <a:rPr lang="tr-TR" sz="1200" dirty="0" smtClean="0"/>
                        <a:t>12</a:t>
                      </a:r>
                      <a:endParaRPr lang="tr-TR" sz="1200" dirty="0"/>
                    </a:p>
                  </a:txBody>
                  <a:tcPr/>
                </a:tc>
                <a:tc>
                  <a:txBody>
                    <a:bodyPr/>
                    <a:lstStyle/>
                    <a:p>
                      <a:pPr algn="r"/>
                      <a:r>
                        <a:rPr lang="tr-TR" sz="1200" dirty="0" smtClean="0"/>
                        <a:t>12</a:t>
                      </a:r>
                      <a:endParaRPr lang="tr-TR" sz="1200" dirty="0"/>
                    </a:p>
                  </a:txBody>
                  <a:tcPr/>
                </a:tc>
                <a:tc>
                  <a:txBody>
                    <a:bodyPr/>
                    <a:lstStyle/>
                    <a:p>
                      <a:pPr algn="r"/>
                      <a:r>
                        <a:rPr lang="tr-TR" sz="1200" dirty="0" smtClean="0"/>
                        <a:t>0</a:t>
                      </a:r>
                      <a:endParaRPr lang="tr-TR" sz="1200" dirty="0"/>
                    </a:p>
                  </a:txBody>
                  <a:tcPr/>
                </a:tc>
                <a:tc>
                  <a:txBody>
                    <a:bodyPr/>
                    <a:lstStyle/>
                    <a:p>
                      <a:pPr algn="r"/>
                      <a:r>
                        <a:rPr lang="tr-TR" sz="1200" dirty="0" smtClean="0"/>
                        <a:t>144</a:t>
                      </a:r>
                      <a:endParaRPr lang="tr-TR" sz="1200" dirty="0"/>
                    </a:p>
                  </a:txBody>
                  <a:tcPr/>
                </a:tc>
                <a:tc>
                  <a:txBody>
                    <a:bodyPr/>
                    <a:lstStyle/>
                    <a:p>
                      <a:pPr algn="r"/>
                      <a:r>
                        <a:rPr lang="tr-TR" sz="1200" dirty="0" smtClean="0"/>
                        <a:t>1.567</a:t>
                      </a:r>
                      <a:endParaRPr lang="tr-TR" sz="1200" dirty="0"/>
                    </a:p>
                  </a:txBody>
                  <a:tcPr/>
                </a:tc>
                <a:tc>
                  <a:txBody>
                    <a:bodyPr/>
                    <a:lstStyle/>
                    <a:p>
                      <a:pPr algn="r"/>
                      <a:r>
                        <a:rPr lang="tr-TR" sz="1200" dirty="0" smtClean="0"/>
                        <a:t>1.711</a:t>
                      </a:r>
                      <a:endParaRPr lang="tr-TR" sz="1200" dirty="0"/>
                    </a:p>
                  </a:txBody>
                  <a:tcPr/>
                </a:tc>
                <a:tc>
                  <a:txBody>
                    <a:bodyPr/>
                    <a:lstStyle/>
                    <a:p>
                      <a:pPr algn="r"/>
                      <a:r>
                        <a:rPr lang="tr-TR" sz="1200" dirty="0" smtClean="0"/>
                        <a:t>52</a:t>
                      </a:r>
                      <a:endParaRPr lang="tr-TR" sz="1200" dirty="0"/>
                    </a:p>
                  </a:txBody>
                  <a:tcPr/>
                </a:tc>
              </a:tr>
              <a:tr h="370840">
                <a:tc>
                  <a:txBody>
                    <a:bodyPr/>
                    <a:lstStyle/>
                    <a:p>
                      <a:pPr algn="ctr"/>
                      <a:r>
                        <a:rPr lang="tr-TR" sz="1200" b="1" dirty="0" smtClean="0"/>
                        <a:t>2.</a:t>
                      </a:r>
                      <a:endParaRPr lang="tr-TR" sz="1200" b="1" dirty="0"/>
                    </a:p>
                  </a:txBody>
                  <a:tcPr/>
                </a:tc>
                <a:tc>
                  <a:txBody>
                    <a:bodyPr/>
                    <a:lstStyle/>
                    <a:p>
                      <a:r>
                        <a:rPr lang="tr-TR" sz="1200" dirty="0" smtClean="0"/>
                        <a:t>Alaplı</a:t>
                      </a:r>
                      <a:endParaRPr lang="tr-TR" sz="1200" dirty="0"/>
                    </a:p>
                  </a:txBody>
                  <a:tcPr/>
                </a:tc>
                <a:tc>
                  <a:txBody>
                    <a:bodyPr/>
                    <a:lstStyle/>
                    <a:p>
                      <a:pPr algn="r"/>
                      <a:r>
                        <a:rPr lang="tr-TR" sz="1200" dirty="0" smtClean="0"/>
                        <a:t>53</a:t>
                      </a:r>
                      <a:endParaRPr lang="tr-TR" sz="1200" dirty="0"/>
                    </a:p>
                  </a:txBody>
                  <a:tcPr/>
                </a:tc>
                <a:tc>
                  <a:txBody>
                    <a:bodyPr/>
                    <a:lstStyle/>
                    <a:p>
                      <a:pPr algn="r"/>
                      <a:r>
                        <a:rPr lang="tr-TR" sz="1200" dirty="0" smtClean="0"/>
                        <a:t>53</a:t>
                      </a:r>
                      <a:endParaRPr lang="tr-TR" sz="1200" dirty="0"/>
                    </a:p>
                  </a:txBody>
                  <a:tcPr/>
                </a:tc>
                <a:tc>
                  <a:txBody>
                    <a:bodyPr/>
                    <a:lstStyle/>
                    <a:p>
                      <a:pPr algn="r"/>
                      <a:r>
                        <a:rPr lang="tr-TR" sz="1200" dirty="0" smtClean="0"/>
                        <a:t>21</a:t>
                      </a:r>
                      <a:endParaRPr lang="tr-TR" sz="1200" dirty="0"/>
                    </a:p>
                  </a:txBody>
                  <a:tcPr/>
                </a:tc>
                <a:tc>
                  <a:txBody>
                    <a:bodyPr/>
                    <a:lstStyle/>
                    <a:p>
                      <a:pPr algn="r"/>
                      <a:r>
                        <a:rPr lang="tr-TR" sz="1200" dirty="0" smtClean="0"/>
                        <a:t>20</a:t>
                      </a:r>
                      <a:endParaRPr lang="tr-TR" sz="1200" dirty="0"/>
                    </a:p>
                  </a:txBody>
                  <a:tcPr/>
                </a:tc>
                <a:tc>
                  <a:txBody>
                    <a:bodyPr/>
                    <a:lstStyle/>
                    <a:p>
                      <a:pPr algn="r"/>
                      <a:r>
                        <a:rPr lang="tr-TR" sz="1200" dirty="0" smtClean="0"/>
                        <a:t>2</a:t>
                      </a:r>
                      <a:endParaRPr lang="tr-TR" sz="1200" dirty="0"/>
                    </a:p>
                  </a:txBody>
                  <a:tcPr/>
                </a:tc>
                <a:tc>
                  <a:txBody>
                    <a:bodyPr/>
                    <a:lstStyle/>
                    <a:p>
                      <a:pPr algn="r"/>
                      <a:r>
                        <a:rPr lang="tr-TR" sz="1200" dirty="0" smtClean="0"/>
                        <a:t>620</a:t>
                      </a:r>
                      <a:endParaRPr lang="tr-TR" sz="1200" dirty="0"/>
                    </a:p>
                  </a:txBody>
                  <a:tcPr/>
                </a:tc>
                <a:tc>
                  <a:txBody>
                    <a:bodyPr/>
                    <a:lstStyle/>
                    <a:p>
                      <a:pPr algn="r"/>
                      <a:r>
                        <a:rPr lang="tr-TR" sz="1200" dirty="0" smtClean="0"/>
                        <a:t>0</a:t>
                      </a:r>
                      <a:endParaRPr lang="tr-TR" sz="1200" dirty="0"/>
                    </a:p>
                  </a:txBody>
                  <a:tcPr/>
                </a:tc>
                <a:tc>
                  <a:txBody>
                    <a:bodyPr/>
                    <a:lstStyle/>
                    <a:p>
                      <a:pPr algn="r"/>
                      <a:r>
                        <a:rPr lang="tr-TR" sz="1200" dirty="0" smtClean="0"/>
                        <a:t>620</a:t>
                      </a:r>
                      <a:endParaRPr lang="tr-TR" sz="1200" dirty="0"/>
                    </a:p>
                  </a:txBody>
                  <a:tcPr/>
                </a:tc>
                <a:tc>
                  <a:txBody>
                    <a:bodyPr/>
                    <a:lstStyle/>
                    <a:p>
                      <a:pPr algn="r"/>
                      <a:r>
                        <a:rPr lang="tr-TR" sz="1200" dirty="0" smtClean="0"/>
                        <a:t>136</a:t>
                      </a:r>
                      <a:endParaRPr lang="tr-TR" sz="1200" dirty="0"/>
                    </a:p>
                  </a:txBody>
                  <a:tcPr/>
                </a:tc>
              </a:tr>
              <a:tr h="370840">
                <a:tc>
                  <a:txBody>
                    <a:bodyPr/>
                    <a:lstStyle/>
                    <a:p>
                      <a:pPr algn="ctr"/>
                      <a:r>
                        <a:rPr lang="tr-TR" sz="1200" b="1" dirty="0" smtClean="0"/>
                        <a:t>3.</a:t>
                      </a:r>
                      <a:endParaRPr lang="tr-TR" sz="1200" b="1" dirty="0"/>
                    </a:p>
                  </a:txBody>
                  <a:tcPr/>
                </a:tc>
                <a:tc>
                  <a:txBody>
                    <a:bodyPr/>
                    <a:lstStyle/>
                    <a:p>
                      <a:r>
                        <a:rPr lang="tr-TR" sz="1200" dirty="0" smtClean="0"/>
                        <a:t>Çaycuma</a:t>
                      </a:r>
                      <a:endParaRPr lang="tr-TR" sz="1200" dirty="0"/>
                    </a:p>
                  </a:txBody>
                  <a:tcPr/>
                </a:tc>
                <a:tc>
                  <a:txBody>
                    <a:bodyPr/>
                    <a:lstStyle/>
                    <a:p>
                      <a:pPr algn="r"/>
                      <a:r>
                        <a:rPr lang="tr-TR" sz="1200" dirty="0" smtClean="0"/>
                        <a:t>89</a:t>
                      </a:r>
                      <a:endParaRPr lang="tr-TR" sz="1200" dirty="0"/>
                    </a:p>
                  </a:txBody>
                  <a:tcPr/>
                </a:tc>
                <a:tc>
                  <a:txBody>
                    <a:bodyPr/>
                    <a:lstStyle/>
                    <a:p>
                      <a:pPr algn="r"/>
                      <a:r>
                        <a:rPr lang="tr-TR" sz="1200" dirty="0" smtClean="0"/>
                        <a:t>89</a:t>
                      </a:r>
                      <a:endParaRPr lang="tr-TR" sz="1200" dirty="0"/>
                    </a:p>
                  </a:txBody>
                  <a:tcPr/>
                </a:tc>
                <a:tc>
                  <a:txBody>
                    <a:bodyPr/>
                    <a:lstStyle/>
                    <a:p>
                      <a:pPr algn="r"/>
                      <a:r>
                        <a:rPr lang="tr-TR" sz="1200" dirty="0" smtClean="0"/>
                        <a:t>57</a:t>
                      </a:r>
                      <a:endParaRPr lang="tr-TR" sz="1200" dirty="0"/>
                    </a:p>
                  </a:txBody>
                  <a:tcPr/>
                </a:tc>
                <a:tc>
                  <a:txBody>
                    <a:bodyPr/>
                    <a:lstStyle/>
                    <a:p>
                      <a:pPr algn="r"/>
                      <a:r>
                        <a:rPr lang="tr-TR" sz="1200" dirty="0" smtClean="0"/>
                        <a:t>11</a:t>
                      </a:r>
                      <a:endParaRPr lang="tr-TR" sz="1200" dirty="0"/>
                    </a:p>
                  </a:txBody>
                  <a:tcPr/>
                </a:tc>
                <a:tc>
                  <a:txBody>
                    <a:bodyPr/>
                    <a:lstStyle/>
                    <a:p>
                      <a:pPr algn="r"/>
                      <a:r>
                        <a:rPr lang="tr-TR" sz="1200" dirty="0" smtClean="0"/>
                        <a:t>2</a:t>
                      </a:r>
                      <a:endParaRPr lang="tr-TR" sz="1200" dirty="0"/>
                    </a:p>
                  </a:txBody>
                  <a:tcPr/>
                </a:tc>
                <a:tc>
                  <a:txBody>
                    <a:bodyPr/>
                    <a:lstStyle/>
                    <a:p>
                      <a:pPr algn="r"/>
                      <a:r>
                        <a:rPr lang="tr-TR" sz="1200" dirty="0" smtClean="0"/>
                        <a:t>5.902</a:t>
                      </a:r>
                      <a:endParaRPr lang="tr-TR" sz="1200" dirty="0"/>
                    </a:p>
                  </a:txBody>
                  <a:tcPr/>
                </a:tc>
                <a:tc>
                  <a:txBody>
                    <a:bodyPr/>
                    <a:lstStyle/>
                    <a:p>
                      <a:pPr algn="r"/>
                      <a:r>
                        <a:rPr lang="tr-TR" sz="1200" dirty="0" smtClean="0"/>
                        <a:t>999</a:t>
                      </a:r>
                      <a:endParaRPr lang="tr-TR" sz="1200" dirty="0"/>
                    </a:p>
                  </a:txBody>
                  <a:tcPr/>
                </a:tc>
                <a:tc>
                  <a:txBody>
                    <a:bodyPr/>
                    <a:lstStyle/>
                    <a:p>
                      <a:pPr algn="r"/>
                      <a:r>
                        <a:rPr lang="tr-TR" sz="1200" dirty="0" smtClean="0"/>
                        <a:t>6.900</a:t>
                      </a:r>
                      <a:endParaRPr lang="tr-TR" sz="1200" dirty="0"/>
                    </a:p>
                  </a:txBody>
                  <a:tcPr/>
                </a:tc>
                <a:tc>
                  <a:txBody>
                    <a:bodyPr/>
                    <a:lstStyle/>
                    <a:p>
                      <a:pPr algn="r"/>
                      <a:r>
                        <a:rPr lang="tr-TR" sz="1200" dirty="0" smtClean="0"/>
                        <a:t>406</a:t>
                      </a:r>
                      <a:endParaRPr lang="tr-TR" sz="1200" dirty="0"/>
                    </a:p>
                  </a:txBody>
                  <a:tcPr/>
                </a:tc>
              </a:tr>
              <a:tr h="370840">
                <a:tc>
                  <a:txBody>
                    <a:bodyPr/>
                    <a:lstStyle/>
                    <a:p>
                      <a:pPr algn="ctr"/>
                      <a:r>
                        <a:rPr lang="tr-TR" sz="1200" b="1" dirty="0" smtClean="0"/>
                        <a:t>4.</a:t>
                      </a:r>
                      <a:endParaRPr lang="tr-TR" sz="1200" b="1" dirty="0"/>
                    </a:p>
                  </a:txBody>
                  <a:tcPr/>
                </a:tc>
                <a:tc>
                  <a:txBody>
                    <a:bodyPr/>
                    <a:lstStyle/>
                    <a:p>
                      <a:r>
                        <a:rPr lang="tr-TR" sz="1200" dirty="0" smtClean="0"/>
                        <a:t>Devrek</a:t>
                      </a:r>
                      <a:endParaRPr lang="tr-TR" sz="1200" dirty="0"/>
                    </a:p>
                  </a:txBody>
                  <a:tcPr/>
                </a:tc>
                <a:tc>
                  <a:txBody>
                    <a:bodyPr/>
                    <a:lstStyle/>
                    <a:p>
                      <a:pPr algn="r"/>
                      <a:r>
                        <a:rPr lang="tr-TR" sz="1200" dirty="0" smtClean="0"/>
                        <a:t>82</a:t>
                      </a:r>
                      <a:endParaRPr lang="tr-TR" sz="1200" dirty="0"/>
                    </a:p>
                  </a:txBody>
                  <a:tcPr/>
                </a:tc>
                <a:tc>
                  <a:txBody>
                    <a:bodyPr/>
                    <a:lstStyle/>
                    <a:p>
                      <a:pPr algn="r"/>
                      <a:r>
                        <a:rPr lang="tr-TR" sz="1200" dirty="0" smtClean="0"/>
                        <a:t>82</a:t>
                      </a:r>
                      <a:endParaRPr lang="tr-TR" sz="1200" dirty="0"/>
                    </a:p>
                  </a:txBody>
                  <a:tcPr/>
                </a:tc>
                <a:tc>
                  <a:txBody>
                    <a:bodyPr/>
                    <a:lstStyle/>
                    <a:p>
                      <a:pPr algn="r"/>
                      <a:r>
                        <a:rPr lang="tr-TR" sz="1200" dirty="0" smtClean="0"/>
                        <a:t>31</a:t>
                      </a:r>
                      <a:endParaRPr lang="tr-TR" sz="1200" dirty="0"/>
                    </a:p>
                  </a:txBody>
                  <a:tcPr/>
                </a:tc>
                <a:tc>
                  <a:txBody>
                    <a:bodyPr/>
                    <a:lstStyle/>
                    <a:p>
                      <a:pPr algn="r"/>
                      <a:r>
                        <a:rPr lang="tr-TR" sz="1200" dirty="0" smtClean="0"/>
                        <a:t>19</a:t>
                      </a:r>
                      <a:endParaRPr lang="tr-TR" sz="1200" dirty="0"/>
                    </a:p>
                  </a:txBody>
                  <a:tcPr/>
                </a:tc>
                <a:tc>
                  <a:txBody>
                    <a:bodyPr/>
                    <a:lstStyle/>
                    <a:p>
                      <a:pPr algn="r"/>
                      <a:r>
                        <a:rPr lang="tr-TR" sz="1200" dirty="0" smtClean="0"/>
                        <a:t>1</a:t>
                      </a:r>
                      <a:endParaRPr lang="tr-TR" sz="1200" dirty="0"/>
                    </a:p>
                  </a:txBody>
                  <a:tcPr/>
                </a:tc>
                <a:tc>
                  <a:txBody>
                    <a:bodyPr/>
                    <a:lstStyle/>
                    <a:p>
                      <a:pPr algn="r"/>
                      <a:r>
                        <a:rPr lang="tr-TR" sz="1200" dirty="0" smtClean="0"/>
                        <a:t>2.428</a:t>
                      </a:r>
                      <a:endParaRPr lang="tr-TR" sz="1200" dirty="0"/>
                    </a:p>
                  </a:txBody>
                  <a:tcPr/>
                </a:tc>
                <a:tc>
                  <a:txBody>
                    <a:bodyPr/>
                    <a:lstStyle/>
                    <a:p>
                      <a:pPr algn="r"/>
                      <a:r>
                        <a:rPr lang="tr-TR" sz="1200" dirty="0" smtClean="0"/>
                        <a:t>342</a:t>
                      </a:r>
                      <a:endParaRPr lang="tr-TR" sz="1200" dirty="0"/>
                    </a:p>
                  </a:txBody>
                  <a:tcPr/>
                </a:tc>
                <a:tc>
                  <a:txBody>
                    <a:bodyPr/>
                    <a:lstStyle/>
                    <a:p>
                      <a:pPr algn="r"/>
                      <a:r>
                        <a:rPr lang="tr-TR" sz="1200" dirty="0" smtClean="0"/>
                        <a:t>2.770</a:t>
                      </a:r>
                      <a:endParaRPr lang="tr-TR" sz="1200" dirty="0"/>
                    </a:p>
                  </a:txBody>
                  <a:tcPr/>
                </a:tc>
                <a:tc>
                  <a:txBody>
                    <a:bodyPr/>
                    <a:lstStyle/>
                    <a:p>
                      <a:pPr algn="r"/>
                      <a:r>
                        <a:rPr lang="tr-TR" sz="1200" dirty="0" smtClean="0"/>
                        <a:t>138</a:t>
                      </a:r>
                      <a:endParaRPr lang="tr-TR" sz="1200" dirty="0"/>
                    </a:p>
                  </a:txBody>
                  <a:tcPr/>
                </a:tc>
              </a:tr>
              <a:tr h="370840">
                <a:tc>
                  <a:txBody>
                    <a:bodyPr/>
                    <a:lstStyle/>
                    <a:p>
                      <a:pPr algn="ctr"/>
                      <a:r>
                        <a:rPr lang="tr-TR" sz="1200" b="1" dirty="0" smtClean="0"/>
                        <a:t>5.</a:t>
                      </a:r>
                      <a:endParaRPr lang="tr-TR" sz="1200" b="1" dirty="0"/>
                    </a:p>
                  </a:txBody>
                  <a:tcPr/>
                </a:tc>
                <a:tc>
                  <a:txBody>
                    <a:bodyPr/>
                    <a:lstStyle/>
                    <a:p>
                      <a:r>
                        <a:rPr lang="tr-TR" sz="1200" dirty="0" err="1" smtClean="0"/>
                        <a:t>Kdz.Ereğli</a:t>
                      </a:r>
                      <a:endParaRPr lang="tr-TR" sz="1200" dirty="0"/>
                    </a:p>
                  </a:txBody>
                  <a:tcPr/>
                </a:tc>
                <a:tc>
                  <a:txBody>
                    <a:bodyPr/>
                    <a:lstStyle/>
                    <a:p>
                      <a:pPr algn="r"/>
                      <a:r>
                        <a:rPr lang="tr-TR" sz="1200" dirty="0" smtClean="0"/>
                        <a:t>95</a:t>
                      </a:r>
                      <a:endParaRPr lang="tr-TR" sz="1200" dirty="0"/>
                    </a:p>
                  </a:txBody>
                  <a:tcPr/>
                </a:tc>
                <a:tc>
                  <a:txBody>
                    <a:bodyPr/>
                    <a:lstStyle/>
                    <a:p>
                      <a:pPr algn="r"/>
                      <a:r>
                        <a:rPr lang="tr-TR" sz="1200" dirty="0" smtClean="0"/>
                        <a:t>95</a:t>
                      </a:r>
                      <a:endParaRPr lang="tr-TR" sz="1200" dirty="0"/>
                    </a:p>
                  </a:txBody>
                  <a:tcPr/>
                </a:tc>
                <a:tc>
                  <a:txBody>
                    <a:bodyPr/>
                    <a:lstStyle/>
                    <a:p>
                      <a:pPr algn="r"/>
                      <a:r>
                        <a:rPr lang="tr-TR" sz="1200" dirty="0" smtClean="0"/>
                        <a:t>34</a:t>
                      </a:r>
                      <a:endParaRPr lang="tr-TR" sz="1200" dirty="0"/>
                    </a:p>
                  </a:txBody>
                  <a:tcPr/>
                </a:tc>
                <a:tc>
                  <a:txBody>
                    <a:bodyPr/>
                    <a:lstStyle/>
                    <a:p>
                      <a:pPr algn="r"/>
                      <a:r>
                        <a:rPr lang="tr-TR" sz="1200" dirty="0" smtClean="0"/>
                        <a:t>23</a:t>
                      </a:r>
                      <a:endParaRPr lang="tr-TR" sz="1200" dirty="0"/>
                    </a:p>
                  </a:txBody>
                  <a:tcPr/>
                </a:tc>
                <a:tc>
                  <a:txBody>
                    <a:bodyPr/>
                    <a:lstStyle/>
                    <a:p>
                      <a:pPr algn="r"/>
                      <a:r>
                        <a:rPr lang="tr-TR" sz="1200" dirty="0" smtClean="0"/>
                        <a:t>0</a:t>
                      </a:r>
                      <a:endParaRPr lang="tr-TR" sz="1200" dirty="0"/>
                    </a:p>
                  </a:txBody>
                  <a:tcPr/>
                </a:tc>
                <a:tc>
                  <a:txBody>
                    <a:bodyPr/>
                    <a:lstStyle/>
                    <a:p>
                      <a:pPr algn="r"/>
                      <a:r>
                        <a:rPr lang="tr-TR" sz="1200" dirty="0" smtClean="0"/>
                        <a:t>1.781</a:t>
                      </a:r>
                      <a:endParaRPr lang="tr-TR" sz="1200" dirty="0"/>
                    </a:p>
                  </a:txBody>
                  <a:tcPr/>
                </a:tc>
                <a:tc>
                  <a:txBody>
                    <a:bodyPr/>
                    <a:lstStyle/>
                    <a:p>
                      <a:pPr algn="r"/>
                      <a:r>
                        <a:rPr lang="tr-TR" sz="1200" dirty="0" smtClean="0"/>
                        <a:t>0</a:t>
                      </a:r>
                      <a:endParaRPr lang="tr-TR" sz="1200" dirty="0"/>
                    </a:p>
                  </a:txBody>
                  <a:tcPr/>
                </a:tc>
                <a:tc>
                  <a:txBody>
                    <a:bodyPr/>
                    <a:lstStyle/>
                    <a:p>
                      <a:pPr algn="r"/>
                      <a:r>
                        <a:rPr lang="tr-TR" sz="1200" dirty="0" smtClean="0"/>
                        <a:t>1.781</a:t>
                      </a:r>
                      <a:endParaRPr lang="tr-TR" sz="1200" dirty="0"/>
                    </a:p>
                  </a:txBody>
                  <a:tcPr/>
                </a:tc>
                <a:tc>
                  <a:txBody>
                    <a:bodyPr/>
                    <a:lstStyle/>
                    <a:p>
                      <a:pPr algn="r"/>
                      <a:r>
                        <a:rPr lang="tr-TR" sz="1200" dirty="0" smtClean="0"/>
                        <a:t>72</a:t>
                      </a:r>
                      <a:endParaRPr lang="tr-TR" sz="1200" dirty="0"/>
                    </a:p>
                  </a:txBody>
                  <a:tcPr/>
                </a:tc>
              </a:tr>
              <a:tr h="370840">
                <a:tc>
                  <a:txBody>
                    <a:bodyPr/>
                    <a:lstStyle/>
                    <a:p>
                      <a:pPr algn="ctr"/>
                      <a:r>
                        <a:rPr lang="tr-TR" sz="1200" b="1" dirty="0" smtClean="0"/>
                        <a:t>6.</a:t>
                      </a:r>
                      <a:endParaRPr lang="tr-TR" sz="1200" b="1" dirty="0"/>
                    </a:p>
                  </a:txBody>
                  <a:tcPr/>
                </a:tc>
                <a:tc>
                  <a:txBody>
                    <a:bodyPr/>
                    <a:lstStyle/>
                    <a:p>
                      <a:r>
                        <a:rPr lang="tr-TR" sz="1200" dirty="0" smtClean="0"/>
                        <a:t>Gökçebey</a:t>
                      </a:r>
                      <a:endParaRPr lang="tr-TR" sz="1200" dirty="0"/>
                    </a:p>
                  </a:txBody>
                  <a:tcPr/>
                </a:tc>
                <a:tc>
                  <a:txBody>
                    <a:bodyPr/>
                    <a:lstStyle/>
                    <a:p>
                      <a:pPr algn="r"/>
                      <a:r>
                        <a:rPr lang="tr-TR" sz="1200" dirty="0" smtClean="0"/>
                        <a:t>21</a:t>
                      </a:r>
                      <a:endParaRPr lang="tr-TR" sz="1200" dirty="0"/>
                    </a:p>
                  </a:txBody>
                  <a:tcPr/>
                </a:tc>
                <a:tc>
                  <a:txBody>
                    <a:bodyPr/>
                    <a:lstStyle/>
                    <a:p>
                      <a:pPr algn="r"/>
                      <a:r>
                        <a:rPr lang="tr-TR" sz="1200" dirty="0" smtClean="0"/>
                        <a:t>21</a:t>
                      </a:r>
                      <a:endParaRPr lang="tr-TR" sz="1200" dirty="0"/>
                    </a:p>
                  </a:txBody>
                  <a:tcPr/>
                </a:tc>
                <a:tc>
                  <a:txBody>
                    <a:bodyPr/>
                    <a:lstStyle/>
                    <a:p>
                      <a:pPr algn="r"/>
                      <a:r>
                        <a:rPr lang="tr-TR" sz="1200" dirty="0" smtClean="0"/>
                        <a:t>6</a:t>
                      </a:r>
                      <a:endParaRPr lang="tr-TR" sz="1200" dirty="0"/>
                    </a:p>
                  </a:txBody>
                  <a:tcPr/>
                </a:tc>
                <a:tc>
                  <a:txBody>
                    <a:bodyPr/>
                    <a:lstStyle/>
                    <a:p>
                      <a:pPr algn="r"/>
                      <a:r>
                        <a:rPr lang="tr-TR" sz="1200" dirty="0" smtClean="0"/>
                        <a:t>7</a:t>
                      </a:r>
                      <a:endParaRPr lang="tr-TR" sz="1200" dirty="0"/>
                    </a:p>
                  </a:txBody>
                  <a:tcPr/>
                </a:tc>
                <a:tc>
                  <a:txBody>
                    <a:bodyPr/>
                    <a:lstStyle/>
                    <a:p>
                      <a:pPr algn="r"/>
                      <a:r>
                        <a:rPr lang="tr-TR" sz="1200" dirty="0" smtClean="0"/>
                        <a:t>2</a:t>
                      </a:r>
                      <a:endParaRPr lang="tr-TR" sz="1200" dirty="0"/>
                    </a:p>
                  </a:txBody>
                  <a:tcPr/>
                </a:tc>
                <a:tc>
                  <a:txBody>
                    <a:bodyPr/>
                    <a:lstStyle/>
                    <a:p>
                      <a:pPr algn="r"/>
                      <a:r>
                        <a:rPr lang="tr-TR" sz="1200" dirty="0" smtClean="0"/>
                        <a:t>218</a:t>
                      </a:r>
                      <a:endParaRPr lang="tr-TR" sz="1200" dirty="0"/>
                    </a:p>
                  </a:txBody>
                  <a:tcPr/>
                </a:tc>
                <a:tc>
                  <a:txBody>
                    <a:bodyPr/>
                    <a:lstStyle/>
                    <a:p>
                      <a:pPr algn="r"/>
                      <a:r>
                        <a:rPr lang="tr-TR" sz="1200" dirty="0" smtClean="0"/>
                        <a:t>0</a:t>
                      </a:r>
                      <a:endParaRPr lang="tr-TR" sz="1200" dirty="0"/>
                    </a:p>
                  </a:txBody>
                  <a:tcPr/>
                </a:tc>
                <a:tc>
                  <a:txBody>
                    <a:bodyPr/>
                    <a:lstStyle/>
                    <a:p>
                      <a:pPr algn="r"/>
                      <a:r>
                        <a:rPr lang="tr-TR" sz="1200" dirty="0" smtClean="0"/>
                        <a:t>218</a:t>
                      </a:r>
                      <a:endParaRPr lang="tr-TR" sz="1200" dirty="0"/>
                    </a:p>
                  </a:txBody>
                  <a:tcPr/>
                </a:tc>
                <a:tc>
                  <a:txBody>
                    <a:bodyPr/>
                    <a:lstStyle/>
                    <a:p>
                      <a:pPr algn="r"/>
                      <a:r>
                        <a:rPr lang="tr-TR" sz="1200" dirty="0" smtClean="0"/>
                        <a:t>14</a:t>
                      </a:r>
                      <a:endParaRPr lang="tr-TR" sz="1200" dirty="0"/>
                    </a:p>
                  </a:txBody>
                  <a:tcPr/>
                </a:tc>
              </a:tr>
              <a:tr h="370840">
                <a:tc>
                  <a:txBody>
                    <a:bodyPr/>
                    <a:lstStyle/>
                    <a:p>
                      <a:pPr algn="ctr"/>
                      <a:r>
                        <a:rPr lang="tr-TR" sz="1200" b="1" dirty="0" smtClean="0"/>
                        <a:t>7.</a:t>
                      </a:r>
                      <a:endParaRPr lang="tr-TR" sz="1200" b="1" dirty="0"/>
                    </a:p>
                  </a:txBody>
                  <a:tcPr/>
                </a:tc>
                <a:tc>
                  <a:txBody>
                    <a:bodyPr/>
                    <a:lstStyle/>
                    <a:p>
                      <a:r>
                        <a:rPr lang="tr-TR" sz="1200" dirty="0" smtClean="0"/>
                        <a:t>Kilimli</a:t>
                      </a:r>
                      <a:endParaRPr lang="tr-TR" sz="1200" dirty="0"/>
                    </a:p>
                  </a:txBody>
                  <a:tcPr/>
                </a:tc>
                <a:tc>
                  <a:txBody>
                    <a:bodyPr/>
                    <a:lstStyle/>
                    <a:p>
                      <a:pPr algn="r"/>
                      <a:r>
                        <a:rPr lang="tr-TR" sz="1200" dirty="0" smtClean="0"/>
                        <a:t>11</a:t>
                      </a:r>
                      <a:endParaRPr lang="tr-TR" sz="1200" dirty="0"/>
                    </a:p>
                  </a:txBody>
                  <a:tcPr/>
                </a:tc>
                <a:tc>
                  <a:txBody>
                    <a:bodyPr/>
                    <a:lstStyle/>
                    <a:p>
                      <a:pPr algn="r"/>
                      <a:r>
                        <a:rPr lang="tr-TR" sz="1200" dirty="0" smtClean="0"/>
                        <a:t>11</a:t>
                      </a:r>
                      <a:endParaRPr lang="tr-TR" sz="1200" dirty="0"/>
                    </a:p>
                  </a:txBody>
                  <a:tcPr/>
                </a:tc>
                <a:tc>
                  <a:txBody>
                    <a:bodyPr/>
                    <a:lstStyle/>
                    <a:p>
                      <a:pPr algn="r"/>
                      <a:r>
                        <a:rPr lang="tr-TR" sz="1200" dirty="0" smtClean="0"/>
                        <a:t>2</a:t>
                      </a:r>
                      <a:endParaRPr lang="tr-TR" sz="1200" dirty="0"/>
                    </a:p>
                  </a:txBody>
                  <a:tcPr/>
                </a:tc>
                <a:tc>
                  <a:txBody>
                    <a:bodyPr/>
                    <a:lstStyle/>
                    <a:p>
                      <a:pPr algn="r"/>
                      <a:r>
                        <a:rPr lang="tr-TR" sz="1200" dirty="0" smtClean="0"/>
                        <a:t>2</a:t>
                      </a:r>
                      <a:endParaRPr lang="tr-TR" sz="1200" dirty="0"/>
                    </a:p>
                  </a:txBody>
                  <a:tcPr/>
                </a:tc>
                <a:tc>
                  <a:txBody>
                    <a:bodyPr/>
                    <a:lstStyle/>
                    <a:p>
                      <a:pPr algn="r"/>
                      <a:r>
                        <a:rPr lang="tr-TR" sz="1200" dirty="0" smtClean="0"/>
                        <a:t>0</a:t>
                      </a:r>
                      <a:endParaRPr lang="tr-TR" sz="1200" dirty="0"/>
                    </a:p>
                  </a:txBody>
                  <a:tcPr/>
                </a:tc>
                <a:tc>
                  <a:txBody>
                    <a:bodyPr/>
                    <a:lstStyle/>
                    <a:p>
                      <a:pPr algn="r"/>
                      <a:r>
                        <a:rPr lang="tr-TR" sz="1200" dirty="0" smtClean="0"/>
                        <a:t>127</a:t>
                      </a:r>
                      <a:endParaRPr lang="tr-TR" sz="1200" dirty="0"/>
                    </a:p>
                  </a:txBody>
                  <a:tcPr/>
                </a:tc>
                <a:tc>
                  <a:txBody>
                    <a:bodyPr/>
                    <a:lstStyle/>
                    <a:p>
                      <a:pPr algn="r"/>
                      <a:r>
                        <a:rPr lang="tr-TR" sz="1200" dirty="0" smtClean="0"/>
                        <a:t>0</a:t>
                      </a:r>
                      <a:endParaRPr lang="tr-TR" sz="1200" dirty="0"/>
                    </a:p>
                  </a:txBody>
                  <a:tcPr/>
                </a:tc>
                <a:tc>
                  <a:txBody>
                    <a:bodyPr/>
                    <a:lstStyle/>
                    <a:p>
                      <a:pPr algn="r"/>
                      <a:r>
                        <a:rPr lang="tr-TR" sz="1200" dirty="0" smtClean="0"/>
                        <a:t>127</a:t>
                      </a:r>
                      <a:endParaRPr lang="tr-TR" sz="1200" dirty="0"/>
                    </a:p>
                  </a:txBody>
                  <a:tcPr/>
                </a:tc>
                <a:tc>
                  <a:txBody>
                    <a:bodyPr/>
                    <a:lstStyle/>
                    <a:p>
                      <a:pPr algn="r"/>
                      <a:r>
                        <a:rPr lang="tr-TR" sz="1200" dirty="0" smtClean="0"/>
                        <a:t>3</a:t>
                      </a:r>
                      <a:endParaRPr lang="tr-TR" sz="1200" dirty="0"/>
                    </a:p>
                  </a:txBody>
                  <a:tcPr/>
                </a:tc>
              </a:tr>
              <a:tr h="370840">
                <a:tc>
                  <a:txBody>
                    <a:bodyPr/>
                    <a:lstStyle/>
                    <a:p>
                      <a:pPr algn="ctr"/>
                      <a:r>
                        <a:rPr lang="tr-TR" sz="1200" b="1" dirty="0" smtClean="0"/>
                        <a:t>8.</a:t>
                      </a:r>
                      <a:endParaRPr lang="tr-TR" sz="1200" b="1" dirty="0"/>
                    </a:p>
                  </a:txBody>
                  <a:tcPr/>
                </a:tc>
                <a:tc>
                  <a:txBody>
                    <a:bodyPr/>
                    <a:lstStyle/>
                    <a:p>
                      <a:r>
                        <a:rPr lang="tr-TR" sz="1200" dirty="0" smtClean="0"/>
                        <a:t>Kozlu</a:t>
                      </a:r>
                      <a:endParaRPr lang="tr-TR" sz="1200" dirty="0"/>
                    </a:p>
                  </a:txBody>
                  <a:tcPr/>
                </a:tc>
                <a:tc>
                  <a:txBody>
                    <a:bodyPr/>
                    <a:lstStyle/>
                    <a:p>
                      <a:pPr algn="r"/>
                      <a:r>
                        <a:rPr lang="tr-TR" sz="1200" dirty="0" smtClean="0"/>
                        <a:t>24</a:t>
                      </a:r>
                      <a:endParaRPr lang="tr-TR" sz="1200" dirty="0"/>
                    </a:p>
                  </a:txBody>
                  <a:tcPr/>
                </a:tc>
                <a:tc>
                  <a:txBody>
                    <a:bodyPr/>
                    <a:lstStyle/>
                    <a:p>
                      <a:pPr algn="r"/>
                      <a:r>
                        <a:rPr lang="tr-TR" sz="1200" dirty="0" smtClean="0"/>
                        <a:t>24</a:t>
                      </a:r>
                      <a:endParaRPr lang="tr-TR" sz="1200" dirty="0"/>
                    </a:p>
                  </a:txBody>
                  <a:tcPr/>
                </a:tc>
                <a:tc>
                  <a:txBody>
                    <a:bodyPr/>
                    <a:lstStyle/>
                    <a:p>
                      <a:pPr algn="r"/>
                      <a:r>
                        <a:rPr lang="tr-TR" sz="1200" dirty="0" smtClean="0"/>
                        <a:t>9</a:t>
                      </a:r>
                      <a:endParaRPr lang="tr-TR" sz="1200" dirty="0"/>
                    </a:p>
                  </a:txBody>
                  <a:tcPr/>
                </a:tc>
                <a:tc>
                  <a:txBody>
                    <a:bodyPr/>
                    <a:lstStyle/>
                    <a:p>
                      <a:pPr algn="r"/>
                      <a:r>
                        <a:rPr lang="tr-TR" sz="1200" dirty="0" smtClean="0"/>
                        <a:t>9</a:t>
                      </a:r>
                      <a:endParaRPr lang="tr-TR" sz="1200" dirty="0"/>
                    </a:p>
                  </a:txBody>
                  <a:tcPr/>
                </a:tc>
                <a:tc>
                  <a:txBody>
                    <a:bodyPr/>
                    <a:lstStyle/>
                    <a:p>
                      <a:pPr algn="r"/>
                      <a:r>
                        <a:rPr lang="tr-TR" sz="1200" dirty="0" smtClean="0"/>
                        <a:t>1</a:t>
                      </a:r>
                      <a:endParaRPr lang="tr-TR" sz="1200" dirty="0"/>
                    </a:p>
                  </a:txBody>
                  <a:tcPr/>
                </a:tc>
                <a:tc>
                  <a:txBody>
                    <a:bodyPr/>
                    <a:lstStyle/>
                    <a:p>
                      <a:pPr algn="r"/>
                      <a:r>
                        <a:rPr lang="tr-TR" sz="1200" dirty="0" smtClean="0"/>
                        <a:t>356</a:t>
                      </a:r>
                      <a:endParaRPr lang="tr-TR" sz="1200" dirty="0"/>
                    </a:p>
                  </a:txBody>
                  <a:tcPr/>
                </a:tc>
                <a:tc>
                  <a:txBody>
                    <a:bodyPr/>
                    <a:lstStyle/>
                    <a:p>
                      <a:pPr algn="r"/>
                      <a:r>
                        <a:rPr lang="tr-TR" sz="1200" dirty="0" smtClean="0"/>
                        <a:t>1.093</a:t>
                      </a:r>
                      <a:endParaRPr lang="tr-TR" sz="1200" dirty="0"/>
                    </a:p>
                  </a:txBody>
                  <a:tcPr/>
                </a:tc>
                <a:tc>
                  <a:txBody>
                    <a:bodyPr/>
                    <a:lstStyle/>
                    <a:p>
                      <a:pPr algn="r"/>
                      <a:r>
                        <a:rPr lang="tr-TR" sz="1200" dirty="0" smtClean="0"/>
                        <a:t>1.449</a:t>
                      </a:r>
                      <a:endParaRPr lang="tr-TR" sz="1200" dirty="0"/>
                    </a:p>
                  </a:txBody>
                  <a:tcPr/>
                </a:tc>
                <a:tc>
                  <a:txBody>
                    <a:bodyPr/>
                    <a:lstStyle/>
                    <a:p>
                      <a:pPr algn="r"/>
                      <a:r>
                        <a:rPr lang="tr-TR" sz="1200" dirty="0" smtClean="0"/>
                        <a:t>47</a:t>
                      </a:r>
                      <a:endParaRPr lang="tr-TR" sz="1200" dirty="0"/>
                    </a:p>
                  </a:txBody>
                  <a:tcPr/>
                </a:tc>
              </a:tr>
              <a:tr h="370840">
                <a:tc gridSpan="2">
                  <a:txBody>
                    <a:bodyPr/>
                    <a:lstStyle/>
                    <a:p>
                      <a:r>
                        <a:rPr lang="tr-TR" sz="1200" b="1" dirty="0" smtClean="0"/>
                        <a:t>TOPLAM</a:t>
                      </a:r>
                      <a:endParaRPr lang="tr-TR" sz="1200" b="1" dirty="0"/>
                    </a:p>
                  </a:txBody>
                  <a:tcPr/>
                </a:tc>
                <a:tc hMerge="1">
                  <a:txBody>
                    <a:bodyPr/>
                    <a:lstStyle/>
                    <a:p>
                      <a:endParaRPr lang="tr-TR" dirty="0"/>
                    </a:p>
                  </a:txBody>
                  <a:tcPr/>
                </a:tc>
                <a:tc>
                  <a:txBody>
                    <a:bodyPr/>
                    <a:lstStyle/>
                    <a:p>
                      <a:pPr algn="r"/>
                      <a:r>
                        <a:rPr lang="tr-TR" sz="1200" b="1" dirty="0" smtClean="0"/>
                        <a:t>399</a:t>
                      </a:r>
                      <a:endParaRPr lang="tr-TR" sz="1200" b="1" dirty="0"/>
                    </a:p>
                  </a:txBody>
                  <a:tcPr/>
                </a:tc>
                <a:tc>
                  <a:txBody>
                    <a:bodyPr/>
                    <a:lstStyle/>
                    <a:p>
                      <a:pPr algn="r"/>
                      <a:r>
                        <a:rPr lang="tr-TR" sz="1200" b="1" dirty="0" smtClean="0"/>
                        <a:t>399</a:t>
                      </a:r>
                      <a:endParaRPr lang="tr-TR" sz="1200" b="1" dirty="0"/>
                    </a:p>
                  </a:txBody>
                  <a:tcPr/>
                </a:tc>
                <a:tc>
                  <a:txBody>
                    <a:bodyPr/>
                    <a:lstStyle/>
                    <a:p>
                      <a:pPr algn="r"/>
                      <a:r>
                        <a:rPr lang="tr-TR" sz="1200" b="1" dirty="0" smtClean="0"/>
                        <a:t>172</a:t>
                      </a:r>
                      <a:endParaRPr lang="tr-TR" sz="1200" b="1" dirty="0"/>
                    </a:p>
                  </a:txBody>
                  <a:tcPr/>
                </a:tc>
                <a:tc>
                  <a:txBody>
                    <a:bodyPr/>
                    <a:lstStyle/>
                    <a:p>
                      <a:pPr algn="r"/>
                      <a:r>
                        <a:rPr lang="tr-TR" sz="1200" b="1" dirty="0" smtClean="0"/>
                        <a:t>103</a:t>
                      </a:r>
                      <a:endParaRPr lang="tr-TR" sz="1200" b="1" dirty="0"/>
                    </a:p>
                  </a:txBody>
                  <a:tcPr/>
                </a:tc>
                <a:tc>
                  <a:txBody>
                    <a:bodyPr/>
                    <a:lstStyle/>
                    <a:p>
                      <a:pPr algn="r"/>
                      <a:r>
                        <a:rPr lang="tr-TR" sz="1200" b="1" dirty="0" smtClean="0"/>
                        <a:t>8</a:t>
                      </a:r>
                      <a:endParaRPr lang="tr-TR" sz="1200" b="1" dirty="0"/>
                    </a:p>
                  </a:txBody>
                  <a:tcPr/>
                </a:tc>
                <a:tc>
                  <a:txBody>
                    <a:bodyPr/>
                    <a:lstStyle/>
                    <a:p>
                      <a:pPr algn="r"/>
                      <a:r>
                        <a:rPr lang="tr-TR" sz="1200" b="1" dirty="0" smtClean="0"/>
                        <a:t>11.575</a:t>
                      </a:r>
                      <a:endParaRPr lang="tr-TR" sz="1200" b="1" dirty="0"/>
                    </a:p>
                  </a:txBody>
                  <a:tcPr/>
                </a:tc>
                <a:tc>
                  <a:txBody>
                    <a:bodyPr/>
                    <a:lstStyle/>
                    <a:p>
                      <a:pPr algn="r"/>
                      <a:r>
                        <a:rPr lang="tr-TR" sz="1200" b="1" dirty="0" smtClean="0"/>
                        <a:t>4.001</a:t>
                      </a:r>
                      <a:endParaRPr lang="tr-TR" sz="1200" b="1" dirty="0"/>
                    </a:p>
                  </a:txBody>
                  <a:tcPr/>
                </a:tc>
                <a:tc>
                  <a:txBody>
                    <a:bodyPr/>
                    <a:lstStyle/>
                    <a:p>
                      <a:pPr algn="r"/>
                      <a:r>
                        <a:rPr lang="tr-TR" sz="1200" b="1" dirty="0" smtClean="0"/>
                        <a:t>15.576</a:t>
                      </a:r>
                      <a:endParaRPr lang="tr-TR" sz="1200" b="1" dirty="0"/>
                    </a:p>
                  </a:txBody>
                  <a:tcPr/>
                </a:tc>
                <a:tc>
                  <a:txBody>
                    <a:bodyPr/>
                    <a:lstStyle/>
                    <a:p>
                      <a:pPr algn="r"/>
                      <a:r>
                        <a:rPr lang="tr-TR" sz="1200" b="1" dirty="0" smtClean="0"/>
                        <a:t>868</a:t>
                      </a:r>
                      <a:endParaRPr lang="tr-TR" sz="1200" b="1" dirty="0"/>
                    </a:p>
                  </a:txBody>
                  <a:tcPr/>
                </a:tc>
              </a:tr>
            </a:tbl>
          </a:graphicData>
        </a:graphic>
      </p:graphicFrame>
      <p:sp>
        <p:nvSpPr>
          <p:cNvPr id="53391" name="Metin kutusu 4"/>
          <p:cNvSpPr txBox="1">
            <a:spLocks noChangeArrowheads="1"/>
          </p:cNvSpPr>
          <p:nvPr/>
        </p:nvSpPr>
        <p:spPr bwMode="auto">
          <a:xfrm>
            <a:off x="1187450" y="5876925"/>
            <a:ext cx="7705725" cy="369888"/>
          </a:xfrm>
          <a:prstGeom prst="rect">
            <a:avLst/>
          </a:prstGeom>
          <a:noFill/>
          <a:ln w="9525">
            <a:noFill/>
            <a:miter lim="800000"/>
            <a:headEnd/>
            <a:tailEnd/>
          </a:ln>
        </p:spPr>
        <p:txBody>
          <a:bodyPr>
            <a:spAutoFit/>
          </a:bodyPr>
          <a:lstStyle/>
          <a:p>
            <a:r>
              <a:rPr lang="tr-TR">
                <a:latin typeface="Gill Sans MT" pitchFamily="34" charset="0"/>
              </a:rPr>
              <a:t>Mera bulunan köy sayısı </a:t>
            </a:r>
            <a:r>
              <a:rPr lang="tr-TR" b="1">
                <a:latin typeface="Gill Sans MT" pitchFamily="34" charset="0"/>
              </a:rPr>
              <a:t>172, </a:t>
            </a:r>
            <a:r>
              <a:rPr lang="tr-TR">
                <a:latin typeface="Gill Sans MT" pitchFamily="34" charset="0"/>
              </a:rPr>
              <a:t>mera bulunmayan köy sayısı ise </a:t>
            </a:r>
            <a:r>
              <a:rPr lang="tr-TR" b="1">
                <a:latin typeface="Gill Sans MT" pitchFamily="34" charset="0"/>
              </a:rPr>
              <a:t>227</a:t>
            </a:r>
            <a:r>
              <a:rPr lang="tr-TR">
                <a:latin typeface="Gill Sans MT" pitchFamily="34" charset="0"/>
              </a:rPr>
              <a:t>’dir.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95413" y="692150"/>
            <a:ext cx="7497762" cy="720725"/>
          </a:xfrm>
        </p:spPr>
        <p:txBody>
          <a:bodyPr>
            <a:normAutofit fontScale="90000"/>
          </a:bodyPr>
          <a:lstStyle/>
          <a:p>
            <a:pPr eaLnBrk="1" fontAlgn="auto" hangingPunct="1">
              <a:spcAft>
                <a:spcPts val="0"/>
              </a:spcAft>
              <a:defRPr/>
            </a:pPr>
            <a:r>
              <a:rPr lang="tr-TR" dirty="0" smtClean="0">
                <a:solidFill>
                  <a:schemeClr val="tx2">
                    <a:satMod val="130000"/>
                  </a:schemeClr>
                </a:solidFill>
              </a:rPr>
              <a:t>İyi Tarım Uygulamaları</a:t>
            </a:r>
            <a:endParaRPr lang="tr-TR" dirty="0">
              <a:solidFill>
                <a:schemeClr val="tx2">
                  <a:satMod val="130000"/>
                </a:schemeClr>
              </a:solidFill>
            </a:endParaRPr>
          </a:p>
        </p:txBody>
      </p:sp>
      <p:graphicFrame>
        <p:nvGraphicFramePr>
          <p:cNvPr id="4" name="Tablo 3"/>
          <p:cNvGraphicFramePr>
            <a:graphicFrameLocks noGrp="1"/>
          </p:cNvGraphicFramePr>
          <p:nvPr/>
        </p:nvGraphicFramePr>
        <p:xfrm>
          <a:off x="1403350" y="1700213"/>
          <a:ext cx="7465002" cy="1752600"/>
        </p:xfrm>
        <a:graphic>
          <a:graphicData uri="http://schemas.openxmlformats.org/drawingml/2006/table">
            <a:tbl>
              <a:tblPr firstRow="1" bandRow="1">
                <a:tableStyleId>{7DF18680-E054-41AD-8BC1-D1AEF772440D}</a:tableStyleId>
              </a:tblPr>
              <a:tblGrid>
                <a:gridCol w="1217930"/>
                <a:gridCol w="1083374"/>
                <a:gridCol w="1322705"/>
                <a:gridCol w="989521"/>
                <a:gridCol w="1281430"/>
                <a:gridCol w="1570042"/>
              </a:tblGrid>
              <a:tr h="370840">
                <a:tc>
                  <a:txBody>
                    <a:bodyPr/>
                    <a:lstStyle/>
                    <a:p>
                      <a:r>
                        <a:rPr lang="tr-TR" dirty="0" smtClean="0"/>
                        <a:t>İli</a:t>
                      </a:r>
                      <a:endParaRPr lang="tr-TR" dirty="0"/>
                    </a:p>
                  </a:txBody>
                  <a:tcPr/>
                </a:tc>
                <a:tc>
                  <a:txBody>
                    <a:bodyPr/>
                    <a:lstStyle/>
                    <a:p>
                      <a:r>
                        <a:rPr lang="tr-TR" dirty="0" smtClean="0"/>
                        <a:t>İlçesi</a:t>
                      </a:r>
                      <a:endParaRPr lang="tr-TR" dirty="0"/>
                    </a:p>
                  </a:txBody>
                  <a:tcPr/>
                </a:tc>
                <a:tc>
                  <a:txBody>
                    <a:bodyPr/>
                    <a:lstStyle/>
                    <a:p>
                      <a:r>
                        <a:rPr lang="tr-TR" dirty="0" smtClean="0"/>
                        <a:t>Köy</a:t>
                      </a:r>
                      <a:endParaRPr lang="tr-TR" dirty="0"/>
                    </a:p>
                  </a:txBody>
                  <a:tcPr/>
                </a:tc>
                <a:tc>
                  <a:txBody>
                    <a:bodyPr/>
                    <a:lstStyle/>
                    <a:p>
                      <a:r>
                        <a:rPr lang="tr-TR" dirty="0" smtClean="0"/>
                        <a:t>Üretici</a:t>
                      </a:r>
                      <a:endParaRPr lang="tr-TR" dirty="0"/>
                    </a:p>
                  </a:txBody>
                  <a:tcPr/>
                </a:tc>
                <a:tc>
                  <a:txBody>
                    <a:bodyPr/>
                    <a:lstStyle/>
                    <a:p>
                      <a:r>
                        <a:rPr lang="tr-TR" dirty="0" smtClean="0"/>
                        <a:t>Alan (Da)</a:t>
                      </a:r>
                      <a:endParaRPr lang="tr-TR" dirty="0"/>
                    </a:p>
                  </a:txBody>
                  <a:tcPr/>
                </a:tc>
                <a:tc>
                  <a:txBody>
                    <a:bodyPr/>
                    <a:lstStyle/>
                    <a:p>
                      <a:r>
                        <a:rPr lang="tr-TR" dirty="0" smtClean="0"/>
                        <a:t>Ürün</a:t>
                      </a:r>
                      <a:endParaRPr lang="tr-TR" dirty="0"/>
                    </a:p>
                  </a:txBody>
                  <a:tcPr/>
                </a:tc>
              </a:tr>
              <a:tr h="370840">
                <a:tc>
                  <a:txBody>
                    <a:bodyPr/>
                    <a:lstStyle/>
                    <a:p>
                      <a:r>
                        <a:rPr lang="tr-TR" dirty="0" smtClean="0"/>
                        <a:t>Zonguldak</a:t>
                      </a:r>
                      <a:endParaRPr lang="tr-TR" dirty="0"/>
                    </a:p>
                  </a:txBody>
                  <a:tcPr/>
                </a:tc>
                <a:tc>
                  <a:txBody>
                    <a:bodyPr/>
                    <a:lstStyle/>
                    <a:p>
                      <a:r>
                        <a:rPr lang="tr-TR" dirty="0" smtClean="0"/>
                        <a:t>Devrek</a:t>
                      </a:r>
                      <a:endParaRPr lang="tr-TR" dirty="0"/>
                    </a:p>
                  </a:txBody>
                  <a:tcPr/>
                </a:tc>
                <a:tc>
                  <a:txBody>
                    <a:bodyPr/>
                    <a:lstStyle/>
                    <a:p>
                      <a:r>
                        <a:rPr lang="tr-TR" dirty="0" smtClean="0"/>
                        <a:t>Burhanoğlu</a:t>
                      </a:r>
                      <a:endParaRPr lang="tr-TR" dirty="0"/>
                    </a:p>
                  </a:txBody>
                  <a:tcPr/>
                </a:tc>
                <a:tc>
                  <a:txBody>
                    <a:bodyPr/>
                    <a:lstStyle/>
                    <a:p>
                      <a:pPr algn="ctr"/>
                      <a:r>
                        <a:rPr lang="tr-TR" dirty="0" smtClean="0"/>
                        <a:t>1</a:t>
                      </a:r>
                      <a:endParaRPr lang="tr-TR" dirty="0"/>
                    </a:p>
                  </a:txBody>
                  <a:tcPr/>
                </a:tc>
                <a:tc>
                  <a:txBody>
                    <a:bodyPr/>
                    <a:lstStyle/>
                    <a:p>
                      <a:pPr algn="ctr"/>
                      <a:r>
                        <a:rPr lang="tr-TR" dirty="0" smtClean="0"/>
                        <a:t>25</a:t>
                      </a:r>
                      <a:endParaRPr lang="tr-TR" dirty="0"/>
                    </a:p>
                  </a:txBody>
                  <a:tcPr/>
                </a:tc>
                <a:tc>
                  <a:txBody>
                    <a:bodyPr/>
                    <a:lstStyle/>
                    <a:p>
                      <a:r>
                        <a:rPr lang="tr-TR" dirty="0" smtClean="0"/>
                        <a:t>Elma</a:t>
                      </a:r>
                      <a:endParaRPr lang="tr-TR" dirty="0"/>
                    </a:p>
                  </a:txBody>
                  <a:tcPr/>
                </a:tc>
              </a:tr>
              <a:tr h="370840">
                <a:tc>
                  <a:txBody>
                    <a:bodyPr/>
                    <a:lstStyle/>
                    <a:p>
                      <a:r>
                        <a:rPr lang="tr-TR" dirty="0" smtClean="0"/>
                        <a:t>Zonguldak</a:t>
                      </a:r>
                      <a:endParaRPr lang="tr-TR" dirty="0"/>
                    </a:p>
                  </a:txBody>
                  <a:tcPr/>
                </a:tc>
                <a:tc>
                  <a:txBody>
                    <a:bodyPr/>
                    <a:lstStyle/>
                    <a:p>
                      <a:r>
                        <a:rPr lang="tr-TR" dirty="0" smtClean="0"/>
                        <a:t>Çaycuma</a:t>
                      </a:r>
                      <a:endParaRPr lang="tr-TR" dirty="0"/>
                    </a:p>
                  </a:txBody>
                  <a:tcPr/>
                </a:tc>
                <a:tc>
                  <a:txBody>
                    <a:bodyPr/>
                    <a:lstStyle/>
                    <a:p>
                      <a:r>
                        <a:rPr lang="tr-TR" dirty="0" smtClean="0"/>
                        <a:t>Kayıkçılar</a:t>
                      </a:r>
                      <a:endParaRPr lang="tr-TR" dirty="0"/>
                    </a:p>
                  </a:txBody>
                  <a:tcPr/>
                </a:tc>
                <a:tc>
                  <a:txBody>
                    <a:bodyPr/>
                    <a:lstStyle/>
                    <a:p>
                      <a:pPr algn="ctr"/>
                      <a:r>
                        <a:rPr lang="tr-TR" dirty="0" smtClean="0"/>
                        <a:t>68</a:t>
                      </a:r>
                      <a:endParaRPr lang="tr-TR" dirty="0"/>
                    </a:p>
                  </a:txBody>
                  <a:tcPr/>
                </a:tc>
                <a:tc>
                  <a:txBody>
                    <a:bodyPr/>
                    <a:lstStyle/>
                    <a:p>
                      <a:pPr algn="ctr"/>
                      <a:r>
                        <a:rPr lang="tr-TR" dirty="0" smtClean="0"/>
                        <a:t>30,47</a:t>
                      </a:r>
                      <a:endParaRPr lang="tr-TR" dirty="0"/>
                    </a:p>
                  </a:txBody>
                  <a:tcPr/>
                </a:tc>
                <a:tc>
                  <a:txBody>
                    <a:bodyPr/>
                    <a:lstStyle/>
                    <a:p>
                      <a:r>
                        <a:rPr lang="tr-TR" dirty="0" smtClean="0"/>
                        <a:t>Biber, Hıyar, Fasulye</a:t>
                      </a:r>
                      <a:endParaRPr lang="tr-TR" dirty="0"/>
                    </a:p>
                  </a:txBody>
                  <a:tcPr/>
                </a:tc>
              </a:tr>
              <a:tr h="370840">
                <a:tc gridSpan="3">
                  <a:txBody>
                    <a:bodyPr/>
                    <a:lstStyle/>
                    <a:p>
                      <a:pPr algn="r"/>
                      <a:r>
                        <a:rPr lang="tr-TR" b="1" dirty="0" smtClean="0"/>
                        <a:t>TOPLAM</a:t>
                      </a:r>
                      <a:endParaRPr lang="tr-TR" b="1" dirty="0"/>
                    </a:p>
                  </a:txBody>
                  <a:tcPr/>
                </a:tc>
                <a:tc hMerge="1">
                  <a:txBody>
                    <a:bodyPr/>
                    <a:lstStyle/>
                    <a:p>
                      <a:endParaRPr lang="tr-TR" dirty="0"/>
                    </a:p>
                  </a:txBody>
                  <a:tcPr/>
                </a:tc>
                <a:tc hMerge="1">
                  <a:txBody>
                    <a:bodyPr/>
                    <a:lstStyle/>
                    <a:p>
                      <a:endParaRPr lang="tr-TR" dirty="0"/>
                    </a:p>
                  </a:txBody>
                  <a:tcPr/>
                </a:tc>
                <a:tc>
                  <a:txBody>
                    <a:bodyPr/>
                    <a:lstStyle/>
                    <a:p>
                      <a:pPr algn="ctr"/>
                      <a:r>
                        <a:rPr lang="tr-TR" b="1" dirty="0" smtClean="0"/>
                        <a:t>69</a:t>
                      </a:r>
                      <a:endParaRPr lang="tr-TR" b="1" dirty="0"/>
                    </a:p>
                  </a:txBody>
                  <a:tcPr/>
                </a:tc>
                <a:tc>
                  <a:txBody>
                    <a:bodyPr/>
                    <a:lstStyle/>
                    <a:p>
                      <a:pPr algn="ctr"/>
                      <a:r>
                        <a:rPr lang="tr-TR" b="1" dirty="0" smtClean="0"/>
                        <a:t>55,47</a:t>
                      </a:r>
                      <a:endParaRPr lang="tr-TR" b="1" dirty="0"/>
                    </a:p>
                  </a:txBody>
                  <a:tcPr/>
                </a:tc>
                <a:tc>
                  <a:txBody>
                    <a:bodyPr/>
                    <a:lstStyle/>
                    <a:p>
                      <a:endParaRPr lang="tr-TR" b="1" dirty="0"/>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Başlık 1"/>
          <p:cNvSpPr>
            <a:spLocks noGrp="1"/>
          </p:cNvSpPr>
          <p:nvPr>
            <p:ph type="title"/>
          </p:nvPr>
        </p:nvSpPr>
        <p:spPr bwMode="auto">
          <a:xfrm>
            <a:off x="1395413" y="258763"/>
            <a:ext cx="7497762" cy="649287"/>
          </a:xfrm>
        </p:spPr>
        <p:txBody>
          <a:bodyPr vert="horz" wrap="square" lIns="91440" tIns="45720" rIns="91440" bIns="45720" numCol="1" anchorCtr="0" compatLnSpc="1">
            <a:prstTxWarp prst="textNoShape">
              <a:avLst/>
            </a:prstTxWarp>
          </a:bodyPr>
          <a:lstStyle/>
          <a:p>
            <a:pPr eaLnBrk="1" hangingPunct="1"/>
            <a:r>
              <a:rPr lang="tr-TR" sz="3200" b="1" smtClean="0">
                <a:effectLst/>
              </a:rPr>
              <a:t>Çatak Projesi</a:t>
            </a:r>
          </a:p>
        </p:txBody>
      </p:sp>
      <p:graphicFrame>
        <p:nvGraphicFramePr>
          <p:cNvPr id="3" name="İçerik Yer Tutucusu 2"/>
          <p:cNvGraphicFramePr>
            <a:graphicFrameLocks noGrp="1"/>
          </p:cNvGraphicFramePr>
          <p:nvPr>
            <p:ph idx="1"/>
          </p:nvPr>
        </p:nvGraphicFramePr>
        <p:xfrm>
          <a:off x="1403350" y="1196975"/>
          <a:ext cx="7499352" cy="2865120"/>
        </p:xfrm>
        <a:graphic>
          <a:graphicData uri="http://schemas.openxmlformats.org/drawingml/2006/table">
            <a:tbl>
              <a:tblPr firstRow="1" bandRow="1">
                <a:tableStyleId>{7DF18680-E054-41AD-8BC1-D1AEF772440D}</a:tableStyleId>
              </a:tblPr>
              <a:tblGrid>
                <a:gridCol w="1874838"/>
                <a:gridCol w="1874838"/>
                <a:gridCol w="1874838"/>
                <a:gridCol w="1874838"/>
              </a:tblGrid>
              <a:tr h="370840">
                <a:tc>
                  <a:txBody>
                    <a:bodyPr/>
                    <a:lstStyle/>
                    <a:p>
                      <a:r>
                        <a:rPr lang="tr-TR" dirty="0" smtClean="0"/>
                        <a:t>İlçe Adı</a:t>
                      </a:r>
                      <a:endParaRPr lang="tr-TR" dirty="0"/>
                    </a:p>
                  </a:txBody>
                  <a:tcPr/>
                </a:tc>
                <a:tc>
                  <a:txBody>
                    <a:bodyPr/>
                    <a:lstStyle/>
                    <a:p>
                      <a:r>
                        <a:rPr lang="tr-TR" dirty="0" smtClean="0"/>
                        <a:t>İşletme Sayısı</a:t>
                      </a:r>
                      <a:endParaRPr lang="tr-TR" dirty="0"/>
                    </a:p>
                  </a:txBody>
                  <a:tcPr/>
                </a:tc>
                <a:tc>
                  <a:txBody>
                    <a:bodyPr/>
                    <a:lstStyle/>
                    <a:p>
                      <a:r>
                        <a:rPr lang="tr-TR" dirty="0" smtClean="0"/>
                        <a:t>Destekleme Alanı (Da)</a:t>
                      </a:r>
                      <a:endParaRPr lang="tr-TR" dirty="0"/>
                    </a:p>
                  </a:txBody>
                  <a:tcPr/>
                </a:tc>
                <a:tc>
                  <a:txBody>
                    <a:bodyPr/>
                    <a:lstStyle/>
                    <a:p>
                      <a:r>
                        <a:rPr lang="tr-TR" dirty="0" smtClean="0"/>
                        <a:t>Miktar (TL)</a:t>
                      </a:r>
                      <a:endParaRPr lang="tr-TR" dirty="0"/>
                    </a:p>
                  </a:txBody>
                  <a:tcPr/>
                </a:tc>
              </a:tr>
              <a:tr h="370840">
                <a:tc>
                  <a:txBody>
                    <a:bodyPr/>
                    <a:lstStyle/>
                    <a:p>
                      <a:r>
                        <a:rPr lang="tr-TR" dirty="0" smtClean="0"/>
                        <a:t>Alaplı</a:t>
                      </a:r>
                      <a:endParaRPr lang="tr-TR" dirty="0"/>
                    </a:p>
                  </a:txBody>
                  <a:tcPr/>
                </a:tc>
                <a:tc>
                  <a:txBody>
                    <a:bodyPr/>
                    <a:lstStyle/>
                    <a:p>
                      <a:r>
                        <a:rPr lang="tr-TR" dirty="0" smtClean="0"/>
                        <a:t>38</a:t>
                      </a:r>
                      <a:endParaRPr lang="tr-TR" dirty="0"/>
                    </a:p>
                  </a:txBody>
                  <a:tcPr/>
                </a:tc>
                <a:tc>
                  <a:txBody>
                    <a:bodyPr/>
                    <a:lstStyle/>
                    <a:p>
                      <a:r>
                        <a:rPr lang="tr-TR" dirty="0" smtClean="0"/>
                        <a:t>567,647</a:t>
                      </a:r>
                      <a:endParaRPr lang="tr-TR" dirty="0"/>
                    </a:p>
                  </a:txBody>
                  <a:tcPr/>
                </a:tc>
                <a:tc>
                  <a:txBody>
                    <a:bodyPr/>
                    <a:lstStyle/>
                    <a:p>
                      <a:r>
                        <a:rPr lang="tr-TR" dirty="0" smtClean="0"/>
                        <a:t>75.989,63</a:t>
                      </a:r>
                      <a:endParaRPr lang="tr-TR" dirty="0"/>
                    </a:p>
                  </a:txBody>
                  <a:tcPr/>
                </a:tc>
              </a:tr>
              <a:tr h="370840">
                <a:tc>
                  <a:txBody>
                    <a:bodyPr/>
                    <a:lstStyle/>
                    <a:p>
                      <a:r>
                        <a:rPr lang="tr-TR" dirty="0" smtClean="0"/>
                        <a:t>Çaycuma</a:t>
                      </a:r>
                      <a:endParaRPr lang="tr-TR" dirty="0"/>
                    </a:p>
                  </a:txBody>
                  <a:tcPr/>
                </a:tc>
                <a:tc>
                  <a:txBody>
                    <a:bodyPr/>
                    <a:lstStyle/>
                    <a:p>
                      <a:r>
                        <a:rPr lang="tr-TR" dirty="0" smtClean="0"/>
                        <a:t>74</a:t>
                      </a:r>
                      <a:endParaRPr lang="tr-TR" dirty="0"/>
                    </a:p>
                  </a:txBody>
                  <a:tcPr/>
                </a:tc>
                <a:tc>
                  <a:txBody>
                    <a:bodyPr/>
                    <a:lstStyle/>
                    <a:p>
                      <a:r>
                        <a:rPr lang="tr-TR" dirty="0" smtClean="0"/>
                        <a:t>1.405,102</a:t>
                      </a:r>
                      <a:endParaRPr lang="tr-TR" dirty="0"/>
                    </a:p>
                  </a:txBody>
                  <a:tcPr/>
                </a:tc>
                <a:tc>
                  <a:txBody>
                    <a:bodyPr/>
                    <a:lstStyle/>
                    <a:p>
                      <a:r>
                        <a:rPr lang="tr-TR" dirty="0" smtClean="0"/>
                        <a:t>93.933,26</a:t>
                      </a:r>
                      <a:endParaRPr lang="tr-TR" dirty="0"/>
                    </a:p>
                  </a:txBody>
                  <a:tcPr/>
                </a:tc>
              </a:tr>
              <a:tr h="370840">
                <a:tc>
                  <a:txBody>
                    <a:bodyPr/>
                    <a:lstStyle/>
                    <a:p>
                      <a:r>
                        <a:rPr lang="tr-TR" dirty="0" smtClean="0"/>
                        <a:t>Devrek</a:t>
                      </a:r>
                      <a:endParaRPr lang="tr-TR" dirty="0"/>
                    </a:p>
                  </a:txBody>
                  <a:tcPr/>
                </a:tc>
                <a:tc>
                  <a:txBody>
                    <a:bodyPr/>
                    <a:lstStyle/>
                    <a:p>
                      <a:r>
                        <a:rPr lang="tr-TR" dirty="0" smtClean="0"/>
                        <a:t>74</a:t>
                      </a:r>
                      <a:endParaRPr lang="tr-TR" dirty="0"/>
                    </a:p>
                  </a:txBody>
                  <a:tcPr/>
                </a:tc>
                <a:tc>
                  <a:txBody>
                    <a:bodyPr/>
                    <a:lstStyle/>
                    <a:p>
                      <a:r>
                        <a:rPr lang="tr-TR" dirty="0" smtClean="0"/>
                        <a:t>1.514,000</a:t>
                      </a:r>
                      <a:endParaRPr lang="tr-TR" dirty="0"/>
                    </a:p>
                  </a:txBody>
                  <a:tcPr/>
                </a:tc>
                <a:tc>
                  <a:txBody>
                    <a:bodyPr/>
                    <a:lstStyle/>
                    <a:p>
                      <a:r>
                        <a:rPr lang="tr-TR" dirty="0" smtClean="0"/>
                        <a:t>86.220,00</a:t>
                      </a:r>
                      <a:endParaRPr lang="tr-TR" dirty="0"/>
                    </a:p>
                  </a:txBody>
                  <a:tcPr/>
                </a:tc>
              </a:tr>
              <a:tr h="370840">
                <a:tc>
                  <a:txBody>
                    <a:bodyPr/>
                    <a:lstStyle/>
                    <a:p>
                      <a:r>
                        <a:rPr lang="tr-TR" dirty="0" smtClean="0"/>
                        <a:t>Gökçebey</a:t>
                      </a:r>
                      <a:endParaRPr lang="tr-TR" dirty="0"/>
                    </a:p>
                  </a:txBody>
                  <a:tcPr/>
                </a:tc>
                <a:tc>
                  <a:txBody>
                    <a:bodyPr/>
                    <a:lstStyle/>
                    <a:p>
                      <a:r>
                        <a:rPr lang="tr-TR" dirty="0" smtClean="0"/>
                        <a:t>19</a:t>
                      </a:r>
                      <a:endParaRPr lang="tr-TR" dirty="0"/>
                    </a:p>
                  </a:txBody>
                  <a:tcPr/>
                </a:tc>
                <a:tc>
                  <a:txBody>
                    <a:bodyPr/>
                    <a:lstStyle/>
                    <a:p>
                      <a:r>
                        <a:rPr lang="tr-TR" dirty="0" smtClean="0"/>
                        <a:t>404,503</a:t>
                      </a:r>
                      <a:endParaRPr lang="tr-TR" dirty="0"/>
                    </a:p>
                  </a:txBody>
                  <a:tcPr/>
                </a:tc>
                <a:tc>
                  <a:txBody>
                    <a:bodyPr/>
                    <a:lstStyle/>
                    <a:p>
                      <a:r>
                        <a:rPr lang="tr-TR" dirty="0" smtClean="0"/>
                        <a:t>19.279,74</a:t>
                      </a:r>
                      <a:endParaRPr lang="tr-TR" dirty="0"/>
                    </a:p>
                  </a:txBody>
                  <a:tcPr/>
                </a:tc>
              </a:tr>
              <a:tr h="370840">
                <a:tc>
                  <a:txBody>
                    <a:bodyPr/>
                    <a:lstStyle/>
                    <a:p>
                      <a:r>
                        <a:rPr lang="tr-TR" dirty="0" err="1" smtClean="0"/>
                        <a:t>Kdz</a:t>
                      </a:r>
                      <a:r>
                        <a:rPr lang="tr-TR" dirty="0" smtClean="0"/>
                        <a:t>. Ereğli</a:t>
                      </a:r>
                      <a:endParaRPr lang="tr-TR" dirty="0"/>
                    </a:p>
                  </a:txBody>
                  <a:tcPr/>
                </a:tc>
                <a:tc>
                  <a:txBody>
                    <a:bodyPr/>
                    <a:lstStyle/>
                    <a:p>
                      <a:r>
                        <a:rPr lang="tr-TR" dirty="0" smtClean="0"/>
                        <a:t>23</a:t>
                      </a:r>
                      <a:endParaRPr lang="tr-TR" dirty="0"/>
                    </a:p>
                  </a:txBody>
                  <a:tcPr/>
                </a:tc>
                <a:tc>
                  <a:txBody>
                    <a:bodyPr/>
                    <a:lstStyle/>
                    <a:p>
                      <a:r>
                        <a:rPr lang="tr-TR" dirty="0" smtClean="0"/>
                        <a:t>534,862</a:t>
                      </a:r>
                      <a:endParaRPr lang="tr-TR" dirty="0"/>
                    </a:p>
                  </a:txBody>
                  <a:tcPr/>
                </a:tc>
                <a:tc>
                  <a:txBody>
                    <a:bodyPr/>
                    <a:lstStyle/>
                    <a:p>
                      <a:r>
                        <a:rPr lang="tr-TR" dirty="0" smtClean="0"/>
                        <a:t>72.206,42</a:t>
                      </a:r>
                      <a:endParaRPr lang="tr-TR" dirty="0"/>
                    </a:p>
                  </a:txBody>
                  <a:tcPr/>
                </a:tc>
              </a:tr>
              <a:tr h="370840">
                <a:tc>
                  <a:txBody>
                    <a:bodyPr/>
                    <a:lstStyle/>
                    <a:p>
                      <a:r>
                        <a:rPr lang="tr-TR" b="1" dirty="0" smtClean="0"/>
                        <a:t>TOPLAM</a:t>
                      </a:r>
                      <a:endParaRPr lang="tr-TR" b="1" dirty="0"/>
                    </a:p>
                  </a:txBody>
                  <a:tcPr/>
                </a:tc>
                <a:tc>
                  <a:txBody>
                    <a:bodyPr/>
                    <a:lstStyle/>
                    <a:p>
                      <a:r>
                        <a:rPr lang="tr-TR" b="1" dirty="0" smtClean="0"/>
                        <a:t>228</a:t>
                      </a:r>
                      <a:endParaRPr lang="tr-TR" b="1" dirty="0"/>
                    </a:p>
                  </a:txBody>
                  <a:tcPr/>
                </a:tc>
                <a:tc>
                  <a:txBody>
                    <a:bodyPr/>
                    <a:lstStyle/>
                    <a:p>
                      <a:r>
                        <a:rPr lang="tr-TR" b="1" dirty="0" smtClean="0"/>
                        <a:t>4.426,114</a:t>
                      </a:r>
                      <a:endParaRPr lang="tr-TR" b="1" dirty="0"/>
                    </a:p>
                  </a:txBody>
                  <a:tcPr/>
                </a:tc>
                <a:tc>
                  <a:txBody>
                    <a:bodyPr/>
                    <a:lstStyle/>
                    <a:p>
                      <a:r>
                        <a:rPr lang="tr-TR" b="1" dirty="0" smtClean="0"/>
                        <a:t>347.629,05</a:t>
                      </a:r>
                      <a:endParaRPr lang="tr-TR" b="1" dirty="0"/>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1476375" y="188913"/>
            <a:ext cx="7497763" cy="1143000"/>
          </a:xfrm>
          <a:prstGeom prst="rect">
            <a:avLst/>
          </a:prstGeom>
        </p:spPr>
        <p:txBody>
          <a:bodyPr anchor="ctr">
            <a:normAutofit fontScale="975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Aft>
                <a:spcPts val="0"/>
              </a:spcAft>
              <a:defRPr/>
            </a:pPr>
            <a:r>
              <a:rPr lang="tr-TR" sz="3200" b="1" dirty="0" smtClean="0">
                <a:effectLst/>
              </a:rPr>
              <a:t>Organik Tarım Faaliyetleri</a:t>
            </a:r>
            <a:endParaRPr lang="tr-TR" sz="3200" b="1" dirty="0">
              <a:effectLst/>
            </a:endParaRPr>
          </a:p>
        </p:txBody>
      </p:sp>
      <p:sp>
        <p:nvSpPr>
          <p:cNvPr id="56322" name="İçerik Yer Tutucusu 2"/>
          <p:cNvSpPr txBox="1">
            <a:spLocks/>
          </p:cNvSpPr>
          <p:nvPr/>
        </p:nvSpPr>
        <p:spPr bwMode="auto">
          <a:xfrm>
            <a:off x="1403350" y="1341438"/>
            <a:ext cx="7497763" cy="3455987"/>
          </a:xfrm>
          <a:prstGeom prst="rect">
            <a:avLst/>
          </a:prstGeom>
          <a:noFill/>
          <a:ln w="9525">
            <a:noFill/>
            <a:miter lim="800000"/>
            <a:headEnd/>
            <a:tailEnd/>
          </a:ln>
        </p:spPr>
        <p:txBody>
          <a:bodyPr/>
          <a:lstStyle/>
          <a:p>
            <a:pPr marL="365125" indent="-282575">
              <a:spcBef>
                <a:spcPts val="600"/>
              </a:spcBef>
              <a:buClr>
                <a:schemeClr val="accent1"/>
              </a:buClr>
              <a:buSzPct val="80000"/>
              <a:buFont typeface="Wingdings 2" pitchFamily="18" charset="2"/>
              <a:buChar char=""/>
            </a:pPr>
            <a:r>
              <a:rPr lang="tr-TR" sz="2000" dirty="0">
                <a:latin typeface="Gill Sans MT" pitchFamily="34" charset="0"/>
              </a:rPr>
              <a:t>İlimizin son yıllarda organik tarım açısından iyi bir potansiyele sahip oluşu organik tarıma yönelen çiftçi sayısını hızla artmasına neden olmuştur. </a:t>
            </a:r>
            <a:r>
              <a:rPr lang="tr-TR" sz="2000" dirty="0" smtClean="0">
                <a:latin typeface="Gill Sans MT" pitchFamily="34" charset="0"/>
              </a:rPr>
              <a:t>20.488,50 (Da) alanda organik tarım yapan 1.186 üreticimiz bulunmaktadır.. </a:t>
            </a:r>
            <a:r>
              <a:rPr lang="tr-TR" sz="2000" dirty="0">
                <a:latin typeface="Gill Sans MT" pitchFamily="34" charset="0"/>
              </a:rPr>
              <a:t>İlimizde Organik tarım konusunda 4 adet kontrol sertifikasyon firması faaliyet göstermektedir. (Anadolu, BCS; Ecocert ve Orser firmaları) ayrıca Alaplı Ziraat Odası müteşebbis firma olarak faaliyet göstermektedir. İl Müdürlüğü olarak organik tarım yapan üreticilerin yıl içerisinde düzenli olarak kontrolleri yapılmaktadır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100" y="188913"/>
            <a:ext cx="7499350" cy="561975"/>
          </a:xfrm>
        </p:spPr>
        <p:txBody>
          <a:bodyPr>
            <a:normAutofit fontScale="90000"/>
          </a:bodyPr>
          <a:lstStyle/>
          <a:p>
            <a:pPr eaLnBrk="1" fontAlgn="auto" hangingPunct="1">
              <a:spcAft>
                <a:spcPts val="0"/>
              </a:spcAft>
              <a:defRPr/>
            </a:pPr>
            <a:r>
              <a:rPr lang="tr-TR" sz="3200" dirty="0" smtClean="0">
                <a:solidFill>
                  <a:schemeClr val="tx2">
                    <a:satMod val="130000"/>
                  </a:schemeClr>
                </a:solidFill>
              </a:rPr>
              <a:t>İthal Edilen Ürünler İçin</a:t>
            </a:r>
            <a:endParaRPr lang="tr-TR" sz="3200" dirty="0">
              <a:solidFill>
                <a:schemeClr val="tx2">
                  <a:satMod val="130000"/>
                </a:schemeClr>
              </a:solidFill>
            </a:endParaRPr>
          </a:p>
        </p:txBody>
      </p:sp>
      <p:graphicFrame>
        <p:nvGraphicFramePr>
          <p:cNvPr id="4" name="İçerik Yer Tutucusu 3"/>
          <p:cNvGraphicFramePr>
            <a:graphicFrameLocks noGrp="1"/>
          </p:cNvGraphicFramePr>
          <p:nvPr>
            <p:ph idx="1"/>
          </p:nvPr>
        </p:nvGraphicFramePr>
        <p:xfrm>
          <a:off x="1435100" y="836613"/>
          <a:ext cx="7252527" cy="1112520"/>
        </p:xfrm>
        <a:graphic>
          <a:graphicData uri="http://schemas.openxmlformats.org/drawingml/2006/table">
            <a:tbl>
              <a:tblPr firstRow="1" bandRow="1">
                <a:tableStyleId>{7DF18680-E054-41AD-8BC1-D1AEF772440D}</a:tableStyleId>
              </a:tblPr>
              <a:tblGrid>
                <a:gridCol w="1324293"/>
                <a:gridCol w="1022668"/>
                <a:gridCol w="933768"/>
                <a:gridCol w="1417955"/>
                <a:gridCol w="1415288"/>
                <a:gridCol w="1138555"/>
              </a:tblGrid>
              <a:tr h="370840">
                <a:tc>
                  <a:txBody>
                    <a:bodyPr/>
                    <a:lstStyle/>
                    <a:p>
                      <a:pPr algn="ctr"/>
                      <a:r>
                        <a:rPr lang="tr-TR" sz="1400" dirty="0" smtClean="0"/>
                        <a:t>Bitkisel Ürün</a:t>
                      </a:r>
                      <a:endParaRPr lang="tr-TR" sz="1400" dirty="0"/>
                    </a:p>
                  </a:txBody>
                  <a:tcPr/>
                </a:tc>
                <a:tc gridSpan="2">
                  <a:txBody>
                    <a:bodyPr/>
                    <a:lstStyle/>
                    <a:p>
                      <a:pPr algn="ctr"/>
                      <a:r>
                        <a:rPr lang="tr-TR" sz="1400" dirty="0" smtClean="0"/>
                        <a:t>Orman</a:t>
                      </a:r>
                      <a:r>
                        <a:rPr lang="tr-TR" sz="1400" baseline="0" dirty="0" smtClean="0"/>
                        <a:t> Ürünü</a:t>
                      </a:r>
                      <a:endParaRPr lang="tr-TR" sz="1400" dirty="0"/>
                    </a:p>
                  </a:txBody>
                  <a:tcPr/>
                </a:tc>
                <a:tc hMerge="1">
                  <a:txBody>
                    <a:bodyPr/>
                    <a:lstStyle/>
                    <a:p>
                      <a:endParaRPr lang="tr-TR"/>
                    </a:p>
                  </a:txBody>
                  <a:tcPr/>
                </a:tc>
                <a:tc>
                  <a:txBody>
                    <a:bodyPr/>
                    <a:lstStyle/>
                    <a:p>
                      <a:pPr algn="ctr"/>
                      <a:r>
                        <a:rPr lang="tr-TR" sz="1400" dirty="0" smtClean="0"/>
                        <a:t>İthalatta İşlem</a:t>
                      </a:r>
                      <a:endParaRPr lang="tr-TR" sz="1400" dirty="0"/>
                    </a:p>
                  </a:txBody>
                  <a:tcPr/>
                </a:tc>
                <a:tc>
                  <a:txBody>
                    <a:bodyPr/>
                    <a:lstStyle/>
                    <a:p>
                      <a:pPr algn="ctr"/>
                      <a:r>
                        <a:rPr lang="tr-TR" sz="1400" dirty="0" smtClean="0"/>
                        <a:t>Fümige Edilen</a:t>
                      </a:r>
                      <a:endParaRPr lang="tr-TR" sz="1400" dirty="0"/>
                    </a:p>
                  </a:txBody>
                  <a:tcPr/>
                </a:tc>
                <a:tc>
                  <a:txBody>
                    <a:bodyPr/>
                    <a:lstStyle/>
                    <a:p>
                      <a:pPr algn="ctr"/>
                      <a:r>
                        <a:rPr lang="tr-TR" sz="1400" dirty="0" smtClean="0"/>
                        <a:t>İade Edilen</a:t>
                      </a:r>
                      <a:endParaRPr lang="tr-TR" sz="1400" dirty="0"/>
                    </a:p>
                  </a:txBody>
                  <a:tcPr/>
                </a:tc>
              </a:tr>
              <a:tr h="370840">
                <a:tc>
                  <a:txBody>
                    <a:bodyPr/>
                    <a:lstStyle/>
                    <a:p>
                      <a:pPr algn="ctr"/>
                      <a:r>
                        <a:rPr lang="tr-TR" sz="1400" b="1" dirty="0" smtClean="0"/>
                        <a:t>Kg</a:t>
                      </a:r>
                      <a:endParaRPr lang="tr-TR" sz="1400" b="1" dirty="0"/>
                    </a:p>
                  </a:txBody>
                  <a:tcPr/>
                </a:tc>
                <a:tc>
                  <a:txBody>
                    <a:bodyPr/>
                    <a:lstStyle/>
                    <a:p>
                      <a:pPr algn="ctr"/>
                      <a:r>
                        <a:rPr lang="tr-TR" sz="1400" b="1" dirty="0" smtClean="0"/>
                        <a:t>Kg</a:t>
                      </a:r>
                      <a:endParaRPr lang="tr-TR" sz="1400" b="1" dirty="0"/>
                    </a:p>
                  </a:txBody>
                  <a:tcPr>
                    <a:lnR w="12700" cap="flat" cmpd="sng" algn="ctr">
                      <a:solidFill>
                        <a:schemeClr val="bg1"/>
                      </a:solidFill>
                      <a:prstDash val="solid"/>
                      <a:round/>
                      <a:headEnd type="none" w="med" len="med"/>
                      <a:tailEnd type="none" w="med" len="med"/>
                    </a:lnR>
                  </a:tcPr>
                </a:tc>
                <a:tc>
                  <a:txBody>
                    <a:bodyPr/>
                    <a:lstStyle/>
                    <a:p>
                      <a:pPr algn="ctr"/>
                      <a:r>
                        <a:rPr lang="tr-TR" sz="1400" b="1" dirty="0" smtClean="0"/>
                        <a:t>m³</a:t>
                      </a:r>
                      <a:endParaRPr lang="tr-TR" sz="1400" b="1" dirty="0"/>
                    </a:p>
                  </a:txBody>
                  <a:tcPr>
                    <a:lnL w="12700" cap="flat" cmpd="sng" algn="ctr">
                      <a:solidFill>
                        <a:schemeClr val="bg1"/>
                      </a:solidFill>
                      <a:prstDash val="solid"/>
                      <a:round/>
                      <a:headEnd type="none" w="med" len="med"/>
                      <a:tailEnd type="none" w="med" len="med"/>
                    </a:lnL>
                  </a:tcPr>
                </a:tc>
                <a:tc>
                  <a:txBody>
                    <a:bodyPr/>
                    <a:lstStyle/>
                    <a:p>
                      <a:pPr algn="ctr"/>
                      <a:r>
                        <a:rPr lang="tr-TR" sz="1400" b="1" dirty="0" smtClean="0"/>
                        <a:t>Adet</a:t>
                      </a:r>
                      <a:endParaRPr lang="tr-TR"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t>m³</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smtClean="0"/>
                        <a:t>m³</a:t>
                      </a:r>
                    </a:p>
                  </a:txBody>
                  <a:tcPr/>
                </a:tc>
              </a:tr>
              <a:tr h="370840">
                <a:tc>
                  <a:txBody>
                    <a:bodyPr/>
                    <a:lstStyle/>
                    <a:p>
                      <a:pPr algn="ctr"/>
                      <a:r>
                        <a:rPr lang="tr-TR" sz="1400" b="0" dirty="0" smtClean="0"/>
                        <a:t>944.681</a:t>
                      </a:r>
                      <a:endParaRPr lang="tr-TR" sz="1400" b="0" dirty="0"/>
                    </a:p>
                  </a:txBody>
                  <a:tcPr/>
                </a:tc>
                <a:tc>
                  <a:txBody>
                    <a:bodyPr/>
                    <a:lstStyle/>
                    <a:p>
                      <a:r>
                        <a:rPr lang="tr-TR" sz="1400" b="0" dirty="0" smtClean="0"/>
                        <a:t>46.276.000</a:t>
                      </a:r>
                      <a:endParaRPr lang="tr-TR" sz="1400" b="0" dirty="0"/>
                    </a:p>
                  </a:txBody>
                  <a:tcPr>
                    <a:lnR w="12700" cap="flat" cmpd="sng" algn="ctr">
                      <a:solidFill>
                        <a:schemeClr val="bg1"/>
                      </a:solidFill>
                      <a:prstDash val="solid"/>
                      <a:round/>
                      <a:headEnd type="none" w="med" len="med"/>
                      <a:tailEnd type="none" w="med" len="med"/>
                    </a:lnR>
                  </a:tcPr>
                </a:tc>
                <a:tc>
                  <a:txBody>
                    <a:bodyPr/>
                    <a:lstStyle/>
                    <a:p>
                      <a:r>
                        <a:rPr lang="tr-TR" sz="1400" b="0" dirty="0" smtClean="0"/>
                        <a:t>94.950,45</a:t>
                      </a:r>
                      <a:endParaRPr lang="tr-TR" sz="1400" b="0" dirty="0"/>
                    </a:p>
                  </a:txBody>
                  <a:tcPr>
                    <a:lnL w="12700" cap="flat" cmpd="sng" algn="ctr">
                      <a:solidFill>
                        <a:schemeClr val="bg1"/>
                      </a:solidFill>
                      <a:prstDash val="solid"/>
                      <a:round/>
                      <a:headEnd type="none" w="med" len="med"/>
                      <a:tailEnd type="none" w="med" len="med"/>
                    </a:lnL>
                  </a:tcPr>
                </a:tc>
                <a:tc>
                  <a:txBody>
                    <a:bodyPr/>
                    <a:lstStyle/>
                    <a:p>
                      <a:pPr algn="ctr"/>
                      <a:r>
                        <a:rPr lang="tr-TR" sz="1400" dirty="0" smtClean="0"/>
                        <a:t>3071</a:t>
                      </a:r>
                      <a:endParaRPr lang="tr-TR" sz="1400" dirty="0"/>
                    </a:p>
                  </a:txBody>
                  <a:tcPr/>
                </a:tc>
                <a:tc>
                  <a:txBody>
                    <a:bodyPr/>
                    <a:lstStyle/>
                    <a:p>
                      <a:pPr algn="ctr"/>
                      <a:r>
                        <a:rPr lang="tr-TR" sz="1400" dirty="0" smtClean="0"/>
                        <a:t>448,38</a:t>
                      </a:r>
                      <a:endParaRPr lang="tr-TR" sz="1400" dirty="0"/>
                    </a:p>
                  </a:txBody>
                  <a:tcPr/>
                </a:tc>
                <a:tc>
                  <a:txBody>
                    <a:bodyPr/>
                    <a:lstStyle/>
                    <a:p>
                      <a:pPr algn="ctr"/>
                      <a:r>
                        <a:rPr lang="tr-TR" sz="1400" dirty="0" smtClean="0"/>
                        <a:t>112.079</a:t>
                      </a:r>
                      <a:endParaRPr lang="tr-TR" sz="1400" dirty="0"/>
                    </a:p>
                  </a:txBody>
                  <a:tcPr/>
                </a:tc>
              </a:tr>
            </a:tbl>
          </a:graphicData>
        </a:graphic>
      </p:graphicFrame>
      <p:sp>
        <p:nvSpPr>
          <p:cNvPr id="5" name="Başlık 1"/>
          <p:cNvSpPr txBox="1">
            <a:spLocks/>
          </p:cNvSpPr>
          <p:nvPr/>
        </p:nvSpPr>
        <p:spPr>
          <a:xfrm>
            <a:off x="1466850" y="2205038"/>
            <a:ext cx="7497763" cy="561975"/>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Aft>
                <a:spcPts val="0"/>
              </a:spcAft>
              <a:defRPr/>
            </a:pPr>
            <a:r>
              <a:rPr lang="tr-TR" sz="2900" dirty="0" smtClean="0"/>
              <a:t>İhraç Edilen Ürünler İçin </a:t>
            </a:r>
            <a:endParaRPr lang="tr-TR" sz="2900" dirty="0"/>
          </a:p>
        </p:txBody>
      </p:sp>
      <p:graphicFrame>
        <p:nvGraphicFramePr>
          <p:cNvPr id="6" name="İçerik Yer Tutucusu 3"/>
          <p:cNvGraphicFramePr>
            <a:graphicFrameLocks/>
          </p:cNvGraphicFramePr>
          <p:nvPr/>
        </p:nvGraphicFramePr>
        <p:xfrm>
          <a:off x="1403350" y="2852738"/>
          <a:ext cx="7200900" cy="1112520"/>
        </p:xfrm>
        <a:graphic>
          <a:graphicData uri="http://schemas.openxmlformats.org/drawingml/2006/table">
            <a:tbl>
              <a:tblPr firstRow="1" bandRow="1">
                <a:tableStyleId>{7DF18680-E054-41AD-8BC1-D1AEF772440D}</a:tableStyleId>
              </a:tblPr>
              <a:tblGrid>
                <a:gridCol w="2292220"/>
                <a:gridCol w="2454340"/>
                <a:gridCol w="2454340"/>
              </a:tblGrid>
              <a:tr h="370840">
                <a:tc>
                  <a:txBody>
                    <a:bodyPr/>
                    <a:lstStyle/>
                    <a:p>
                      <a:pPr algn="ctr"/>
                      <a:r>
                        <a:rPr lang="tr-TR" sz="1400" dirty="0" smtClean="0"/>
                        <a:t>Bitkisel Ürün</a:t>
                      </a:r>
                      <a:endParaRPr lang="tr-TR" sz="1400" dirty="0"/>
                    </a:p>
                  </a:txBody>
                  <a:tcPr/>
                </a:tc>
                <a:tc>
                  <a:txBody>
                    <a:bodyPr/>
                    <a:lstStyle/>
                    <a:p>
                      <a:pPr algn="ctr"/>
                      <a:r>
                        <a:rPr lang="tr-TR" sz="1400" dirty="0" smtClean="0"/>
                        <a:t>Orman</a:t>
                      </a:r>
                      <a:r>
                        <a:rPr lang="tr-TR" sz="1400" baseline="0" dirty="0" smtClean="0"/>
                        <a:t> Ürünü</a:t>
                      </a:r>
                      <a:endParaRPr lang="tr-TR" sz="1400" dirty="0"/>
                    </a:p>
                  </a:txBody>
                  <a:tcPr/>
                </a:tc>
                <a:tc>
                  <a:txBody>
                    <a:bodyPr/>
                    <a:lstStyle/>
                    <a:p>
                      <a:pPr algn="ctr"/>
                      <a:r>
                        <a:rPr lang="tr-TR" sz="1400" dirty="0" smtClean="0"/>
                        <a:t>İhracatta İşlem</a:t>
                      </a:r>
                      <a:endParaRPr lang="tr-TR" sz="1400" dirty="0"/>
                    </a:p>
                  </a:txBody>
                  <a:tcPr/>
                </a:tc>
              </a:tr>
              <a:tr h="370840">
                <a:tc>
                  <a:txBody>
                    <a:bodyPr/>
                    <a:lstStyle/>
                    <a:p>
                      <a:pPr algn="ctr"/>
                      <a:r>
                        <a:rPr lang="tr-TR" sz="1400" b="1" dirty="0" smtClean="0"/>
                        <a:t>Kg</a:t>
                      </a:r>
                      <a:endParaRPr lang="tr-TR" sz="1400" b="1" dirty="0"/>
                    </a:p>
                  </a:txBody>
                  <a:tcPr/>
                </a:tc>
                <a:tc>
                  <a:txBody>
                    <a:bodyPr/>
                    <a:lstStyle/>
                    <a:p>
                      <a:pPr algn="ctr"/>
                      <a:r>
                        <a:rPr lang="tr-TR" sz="1400" b="1" dirty="0" smtClean="0"/>
                        <a:t>m³</a:t>
                      </a:r>
                      <a:endParaRPr lang="tr-TR" sz="1400" b="1" dirty="0"/>
                    </a:p>
                  </a:txBody>
                  <a:tcPr/>
                </a:tc>
                <a:tc>
                  <a:txBody>
                    <a:bodyPr/>
                    <a:lstStyle/>
                    <a:p>
                      <a:pPr algn="ctr"/>
                      <a:r>
                        <a:rPr lang="tr-TR" sz="1400" b="1" dirty="0" smtClean="0"/>
                        <a:t>Adet</a:t>
                      </a:r>
                      <a:endParaRPr lang="tr-TR" sz="1400" b="1" dirty="0"/>
                    </a:p>
                  </a:txBody>
                  <a:tcPr/>
                </a:tc>
              </a:tr>
              <a:tr h="370840">
                <a:tc>
                  <a:txBody>
                    <a:bodyPr/>
                    <a:lstStyle/>
                    <a:p>
                      <a:pPr algn="ctr"/>
                      <a:r>
                        <a:rPr lang="tr-TR" sz="1400" b="0" dirty="0" smtClean="0"/>
                        <a:t>568.450</a:t>
                      </a:r>
                      <a:endParaRPr lang="tr-TR" sz="1400" b="0" dirty="0"/>
                    </a:p>
                  </a:txBody>
                  <a:tcPr/>
                </a:tc>
                <a:tc>
                  <a:txBody>
                    <a:bodyPr/>
                    <a:lstStyle/>
                    <a:p>
                      <a:pPr algn="ctr"/>
                      <a:r>
                        <a:rPr lang="tr-TR" sz="1400" b="0" dirty="0" smtClean="0"/>
                        <a:t>50,33</a:t>
                      </a:r>
                      <a:endParaRPr lang="tr-TR" sz="1400" b="0" dirty="0"/>
                    </a:p>
                  </a:txBody>
                  <a:tcPr/>
                </a:tc>
                <a:tc>
                  <a:txBody>
                    <a:bodyPr/>
                    <a:lstStyle/>
                    <a:p>
                      <a:pPr algn="ctr"/>
                      <a:r>
                        <a:rPr lang="tr-TR" sz="1400" dirty="0" smtClean="0"/>
                        <a:t>45</a:t>
                      </a:r>
                      <a:endParaRPr lang="tr-TR" sz="1400" dirty="0"/>
                    </a:p>
                  </a:txBody>
                  <a:tcPr/>
                </a:tc>
              </a:tr>
            </a:tbl>
          </a:graphicData>
        </a:graphic>
      </p:graphicFrame>
      <p:sp>
        <p:nvSpPr>
          <p:cNvPr id="57394" name="Metin kutusu 6"/>
          <p:cNvSpPr txBox="1">
            <a:spLocks noChangeArrowheads="1"/>
          </p:cNvSpPr>
          <p:nvPr/>
        </p:nvSpPr>
        <p:spPr bwMode="auto">
          <a:xfrm>
            <a:off x="1403350" y="4149725"/>
            <a:ext cx="7200900" cy="368300"/>
          </a:xfrm>
          <a:prstGeom prst="rect">
            <a:avLst/>
          </a:prstGeom>
          <a:noFill/>
          <a:ln w="9525">
            <a:noFill/>
            <a:miter lim="800000"/>
            <a:headEnd/>
            <a:tailEnd/>
          </a:ln>
        </p:spPr>
        <p:txBody>
          <a:bodyPr>
            <a:spAutoFit/>
          </a:bodyPr>
          <a:lstStyle/>
          <a:p>
            <a:r>
              <a:rPr lang="tr-TR" dirty="0">
                <a:latin typeface="Gill Sans MT" pitchFamily="34" charset="0"/>
              </a:rPr>
              <a:t>*  Toplam </a:t>
            </a:r>
            <a:r>
              <a:rPr lang="tr-TR" b="1" dirty="0">
                <a:latin typeface="Gill Sans MT" pitchFamily="34" charset="0"/>
              </a:rPr>
              <a:t>13.115</a:t>
            </a:r>
            <a:r>
              <a:rPr lang="tr-TR" dirty="0">
                <a:latin typeface="Gill Sans MT" pitchFamily="34" charset="0"/>
              </a:rPr>
              <a:t> adet tır kontrolü gerçekleştirilmiştir.</a:t>
            </a:r>
          </a:p>
        </p:txBody>
      </p:sp>
      <p:sp>
        <p:nvSpPr>
          <p:cNvPr id="8" name="Başlık 1"/>
          <p:cNvSpPr txBox="1">
            <a:spLocks/>
          </p:cNvSpPr>
          <p:nvPr/>
        </p:nvSpPr>
        <p:spPr>
          <a:xfrm>
            <a:off x="1466850" y="4652963"/>
            <a:ext cx="7497763" cy="576262"/>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Aft>
                <a:spcPts val="0"/>
              </a:spcAft>
              <a:defRPr/>
            </a:pPr>
            <a:r>
              <a:rPr lang="tr-TR" sz="2900" dirty="0" smtClean="0"/>
              <a:t>Transit ve Re-Export Ürünler İçin </a:t>
            </a:r>
            <a:endParaRPr lang="tr-TR" sz="2900" dirty="0"/>
          </a:p>
        </p:txBody>
      </p:sp>
      <p:graphicFrame>
        <p:nvGraphicFramePr>
          <p:cNvPr id="9" name="İçerik Yer Tutucusu 3"/>
          <p:cNvGraphicFramePr>
            <a:graphicFrameLocks/>
          </p:cNvGraphicFramePr>
          <p:nvPr/>
        </p:nvGraphicFramePr>
        <p:xfrm>
          <a:off x="1435100" y="5373688"/>
          <a:ext cx="7313364" cy="1112520"/>
        </p:xfrm>
        <a:graphic>
          <a:graphicData uri="http://schemas.openxmlformats.org/drawingml/2006/table">
            <a:tbl>
              <a:tblPr firstRow="1" bandRow="1">
                <a:tableStyleId>{7DF18680-E054-41AD-8BC1-D1AEF772440D}</a:tableStyleId>
              </a:tblPr>
              <a:tblGrid>
                <a:gridCol w="2254590"/>
                <a:gridCol w="1741079"/>
                <a:gridCol w="1727969"/>
                <a:gridCol w="1589726"/>
              </a:tblGrid>
              <a:tr h="370840">
                <a:tc>
                  <a:txBody>
                    <a:bodyPr/>
                    <a:lstStyle/>
                    <a:p>
                      <a:pPr algn="ctr"/>
                      <a:r>
                        <a:rPr lang="tr-TR" sz="1400" dirty="0" smtClean="0"/>
                        <a:t>Re-Export</a:t>
                      </a:r>
                      <a:endParaRPr lang="tr-TR" sz="1400" dirty="0"/>
                    </a:p>
                  </a:txBody>
                  <a:tcPr/>
                </a:tc>
                <a:tc gridSpan="3">
                  <a:txBody>
                    <a:bodyPr/>
                    <a:lstStyle/>
                    <a:p>
                      <a:pPr algn="ctr"/>
                      <a:r>
                        <a:rPr lang="tr-TR" sz="1400" dirty="0" smtClean="0"/>
                        <a:t>Transit</a:t>
                      </a:r>
                      <a:endParaRPr lang="tr-TR" sz="1400" dirty="0"/>
                    </a:p>
                  </a:txBody>
                  <a:tcPr/>
                </a:tc>
                <a:tc hMerge="1">
                  <a:txBody>
                    <a:bodyPr/>
                    <a:lstStyle/>
                    <a:p>
                      <a:endParaRPr lang="tr-TR"/>
                    </a:p>
                  </a:txBody>
                  <a:tcPr/>
                </a:tc>
                <a:tc hMerge="1">
                  <a:txBody>
                    <a:bodyPr/>
                    <a:lstStyle/>
                    <a:p>
                      <a:pPr algn="ctr"/>
                      <a:endParaRPr lang="tr-TR" sz="1400" dirty="0"/>
                    </a:p>
                  </a:txBody>
                  <a:tcPr/>
                </a:tc>
              </a:tr>
              <a:tr h="370840">
                <a:tc>
                  <a:txBody>
                    <a:bodyPr/>
                    <a:lstStyle/>
                    <a:p>
                      <a:pPr algn="ctr"/>
                      <a:r>
                        <a:rPr lang="tr-TR" sz="1400" b="1" dirty="0" smtClean="0"/>
                        <a:t>Kg</a:t>
                      </a:r>
                      <a:endParaRPr lang="tr-TR" sz="1400" b="1" dirty="0"/>
                    </a:p>
                  </a:txBody>
                  <a:tcPr/>
                </a:tc>
                <a:tc>
                  <a:txBody>
                    <a:bodyPr/>
                    <a:lstStyle/>
                    <a:p>
                      <a:pPr algn="ctr"/>
                      <a:r>
                        <a:rPr lang="tr-TR" sz="1400" b="1" dirty="0" smtClean="0"/>
                        <a:t>m³</a:t>
                      </a:r>
                      <a:endParaRPr lang="tr-TR" sz="1400" b="1" dirty="0"/>
                    </a:p>
                  </a:txBody>
                  <a:tcPr>
                    <a:lnR w="12700" cap="flat" cmpd="sng" algn="ctr">
                      <a:solidFill>
                        <a:schemeClr val="bg1"/>
                      </a:solidFill>
                      <a:prstDash val="solid"/>
                      <a:round/>
                      <a:headEnd type="none" w="med" len="med"/>
                      <a:tailEnd type="none" w="med" len="med"/>
                    </a:lnR>
                  </a:tcPr>
                </a:tc>
                <a:tc>
                  <a:txBody>
                    <a:bodyPr/>
                    <a:lstStyle/>
                    <a:p>
                      <a:pPr algn="ctr"/>
                      <a:r>
                        <a:rPr lang="tr-TR" sz="1400" b="1" dirty="0" smtClean="0"/>
                        <a:t>Adet (TIR)</a:t>
                      </a:r>
                      <a:endParaRPr lang="tr-TR"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tr-TR" sz="1400" b="1" dirty="0" smtClean="0"/>
                        <a:t>Kg</a:t>
                      </a:r>
                      <a:endParaRPr lang="tr-TR" sz="1400" b="1" dirty="0"/>
                    </a:p>
                  </a:txBody>
                  <a:tcPr>
                    <a:lnL w="12700" cap="flat" cmpd="sng" algn="ctr">
                      <a:solidFill>
                        <a:schemeClr val="bg1"/>
                      </a:solidFill>
                      <a:prstDash val="solid"/>
                      <a:round/>
                      <a:headEnd type="none" w="med" len="med"/>
                      <a:tailEnd type="none" w="med" len="med"/>
                    </a:lnL>
                  </a:tcPr>
                </a:tc>
              </a:tr>
              <a:tr h="370840">
                <a:tc>
                  <a:txBody>
                    <a:bodyPr/>
                    <a:lstStyle/>
                    <a:p>
                      <a:pPr algn="ctr"/>
                      <a:r>
                        <a:rPr lang="tr-TR" sz="1400" b="0" dirty="0" smtClean="0"/>
                        <a:t>-</a:t>
                      </a:r>
                      <a:endParaRPr lang="tr-TR" sz="1400" b="0" dirty="0"/>
                    </a:p>
                  </a:txBody>
                  <a:tcPr/>
                </a:tc>
                <a:tc>
                  <a:txBody>
                    <a:bodyPr/>
                    <a:lstStyle/>
                    <a:p>
                      <a:pPr algn="ctr"/>
                      <a:r>
                        <a:rPr lang="tr-TR" sz="1400" b="0" dirty="0" smtClean="0"/>
                        <a:t>3.992,43</a:t>
                      </a:r>
                      <a:endParaRPr lang="tr-TR" sz="1400" b="0" dirty="0"/>
                    </a:p>
                  </a:txBody>
                  <a:tcPr>
                    <a:lnR w="12700" cap="flat" cmpd="sng" algn="ctr">
                      <a:solidFill>
                        <a:schemeClr val="bg1"/>
                      </a:solidFill>
                      <a:prstDash val="solid"/>
                      <a:round/>
                      <a:headEnd type="none" w="med" len="med"/>
                      <a:tailEnd type="none" w="med" len="med"/>
                    </a:lnR>
                  </a:tcPr>
                </a:tc>
                <a:tc>
                  <a:txBody>
                    <a:bodyPr/>
                    <a:lstStyle/>
                    <a:p>
                      <a:pPr algn="ctr"/>
                      <a:r>
                        <a:rPr lang="tr-TR" sz="1400" b="0" dirty="0" smtClean="0"/>
                        <a:t>1923</a:t>
                      </a:r>
                      <a:endParaRPr lang="tr-TR" sz="14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r>
                        <a:rPr lang="tr-TR" sz="1400" b="0" dirty="0" smtClean="0"/>
                        <a:t>44.565.921</a:t>
                      </a:r>
                      <a:endParaRPr lang="tr-TR" sz="1400" b="0" dirty="0"/>
                    </a:p>
                  </a:txBody>
                  <a:tcPr>
                    <a:lnL w="12700" cap="flat" cmpd="sng" algn="ctr">
                      <a:solidFill>
                        <a:schemeClr val="bg1"/>
                      </a:solidFill>
                      <a:prstDash val="solid"/>
                      <a:round/>
                      <a:headEnd type="none" w="med" len="med"/>
                      <a:tailEnd type="none" w="med" len="med"/>
                    </a:ln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nvPr>
        </p:nvGraphicFramePr>
        <p:xfrm>
          <a:off x="1187450" y="404813"/>
          <a:ext cx="7733976" cy="6120680"/>
        </p:xfrm>
        <a:graphic>
          <a:graphicData uri="http://schemas.openxmlformats.org/drawingml/2006/table">
            <a:tbl>
              <a:tblPr firstRow="1" bandRow="1">
                <a:tableStyleId>{7DF18680-E054-41AD-8BC1-D1AEF772440D}</a:tableStyleId>
              </a:tblPr>
              <a:tblGrid>
                <a:gridCol w="1322705"/>
                <a:gridCol w="670035"/>
                <a:gridCol w="557804"/>
                <a:gridCol w="788618"/>
                <a:gridCol w="654731"/>
                <a:gridCol w="568857"/>
                <a:gridCol w="833380"/>
                <a:gridCol w="833380"/>
                <a:gridCol w="833380"/>
                <a:gridCol w="671086"/>
              </a:tblGrid>
              <a:tr h="370840">
                <a:tc>
                  <a:txBody>
                    <a:bodyPr/>
                    <a:lstStyle/>
                    <a:p>
                      <a:r>
                        <a:rPr lang="tr-TR" sz="1000" b="1" dirty="0" smtClean="0"/>
                        <a:t>Kadro</a:t>
                      </a:r>
                      <a:endParaRPr lang="tr-TR" sz="1000" b="1" dirty="0"/>
                    </a:p>
                  </a:txBody>
                  <a:tcPr/>
                </a:tc>
                <a:tc>
                  <a:txBody>
                    <a:bodyPr/>
                    <a:lstStyle/>
                    <a:p>
                      <a:r>
                        <a:rPr lang="tr-TR" sz="1000" b="1" dirty="0" smtClean="0"/>
                        <a:t>Merkez</a:t>
                      </a:r>
                      <a:endParaRPr lang="tr-TR" sz="1000" b="1" dirty="0"/>
                    </a:p>
                  </a:txBody>
                  <a:tcPr/>
                </a:tc>
                <a:tc>
                  <a:txBody>
                    <a:bodyPr/>
                    <a:lstStyle/>
                    <a:p>
                      <a:r>
                        <a:rPr lang="tr-TR" sz="1000" b="1" dirty="0" smtClean="0"/>
                        <a:t>Alaplı</a:t>
                      </a:r>
                      <a:endParaRPr lang="tr-TR" sz="1000" b="1" dirty="0"/>
                    </a:p>
                  </a:txBody>
                  <a:tcPr/>
                </a:tc>
                <a:tc>
                  <a:txBody>
                    <a:bodyPr/>
                    <a:lstStyle/>
                    <a:p>
                      <a:r>
                        <a:rPr lang="tr-TR" sz="1000" b="1" dirty="0" smtClean="0"/>
                        <a:t>Çaycuma</a:t>
                      </a:r>
                      <a:endParaRPr lang="tr-TR" sz="1000" b="1" dirty="0"/>
                    </a:p>
                  </a:txBody>
                  <a:tcPr/>
                </a:tc>
                <a:tc>
                  <a:txBody>
                    <a:bodyPr/>
                    <a:lstStyle/>
                    <a:p>
                      <a:r>
                        <a:rPr lang="tr-TR" sz="1000" b="1" dirty="0" smtClean="0"/>
                        <a:t>Devrek</a:t>
                      </a:r>
                      <a:endParaRPr lang="tr-TR" sz="1000" b="1" dirty="0"/>
                    </a:p>
                  </a:txBody>
                  <a:tcPr/>
                </a:tc>
                <a:tc>
                  <a:txBody>
                    <a:bodyPr/>
                    <a:lstStyle/>
                    <a:p>
                      <a:r>
                        <a:rPr lang="tr-TR" sz="1000" b="1" dirty="0" smtClean="0"/>
                        <a:t>Ereğli</a:t>
                      </a:r>
                      <a:endParaRPr lang="tr-TR" sz="1000" b="1" dirty="0"/>
                    </a:p>
                  </a:txBody>
                  <a:tcPr/>
                </a:tc>
                <a:tc>
                  <a:txBody>
                    <a:bodyPr/>
                    <a:lstStyle/>
                    <a:p>
                      <a:r>
                        <a:rPr lang="tr-TR" sz="1000" b="1" dirty="0" smtClean="0"/>
                        <a:t>Gökçebey</a:t>
                      </a:r>
                      <a:endParaRPr lang="tr-TR" sz="1000" b="1" dirty="0"/>
                    </a:p>
                  </a:txBody>
                  <a:tcPr/>
                </a:tc>
                <a:tc>
                  <a:txBody>
                    <a:bodyPr/>
                    <a:lstStyle/>
                    <a:p>
                      <a:r>
                        <a:rPr lang="tr-TR" sz="1000" b="1" dirty="0" smtClean="0"/>
                        <a:t>Kozlu</a:t>
                      </a:r>
                      <a:endParaRPr lang="tr-TR" sz="1000" b="1" dirty="0"/>
                    </a:p>
                  </a:txBody>
                  <a:tcPr/>
                </a:tc>
                <a:tc>
                  <a:txBody>
                    <a:bodyPr/>
                    <a:lstStyle/>
                    <a:p>
                      <a:r>
                        <a:rPr lang="tr-TR" sz="1000" b="1" dirty="0" smtClean="0"/>
                        <a:t>Kilimli</a:t>
                      </a:r>
                      <a:endParaRPr lang="tr-TR" sz="1000" b="1" dirty="0"/>
                    </a:p>
                  </a:txBody>
                  <a:tcPr/>
                </a:tc>
                <a:tc>
                  <a:txBody>
                    <a:bodyPr/>
                    <a:lstStyle/>
                    <a:p>
                      <a:r>
                        <a:rPr lang="tr-TR" sz="1000" b="1" dirty="0" smtClean="0"/>
                        <a:t>Toplam</a:t>
                      </a:r>
                      <a:endParaRPr lang="tr-TR" sz="1000" b="1" dirty="0"/>
                    </a:p>
                  </a:txBody>
                  <a:tcPr/>
                </a:tc>
              </a:tr>
              <a:tr h="277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000" dirty="0" smtClean="0"/>
                        <a:t>Vet.Hek. (4/b)</a:t>
                      </a:r>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0</a:t>
                      </a:r>
                      <a:endParaRPr lang="tr-TR" sz="1000" b="1" dirty="0">
                        <a:solidFill>
                          <a:schemeClr val="tx1"/>
                        </a:solidFill>
                      </a:endParaRPr>
                    </a:p>
                  </a:txBody>
                  <a:tcPr/>
                </a:tc>
              </a:tr>
              <a:tr h="288032">
                <a:tc>
                  <a:txBody>
                    <a:bodyPr/>
                    <a:lstStyle/>
                    <a:p>
                      <a:r>
                        <a:rPr lang="tr-TR" sz="1000" dirty="0" smtClean="0"/>
                        <a:t>Avukat</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1</a:t>
                      </a:r>
                      <a:endParaRPr lang="tr-TR" sz="1000" b="1" dirty="0">
                        <a:solidFill>
                          <a:schemeClr val="tx1"/>
                        </a:solidFill>
                      </a:endParaRPr>
                    </a:p>
                  </a:txBody>
                  <a:tcPr/>
                </a:tc>
              </a:tr>
              <a:tr h="288032">
                <a:tc>
                  <a:txBody>
                    <a:bodyPr/>
                    <a:lstStyle/>
                    <a:p>
                      <a:r>
                        <a:rPr lang="tr-TR" sz="1000" dirty="0" smtClean="0"/>
                        <a:t>Sivil Savunma Uzmanı</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0</a:t>
                      </a:r>
                      <a:endParaRPr lang="tr-TR" sz="1000" b="1" dirty="0">
                        <a:solidFill>
                          <a:schemeClr val="tx1"/>
                        </a:solidFill>
                      </a:endParaRPr>
                    </a:p>
                  </a:txBody>
                  <a:tcPr/>
                </a:tc>
              </a:tr>
              <a:tr h="288032">
                <a:tc>
                  <a:txBody>
                    <a:bodyPr/>
                    <a:lstStyle/>
                    <a:p>
                      <a:r>
                        <a:rPr lang="tr-TR" sz="1000" dirty="0" smtClean="0"/>
                        <a:t>Gıda Teknikeri</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2</a:t>
                      </a:r>
                      <a:endParaRPr lang="tr-TR" sz="1000" b="1" dirty="0">
                        <a:solidFill>
                          <a:schemeClr val="tx1"/>
                        </a:solidFill>
                      </a:endParaRPr>
                    </a:p>
                  </a:txBody>
                  <a:tcPr/>
                </a:tc>
              </a:tr>
              <a:tr h="288032">
                <a:tc>
                  <a:txBody>
                    <a:bodyPr/>
                    <a:lstStyle/>
                    <a:p>
                      <a:r>
                        <a:rPr lang="tr-TR" sz="1000" dirty="0" smtClean="0"/>
                        <a:t>Ziraat Teknikeri</a:t>
                      </a:r>
                      <a:endParaRPr lang="tr-TR" sz="1000" dirty="0"/>
                    </a:p>
                  </a:txBody>
                  <a:tcPr/>
                </a:tc>
                <a:tc>
                  <a:txBody>
                    <a:bodyPr/>
                    <a:lstStyle/>
                    <a:p>
                      <a:pPr algn="ctr"/>
                      <a:r>
                        <a:rPr lang="tr-TR" sz="1000" dirty="0" smtClean="0"/>
                        <a:t>6</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3</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14</a:t>
                      </a:r>
                      <a:endParaRPr lang="tr-TR" sz="1000" b="1" dirty="0">
                        <a:solidFill>
                          <a:schemeClr val="tx1"/>
                        </a:solidFill>
                      </a:endParaRPr>
                    </a:p>
                  </a:txBody>
                  <a:tcPr/>
                </a:tc>
              </a:tr>
              <a:tr h="288032">
                <a:tc>
                  <a:txBody>
                    <a:bodyPr/>
                    <a:lstStyle/>
                    <a:p>
                      <a:r>
                        <a:rPr lang="tr-TR" sz="1000" dirty="0" err="1" smtClean="0"/>
                        <a:t>Vet.Sağlık.Teknikeri</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1</a:t>
                      </a:r>
                      <a:endParaRPr lang="tr-TR" sz="1000" b="1" dirty="0">
                        <a:solidFill>
                          <a:schemeClr val="tx1"/>
                        </a:solidFill>
                      </a:endParaRPr>
                    </a:p>
                  </a:txBody>
                  <a:tcPr/>
                </a:tc>
              </a:tr>
              <a:tr h="288032">
                <a:tc>
                  <a:txBody>
                    <a:bodyPr/>
                    <a:lstStyle/>
                    <a:p>
                      <a:r>
                        <a:rPr lang="tr-TR" sz="1000" dirty="0" smtClean="0"/>
                        <a:t>Tekniker</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3</a:t>
                      </a:r>
                      <a:endParaRPr lang="tr-TR" sz="1000" b="1" dirty="0">
                        <a:solidFill>
                          <a:schemeClr val="tx1"/>
                        </a:solidFill>
                      </a:endParaRPr>
                    </a:p>
                  </a:txBody>
                  <a:tcPr/>
                </a:tc>
              </a:tr>
              <a:tr h="288032">
                <a:tc>
                  <a:txBody>
                    <a:bodyPr/>
                    <a:lstStyle/>
                    <a:p>
                      <a:r>
                        <a:rPr lang="tr-TR" sz="1000" dirty="0" smtClean="0"/>
                        <a:t>Ziraat Teknisyeni</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3</a:t>
                      </a:r>
                      <a:endParaRPr lang="tr-TR" sz="1000" b="1" dirty="0">
                        <a:solidFill>
                          <a:schemeClr val="tx1"/>
                        </a:solidFill>
                      </a:endParaRPr>
                    </a:p>
                  </a:txBody>
                  <a:tcPr/>
                </a:tc>
              </a:tr>
              <a:tr h="288032">
                <a:tc>
                  <a:txBody>
                    <a:bodyPr/>
                    <a:lstStyle/>
                    <a:p>
                      <a:r>
                        <a:rPr lang="tr-TR" sz="1000" dirty="0" smtClean="0"/>
                        <a:t>Vet. Sağ.</a:t>
                      </a:r>
                      <a:r>
                        <a:rPr lang="tr-TR" sz="1000" baseline="0" dirty="0" smtClean="0"/>
                        <a:t> Teknisyeni</a:t>
                      </a:r>
                      <a:endParaRPr lang="tr-TR" sz="1000" dirty="0"/>
                    </a:p>
                  </a:txBody>
                  <a:tcPr/>
                </a:tc>
                <a:tc>
                  <a:txBody>
                    <a:bodyPr/>
                    <a:lstStyle/>
                    <a:p>
                      <a:pPr algn="ctr"/>
                      <a:r>
                        <a:rPr lang="tr-TR" sz="1000" dirty="0" smtClean="0"/>
                        <a:t>3</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5</a:t>
                      </a:r>
                      <a:endParaRPr lang="tr-TR" sz="1000" b="1" dirty="0">
                        <a:solidFill>
                          <a:schemeClr val="tx1"/>
                        </a:solidFill>
                      </a:endParaRPr>
                    </a:p>
                  </a:txBody>
                  <a:tcPr/>
                </a:tc>
              </a:tr>
              <a:tr h="288032">
                <a:tc>
                  <a:txBody>
                    <a:bodyPr/>
                    <a:lstStyle/>
                    <a:p>
                      <a:r>
                        <a:rPr lang="tr-TR" sz="1000" dirty="0" smtClean="0"/>
                        <a:t>Sağlık Memuru</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1</a:t>
                      </a:r>
                      <a:endParaRPr lang="tr-TR" sz="1000" b="1" dirty="0">
                        <a:solidFill>
                          <a:schemeClr val="tx1"/>
                        </a:solidFill>
                      </a:endParaRPr>
                    </a:p>
                  </a:txBody>
                  <a:tcPr/>
                </a:tc>
              </a:tr>
              <a:tr h="288032">
                <a:tc>
                  <a:txBody>
                    <a:bodyPr/>
                    <a:lstStyle/>
                    <a:p>
                      <a:r>
                        <a:rPr lang="tr-TR" sz="1000" dirty="0" smtClean="0"/>
                        <a:t>Diğer</a:t>
                      </a:r>
                      <a:endParaRPr lang="tr-TR" sz="1000" dirty="0"/>
                    </a:p>
                  </a:txBody>
                  <a:tcPr/>
                </a:tc>
                <a:tc>
                  <a:txBody>
                    <a:bodyPr/>
                    <a:lstStyle/>
                    <a:p>
                      <a:pPr algn="ctr"/>
                      <a:r>
                        <a:rPr lang="tr-TR" sz="1000" dirty="0" smtClean="0"/>
                        <a:t>9</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dirty="0" smtClean="0"/>
                        <a:t>3</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16</a:t>
                      </a:r>
                      <a:endParaRPr lang="tr-TR" sz="1000" b="1" dirty="0">
                        <a:solidFill>
                          <a:schemeClr val="tx1"/>
                        </a:solidFill>
                      </a:endParaRPr>
                    </a:p>
                  </a:txBody>
                  <a:tcPr/>
                </a:tc>
              </a:tr>
              <a:tr h="288032">
                <a:tc>
                  <a:txBody>
                    <a:bodyPr/>
                    <a:lstStyle/>
                    <a:p>
                      <a:r>
                        <a:rPr lang="tr-TR" sz="1000" dirty="0" smtClean="0"/>
                        <a:t>Ekonomist</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2</a:t>
                      </a:r>
                      <a:endParaRPr lang="tr-TR" sz="1000" b="1" dirty="0">
                        <a:solidFill>
                          <a:schemeClr val="tx1"/>
                        </a:solidFill>
                      </a:endParaRPr>
                    </a:p>
                  </a:txBody>
                  <a:tcPr/>
                </a:tc>
              </a:tr>
              <a:tr h="288032">
                <a:tc>
                  <a:txBody>
                    <a:bodyPr/>
                    <a:lstStyle/>
                    <a:p>
                      <a:r>
                        <a:rPr lang="tr-TR" sz="1000" dirty="0" smtClean="0"/>
                        <a:t>Sosyolog (4/b)</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1</a:t>
                      </a:r>
                      <a:endParaRPr lang="tr-TR" sz="1000" b="1" dirty="0">
                        <a:solidFill>
                          <a:schemeClr val="tx1"/>
                        </a:solidFill>
                      </a:endParaRPr>
                    </a:p>
                  </a:txBody>
                  <a:tcPr/>
                </a:tc>
              </a:tr>
              <a:tr h="288032">
                <a:tc>
                  <a:txBody>
                    <a:bodyPr/>
                    <a:lstStyle/>
                    <a:p>
                      <a:r>
                        <a:rPr lang="tr-TR" sz="1000" dirty="0" smtClean="0"/>
                        <a:t>Sosyolog</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1</a:t>
                      </a:r>
                      <a:endParaRPr lang="tr-TR" sz="1000" b="1" dirty="0">
                        <a:solidFill>
                          <a:schemeClr val="tx1"/>
                        </a:solidFill>
                      </a:endParaRPr>
                    </a:p>
                  </a:txBody>
                  <a:tcPr/>
                </a:tc>
              </a:tr>
              <a:tr h="288032">
                <a:tc>
                  <a:txBody>
                    <a:bodyPr/>
                    <a:lstStyle/>
                    <a:p>
                      <a:r>
                        <a:rPr lang="tr-TR" sz="1000" dirty="0" err="1" smtClean="0"/>
                        <a:t>Şöför</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b="1" dirty="0" smtClean="0">
                          <a:solidFill>
                            <a:schemeClr val="tx1"/>
                          </a:solidFill>
                        </a:rPr>
                        <a:t>6</a:t>
                      </a:r>
                      <a:endParaRPr lang="tr-TR" sz="1000" b="1" dirty="0">
                        <a:solidFill>
                          <a:schemeClr val="tx1"/>
                        </a:solidFill>
                      </a:endParaRPr>
                    </a:p>
                  </a:txBody>
                  <a:tcPr/>
                </a:tc>
              </a:tr>
              <a:tr h="288032">
                <a:tc>
                  <a:txBody>
                    <a:bodyPr/>
                    <a:lstStyle/>
                    <a:p>
                      <a:r>
                        <a:rPr lang="tr-TR" sz="1000" dirty="0" smtClean="0"/>
                        <a:t>İdari Personel</a:t>
                      </a:r>
                      <a:endParaRPr lang="tr-TR" sz="1000" dirty="0"/>
                    </a:p>
                  </a:txBody>
                  <a:tcPr/>
                </a:tc>
                <a:tc>
                  <a:txBody>
                    <a:bodyPr/>
                    <a:lstStyle/>
                    <a:p>
                      <a:pPr algn="ctr"/>
                      <a:r>
                        <a:rPr lang="tr-TR" sz="1000" dirty="0" smtClean="0"/>
                        <a:t>10</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dirty="0" smtClean="0"/>
                        <a:t>3</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4</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b="1" dirty="0" smtClean="0">
                          <a:solidFill>
                            <a:schemeClr val="tx1"/>
                          </a:solidFill>
                        </a:rPr>
                        <a:t>25</a:t>
                      </a:r>
                      <a:endParaRPr lang="tr-TR" sz="1000" b="1" dirty="0">
                        <a:solidFill>
                          <a:schemeClr val="tx1"/>
                        </a:solidFill>
                      </a:endParaRPr>
                    </a:p>
                  </a:txBody>
                  <a:tcPr/>
                </a:tc>
              </a:tr>
              <a:tr h="288032">
                <a:tc>
                  <a:txBody>
                    <a:bodyPr/>
                    <a:lstStyle/>
                    <a:p>
                      <a:r>
                        <a:rPr lang="tr-TR" sz="1000" dirty="0" err="1" smtClean="0"/>
                        <a:t>Yard</a:t>
                      </a:r>
                      <a:r>
                        <a:rPr lang="tr-TR" sz="1000" dirty="0" smtClean="0"/>
                        <a:t>. </a:t>
                      </a:r>
                      <a:r>
                        <a:rPr lang="tr-TR" sz="1000" dirty="0" err="1" smtClean="0"/>
                        <a:t>Hiz</a:t>
                      </a:r>
                      <a:r>
                        <a:rPr lang="tr-TR" sz="1000" dirty="0" smtClean="0"/>
                        <a:t>. Personeli</a:t>
                      </a:r>
                      <a:endParaRPr lang="tr-TR" sz="1000" dirty="0"/>
                    </a:p>
                  </a:txBody>
                  <a:tcPr/>
                </a:tc>
                <a:tc>
                  <a:txBody>
                    <a:bodyPr/>
                    <a:lstStyle/>
                    <a:p>
                      <a:pPr algn="ctr"/>
                      <a:r>
                        <a:rPr lang="tr-TR" sz="1000" dirty="0" smtClean="0"/>
                        <a:t>3</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b="1" dirty="0" smtClean="0">
                          <a:solidFill>
                            <a:schemeClr val="tx1"/>
                          </a:solidFill>
                        </a:rPr>
                        <a:t>10</a:t>
                      </a:r>
                      <a:endParaRPr lang="tr-TR" sz="1000" b="1" dirty="0">
                        <a:solidFill>
                          <a:schemeClr val="tx1"/>
                        </a:solidFill>
                      </a:endParaRPr>
                    </a:p>
                  </a:txBody>
                  <a:tcPr/>
                </a:tc>
              </a:tr>
              <a:tr h="288032">
                <a:tc>
                  <a:txBody>
                    <a:bodyPr/>
                    <a:lstStyle/>
                    <a:p>
                      <a:r>
                        <a:rPr lang="tr-TR" sz="1000" dirty="0" smtClean="0"/>
                        <a:t>İşçi</a:t>
                      </a:r>
                      <a:endParaRPr lang="tr-TR" sz="1000" dirty="0"/>
                    </a:p>
                  </a:txBody>
                  <a:tcPr/>
                </a:tc>
                <a:tc>
                  <a:txBody>
                    <a:bodyPr/>
                    <a:lstStyle/>
                    <a:p>
                      <a:pPr algn="ctr"/>
                      <a:r>
                        <a:rPr lang="tr-TR" sz="1000" dirty="0" smtClean="0"/>
                        <a:t>27</a:t>
                      </a:r>
                      <a:endParaRPr lang="tr-TR" sz="1000" dirty="0"/>
                    </a:p>
                  </a:txBody>
                  <a:tcPr/>
                </a:tc>
                <a:tc>
                  <a:txBody>
                    <a:bodyPr/>
                    <a:lstStyle/>
                    <a:p>
                      <a:pPr algn="ctr"/>
                      <a:r>
                        <a:rPr lang="tr-TR" sz="1000" dirty="0" smtClean="0"/>
                        <a:t>3</a:t>
                      </a:r>
                      <a:endParaRPr lang="tr-TR" sz="1000" dirty="0"/>
                    </a:p>
                  </a:txBody>
                  <a:tcPr/>
                </a:tc>
                <a:tc>
                  <a:txBody>
                    <a:bodyPr/>
                    <a:lstStyle/>
                    <a:p>
                      <a:pPr algn="ctr"/>
                      <a:r>
                        <a:rPr lang="tr-TR" sz="1000" dirty="0" smtClean="0"/>
                        <a:t>6</a:t>
                      </a:r>
                      <a:endParaRPr lang="tr-TR" sz="1000" dirty="0"/>
                    </a:p>
                  </a:txBody>
                  <a:tcPr/>
                </a:tc>
                <a:tc>
                  <a:txBody>
                    <a:bodyPr/>
                    <a:lstStyle/>
                    <a:p>
                      <a:pPr algn="ctr"/>
                      <a:r>
                        <a:rPr lang="tr-TR" sz="1000" dirty="0" smtClean="0"/>
                        <a:t>2</a:t>
                      </a:r>
                      <a:endParaRPr lang="tr-TR" sz="1000" dirty="0"/>
                    </a:p>
                  </a:txBody>
                  <a:tcPr/>
                </a:tc>
                <a:tc>
                  <a:txBody>
                    <a:bodyPr/>
                    <a:lstStyle/>
                    <a:p>
                      <a:pPr algn="ctr"/>
                      <a:r>
                        <a:rPr lang="tr-TR" sz="1000" dirty="0" smtClean="0"/>
                        <a:t>3</a:t>
                      </a:r>
                      <a:endParaRPr lang="tr-TR" sz="1000" dirty="0"/>
                    </a:p>
                  </a:txBody>
                  <a:tcPr/>
                </a:tc>
                <a:tc>
                  <a:txBody>
                    <a:bodyPr/>
                    <a:lstStyle/>
                    <a:p>
                      <a:pPr algn="ctr"/>
                      <a:r>
                        <a:rPr lang="tr-TR" sz="1000" dirty="0" smtClean="0"/>
                        <a:t>3</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44</a:t>
                      </a:r>
                      <a:endParaRPr lang="tr-TR" sz="1000" b="1" dirty="0">
                        <a:solidFill>
                          <a:schemeClr val="tx1"/>
                        </a:solidFill>
                      </a:endParaRPr>
                    </a:p>
                  </a:txBody>
                  <a:tcPr/>
                </a:tc>
              </a:tr>
              <a:tr h="288032">
                <a:tc>
                  <a:txBody>
                    <a:bodyPr/>
                    <a:lstStyle/>
                    <a:p>
                      <a:r>
                        <a:rPr lang="tr-TR" sz="1000" dirty="0" smtClean="0"/>
                        <a:t>Geçici Personel (4/c)</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1</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dirty="0" smtClean="0"/>
                        <a:t>-</a:t>
                      </a:r>
                      <a:endParaRPr lang="tr-TR" sz="1000" dirty="0"/>
                    </a:p>
                  </a:txBody>
                  <a:tcPr/>
                </a:tc>
                <a:tc>
                  <a:txBody>
                    <a:bodyPr/>
                    <a:lstStyle/>
                    <a:p>
                      <a:pPr algn="ctr"/>
                      <a:r>
                        <a:rPr lang="tr-TR" sz="1000" b="1" dirty="0" smtClean="0">
                          <a:solidFill>
                            <a:schemeClr val="tx1"/>
                          </a:solidFill>
                        </a:rPr>
                        <a:t>1</a:t>
                      </a:r>
                      <a:endParaRPr lang="tr-TR" sz="1000" b="1" dirty="0">
                        <a:solidFill>
                          <a:schemeClr val="tx1"/>
                        </a:solidFill>
                      </a:endParaRPr>
                    </a:p>
                  </a:txBody>
                  <a:tcPr/>
                </a:tc>
              </a:tr>
              <a:tr h="288032">
                <a:tc>
                  <a:txBody>
                    <a:bodyPr/>
                    <a:lstStyle/>
                    <a:p>
                      <a:r>
                        <a:rPr lang="tr-TR" sz="1000" b="1" dirty="0" smtClean="0">
                          <a:solidFill>
                            <a:srgbClr val="C00000"/>
                          </a:solidFill>
                        </a:rPr>
                        <a:t>TOPLAM</a:t>
                      </a:r>
                      <a:endParaRPr lang="tr-TR" sz="1000" b="1" dirty="0">
                        <a:solidFill>
                          <a:srgbClr val="C00000"/>
                        </a:solidFill>
                      </a:endParaRPr>
                    </a:p>
                  </a:txBody>
                  <a:tcPr/>
                </a:tc>
                <a:tc>
                  <a:txBody>
                    <a:bodyPr/>
                    <a:lstStyle/>
                    <a:p>
                      <a:pPr algn="ctr"/>
                      <a:r>
                        <a:rPr lang="tr-TR" sz="1000" b="1" dirty="0" smtClean="0">
                          <a:solidFill>
                            <a:srgbClr val="C00000"/>
                          </a:solidFill>
                        </a:rPr>
                        <a:t>107</a:t>
                      </a:r>
                      <a:endParaRPr lang="tr-TR" sz="1000" b="1" dirty="0">
                        <a:solidFill>
                          <a:srgbClr val="C00000"/>
                        </a:solidFill>
                      </a:endParaRPr>
                    </a:p>
                  </a:txBody>
                  <a:tcPr/>
                </a:tc>
                <a:tc>
                  <a:txBody>
                    <a:bodyPr/>
                    <a:lstStyle/>
                    <a:p>
                      <a:pPr algn="ctr"/>
                      <a:r>
                        <a:rPr lang="tr-TR" sz="1000" b="1" dirty="0" smtClean="0">
                          <a:solidFill>
                            <a:srgbClr val="C00000"/>
                          </a:solidFill>
                        </a:rPr>
                        <a:t>17</a:t>
                      </a:r>
                      <a:endParaRPr lang="tr-TR" sz="1000" b="1" dirty="0">
                        <a:solidFill>
                          <a:srgbClr val="C00000"/>
                        </a:solidFill>
                      </a:endParaRPr>
                    </a:p>
                  </a:txBody>
                  <a:tcPr/>
                </a:tc>
                <a:tc>
                  <a:txBody>
                    <a:bodyPr/>
                    <a:lstStyle/>
                    <a:p>
                      <a:pPr algn="ctr"/>
                      <a:r>
                        <a:rPr lang="tr-TR" sz="1000" b="1" dirty="0" smtClean="0">
                          <a:solidFill>
                            <a:srgbClr val="C00000"/>
                          </a:solidFill>
                        </a:rPr>
                        <a:t>32</a:t>
                      </a:r>
                      <a:endParaRPr lang="tr-TR" sz="1000" b="1" dirty="0">
                        <a:solidFill>
                          <a:srgbClr val="C00000"/>
                        </a:solidFill>
                      </a:endParaRPr>
                    </a:p>
                  </a:txBody>
                  <a:tcPr/>
                </a:tc>
                <a:tc>
                  <a:txBody>
                    <a:bodyPr/>
                    <a:lstStyle/>
                    <a:p>
                      <a:pPr algn="ctr"/>
                      <a:r>
                        <a:rPr lang="tr-TR" sz="1000" b="1" dirty="0" smtClean="0">
                          <a:solidFill>
                            <a:srgbClr val="C00000"/>
                          </a:solidFill>
                        </a:rPr>
                        <a:t>26</a:t>
                      </a:r>
                      <a:endParaRPr lang="tr-TR" sz="1000" b="1" dirty="0">
                        <a:solidFill>
                          <a:srgbClr val="C00000"/>
                        </a:solidFill>
                      </a:endParaRPr>
                    </a:p>
                  </a:txBody>
                  <a:tcPr/>
                </a:tc>
                <a:tc>
                  <a:txBody>
                    <a:bodyPr/>
                    <a:lstStyle/>
                    <a:p>
                      <a:pPr algn="ctr"/>
                      <a:r>
                        <a:rPr lang="tr-TR" sz="1000" b="1" dirty="0" smtClean="0">
                          <a:solidFill>
                            <a:srgbClr val="C00000"/>
                          </a:solidFill>
                        </a:rPr>
                        <a:t>39</a:t>
                      </a:r>
                      <a:endParaRPr lang="tr-TR" sz="1000" b="1" dirty="0">
                        <a:solidFill>
                          <a:srgbClr val="C00000"/>
                        </a:solidFill>
                      </a:endParaRPr>
                    </a:p>
                  </a:txBody>
                  <a:tcPr/>
                </a:tc>
                <a:tc>
                  <a:txBody>
                    <a:bodyPr/>
                    <a:lstStyle/>
                    <a:p>
                      <a:pPr algn="ctr"/>
                      <a:r>
                        <a:rPr lang="tr-TR" sz="1000" b="1" dirty="0" smtClean="0">
                          <a:solidFill>
                            <a:srgbClr val="C00000"/>
                          </a:solidFill>
                        </a:rPr>
                        <a:t>14</a:t>
                      </a:r>
                      <a:endParaRPr lang="tr-TR" sz="1000" b="1" dirty="0">
                        <a:solidFill>
                          <a:srgbClr val="C00000"/>
                        </a:solidFill>
                      </a:endParaRPr>
                    </a:p>
                  </a:txBody>
                  <a:tcPr/>
                </a:tc>
                <a:tc>
                  <a:txBody>
                    <a:bodyPr/>
                    <a:lstStyle/>
                    <a:p>
                      <a:pPr algn="ctr"/>
                      <a:r>
                        <a:rPr lang="tr-TR" sz="1000" b="1" dirty="0" smtClean="0">
                          <a:solidFill>
                            <a:srgbClr val="C00000"/>
                          </a:solidFill>
                        </a:rPr>
                        <a:t>10</a:t>
                      </a:r>
                      <a:endParaRPr lang="tr-TR" sz="1000" b="1" dirty="0">
                        <a:solidFill>
                          <a:srgbClr val="C00000"/>
                        </a:solidFill>
                      </a:endParaRPr>
                    </a:p>
                  </a:txBody>
                  <a:tcPr/>
                </a:tc>
                <a:tc>
                  <a:txBody>
                    <a:bodyPr/>
                    <a:lstStyle/>
                    <a:p>
                      <a:pPr algn="ctr"/>
                      <a:r>
                        <a:rPr lang="tr-TR" sz="1000" b="1" dirty="0" smtClean="0">
                          <a:solidFill>
                            <a:srgbClr val="C00000"/>
                          </a:solidFill>
                        </a:rPr>
                        <a:t>10</a:t>
                      </a:r>
                      <a:endParaRPr lang="tr-TR" sz="1000" b="1" dirty="0">
                        <a:solidFill>
                          <a:srgbClr val="C00000"/>
                        </a:solidFill>
                      </a:endParaRPr>
                    </a:p>
                  </a:txBody>
                  <a:tcPr/>
                </a:tc>
                <a:tc>
                  <a:txBody>
                    <a:bodyPr/>
                    <a:lstStyle/>
                    <a:p>
                      <a:pPr algn="ctr"/>
                      <a:r>
                        <a:rPr lang="tr-TR" sz="1000" b="1" dirty="0" smtClean="0">
                          <a:solidFill>
                            <a:srgbClr val="C00000"/>
                          </a:solidFill>
                        </a:rPr>
                        <a:t>255</a:t>
                      </a:r>
                      <a:endParaRPr lang="tr-TR" sz="1000" b="1" dirty="0">
                        <a:solidFill>
                          <a:srgbClr val="C00000"/>
                        </a:solidFill>
                      </a:endParaRPr>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Başlık 1"/>
          <p:cNvSpPr>
            <a:spLocks noGrp="1"/>
          </p:cNvSpPr>
          <p:nvPr>
            <p:ph type="title"/>
          </p:nvPr>
        </p:nvSpPr>
        <p:spPr bwMode="auto">
          <a:xfrm>
            <a:off x="1435100" y="115888"/>
            <a:ext cx="7499350" cy="1143000"/>
          </a:xfrm>
        </p:spPr>
        <p:txBody>
          <a:bodyPr vert="horz" wrap="square" lIns="91440" tIns="45720" rIns="91440" bIns="45720" numCol="1" anchorCtr="0" compatLnSpc="1">
            <a:prstTxWarp prst="textNoShape">
              <a:avLst/>
            </a:prstTxWarp>
          </a:bodyPr>
          <a:lstStyle/>
          <a:p>
            <a:pPr eaLnBrk="1" hangingPunct="1"/>
            <a:r>
              <a:rPr lang="tr-TR" sz="3200" b="1" smtClean="0">
                <a:effectLst/>
              </a:rPr>
              <a:t>Bitki Hastalık ve Zararlıları İle Mücadele</a:t>
            </a:r>
          </a:p>
        </p:txBody>
      </p:sp>
      <p:sp>
        <p:nvSpPr>
          <p:cNvPr id="58370" name="İçerik Yer Tutucusu 2"/>
          <p:cNvSpPr>
            <a:spLocks noGrp="1"/>
          </p:cNvSpPr>
          <p:nvPr>
            <p:ph idx="1"/>
          </p:nvPr>
        </p:nvSpPr>
        <p:spPr>
          <a:xfrm>
            <a:off x="1331913" y="2276475"/>
            <a:ext cx="7200900" cy="360363"/>
          </a:xfrm>
        </p:spPr>
        <p:txBody>
          <a:bodyPr/>
          <a:lstStyle/>
          <a:p>
            <a:pPr marL="80963" indent="0" eaLnBrk="1" hangingPunct="1">
              <a:buFont typeface="Wingdings 2" pitchFamily="18" charset="2"/>
              <a:buNone/>
            </a:pPr>
            <a:r>
              <a:rPr lang="tr-TR" sz="1700" smtClean="0"/>
              <a:t>* Bitki Koruma Ürünü Bayiinde kontroller yapılmıştır. </a:t>
            </a:r>
          </a:p>
        </p:txBody>
      </p:sp>
      <p:graphicFrame>
        <p:nvGraphicFramePr>
          <p:cNvPr id="2" name="Tablo 1"/>
          <p:cNvGraphicFramePr>
            <a:graphicFrameLocks noGrp="1"/>
          </p:cNvGraphicFramePr>
          <p:nvPr/>
        </p:nvGraphicFramePr>
        <p:xfrm>
          <a:off x="1476375" y="1412875"/>
          <a:ext cx="7200799" cy="741680"/>
        </p:xfrm>
        <a:graphic>
          <a:graphicData uri="http://schemas.openxmlformats.org/drawingml/2006/table">
            <a:tbl>
              <a:tblPr firstRow="1" bandRow="1">
                <a:tableStyleId>{7DF18680-E054-41AD-8BC1-D1AEF772440D}</a:tableStyleId>
              </a:tblPr>
              <a:tblGrid>
                <a:gridCol w="1712590"/>
                <a:gridCol w="1712590"/>
                <a:gridCol w="2063029"/>
                <a:gridCol w="1712590"/>
              </a:tblGrid>
              <a:tr h="370840">
                <a:tc>
                  <a:txBody>
                    <a:bodyPr/>
                    <a:lstStyle/>
                    <a:p>
                      <a:r>
                        <a:rPr lang="tr-TR" dirty="0" smtClean="0"/>
                        <a:t>İl</a:t>
                      </a:r>
                      <a:endParaRPr lang="tr-TR" dirty="0"/>
                    </a:p>
                  </a:txBody>
                  <a:tcPr/>
                </a:tc>
                <a:tc>
                  <a:txBody>
                    <a:bodyPr/>
                    <a:lstStyle/>
                    <a:p>
                      <a:r>
                        <a:rPr lang="tr-TR" dirty="0" smtClean="0"/>
                        <a:t>Yıl</a:t>
                      </a:r>
                      <a:endParaRPr lang="tr-TR" dirty="0"/>
                    </a:p>
                  </a:txBody>
                  <a:tcPr/>
                </a:tc>
                <a:tc>
                  <a:txBody>
                    <a:bodyPr/>
                    <a:lstStyle/>
                    <a:p>
                      <a:r>
                        <a:rPr lang="tr-TR" dirty="0" smtClean="0"/>
                        <a:t>Denetim Sayısı</a:t>
                      </a:r>
                      <a:endParaRPr lang="tr-TR" dirty="0"/>
                    </a:p>
                  </a:txBody>
                  <a:tcPr/>
                </a:tc>
                <a:tc>
                  <a:txBody>
                    <a:bodyPr/>
                    <a:lstStyle/>
                    <a:p>
                      <a:r>
                        <a:rPr lang="tr-TR" dirty="0" smtClean="0"/>
                        <a:t>İzin</a:t>
                      </a:r>
                      <a:r>
                        <a:rPr lang="tr-TR" baseline="0" dirty="0" smtClean="0"/>
                        <a:t> Belgesi</a:t>
                      </a:r>
                      <a:endParaRPr lang="tr-TR" dirty="0"/>
                    </a:p>
                  </a:txBody>
                  <a:tcPr/>
                </a:tc>
              </a:tr>
              <a:tr h="370840">
                <a:tc>
                  <a:txBody>
                    <a:bodyPr/>
                    <a:lstStyle/>
                    <a:p>
                      <a:r>
                        <a:rPr lang="tr-TR" dirty="0" smtClean="0"/>
                        <a:t>Zonguldak</a:t>
                      </a:r>
                      <a:endParaRPr lang="tr-TR" dirty="0"/>
                    </a:p>
                  </a:txBody>
                  <a:tcPr/>
                </a:tc>
                <a:tc>
                  <a:txBody>
                    <a:bodyPr/>
                    <a:lstStyle/>
                    <a:p>
                      <a:r>
                        <a:rPr lang="tr-TR" dirty="0" smtClean="0"/>
                        <a:t>2013</a:t>
                      </a:r>
                      <a:endParaRPr lang="tr-TR" dirty="0"/>
                    </a:p>
                  </a:txBody>
                  <a:tcPr/>
                </a:tc>
                <a:tc>
                  <a:txBody>
                    <a:bodyPr/>
                    <a:lstStyle/>
                    <a:p>
                      <a:r>
                        <a:rPr lang="tr-TR" dirty="0" smtClean="0"/>
                        <a:t>25</a:t>
                      </a:r>
                      <a:endParaRPr lang="tr-TR" dirty="0"/>
                    </a:p>
                  </a:txBody>
                  <a:tcPr/>
                </a:tc>
                <a:tc>
                  <a:txBody>
                    <a:bodyPr/>
                    <a:lstStyle/>
                    <a:p>
                      <a:r>
                        <a:rPr lang="tr-TR" dirty="0" smtClean="0"/>
                        <a:t>1</a:t>
                      </a:r>
                      <a:endParaRPr lang="tr-TR" dirty="0"/>
                    </a:p>
                  </a:txBody>
                  <a:tcPr/>
                </a:tc>
              </a:tr>
            </a:tbl>
          </a:graphicData>
        </a:graphic>
      </p:graphicFrame>
      <p:sp>
        <p:nvSpPr>
          <p:cNvPr id="58388" name="İçerik Yer Tutucusu 2"/>
          <p:cNvSpPr txBox="1">
            <a:spLocks/>
          </p:cNvSpPr>
          <p:nvPr/>
        </p:nvSpPr>
        <p:spPr bwMode="auto">
          <a:xfrm>
            <a:off x="1331913" y="4329113"/>
            <a:ext cx="7499350" cy="828675"/>
          </a:xfrm>
          <a:prstGeom prst="rect">
            <a:avLst/>
          </a:prstGeom>
          <a:noFill/>
          <a:ln w="9525">
            <a:noFill/>
            <a:miter lim="800000"/>
            <a:headEnd/>
            <a:tailEnd/>
          </a:ln>
        </p:spPr>
        <p:txBody>
          <a:bodyPr/>
          <a:lstStyle/>
          <a:p>
            <a:pPr marL="365125" indent="-282575">
              <a:spcBef>
                <a:spcPts val="600"/>
              </a:spcBef>
              <a:buClr>
                <a:schemeClr val="accent1"/>
              </a:buClr>
              <a:buSzPct val="80000"/>
              <a:buFont typeface="Wingdings 2" pitchFamily="18" charset="2"/>
              <a:buChar char=""/>
            </a:pPr>
            <a:r>
              <a:rPr lang="tr-TR" sz="2000">
                <a:latin typeface="Gill Sans MT" pitchFamily="34" charset="0"/>
              </a:rPr>
              <a:t>İlimiz genelinde 53 adet bayi bulunmaktadır. 2013 yılı içerisinde 1 adet gübre bayii açılmıştır.</a:t>
            </a:r>
          </a:p>
        </p:txBody>
      </p:sp>
      <p:sp>
        <p:nvSpPr>
          <p:cNvPr id="58389" name="Başlık 1"/>
          <p:cNvSpPr txBox="1">
            <a:spLocks/>
          </p:cNvSpPr>
          <p:nvPr/>
        </p:nvSpPr>
        <p:spPr bwMode="auto">
          <a:xfrm>
            <a:off x="1435100" y="3006725"/>
            <a:ext cx="7499350" cy="1143000"/>
          </a:xfrm>
          <a:prstGeom prst="rect">
            <a:avLst/>
          </a:prstGeom>
          <a:noFill/>
          <a:ln w="9525">
            <a:noFill/>
            <a:miter lim="800000"/>
            <a:headEnd/>
            <a:tailEnd/>
          </a:ln>
        </p:spPr>
        <p:txBody>
          <a:bodyPr anchor="ctr"/>
          <a:lstStyle/>
          <a:p>
            <a:r>
              <a:rPr lang="tr-TR" sz="3200" b="1">
                <a:solidFill>
                  <a:srgbClr val="572314"/>
                </a:solidFill>
                <a:latin typeface="Gill Sans MT" pitchFamily="34" charset="0"/>
              </a:rPr>
              <a:t>Kimyevi ve Organik Gübre Denetim Faaliyetleri</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350" y="2636838"/>
            <a:ext cx="7497763" cy="1143000"/>
          </a:xfrm>
        </p:spPr>
        <p:txBody>
          <a:bodyPr>
            <a:normAutofit fontScale="90000"/>
          </a:bodyPr>
          <a:lstStyle/>
          <a:p>
            <a:pPr eaLnBrk="1" fontAlgn="auto" hangingPunct="1">
              <a:spcAft>
                <a:spcPts val="0"/>
              </a:spcAft>
              <a:defRPr/>
            </a:pPr>
            <a:r>
              <a:rPr lang="tr-TR" b="1" dirty="0" smtClean="0">
                <a:solidFill>
                  <a:schemeClr val="tx2">
                    <a:satMod val="130000"/>
                  </a:schemeClr>
                </a:solidFill>
              </a:rPr>
              <a:t>Koordinasyon ve Tarımsal Veriler Şube Müdürlüğü</a:t>
            </a:r>
            <a:endParaRPr lang="tr-TR" b="1"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Başlık 1"/>
          <p:cNvSpPr>
            <a:spLocks noGrp="1"/>
          </p:cNvSpPr>
          <p:nvPr>
            <p:ph type="title"/>
          </p:nvPr>
        </p:nvSpPr>
        <p:spPr bwMode="auto">
          <a:xfrm>
            <a:off x="1260475" y="125759"/>
            <a:ext cx="7920037" cy="1143001"/>
          </a:xfrm>
        </p:spPr>
        <p:txBody>
          <a:bodyPr vert="horz" wrap="square" lIns="91440" tIns="45720" rIns="91440" bIns="45720" numCol="1" anchorCtr="0" compatLnSpc="1">
            <a:prstTxWarp prst="textNoShape">
              <a:avLst/>
            </a:prstTxWarp>
          </a:bodyPr>
          <a:lstStyle/>
          <a:p>
            <a:pPr eaLnBrk="1" hangingPunct="1"/>
            <a:r>
              <a:rPr lang="tr-TR" sz="3200" b="1" dirty="0" smtClean="0">
                <a:effectLst/>
              </a:rPr>
              <a:t>2013 Yılı Çiftçi Toplantısı Faaliyetleri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72691408"/>
              </p:ext>
            </p:extLst>
          </p:nvPr>
        </p:nvGraphicFramePr>
        <p:xfrm>
          <a:off x="1259632" y="1272376"/>
          <a:ext cx="7704856" cy="4820920"/>
        </p:xfrm>
        <a:graphic>
          <a:graphicData uri="http://schemas.openxmlformats.org/drawingml/2006/table">
            <a:tbl>
              <a:tblPr firstRow="1" bandRow="1">
                <a:tableStyleId>{7DF18680-E054-41AD-8BC1-D1AEF772440D}</a:tableStyleId>
              </a:tblPr>
              <a:tblGrid>
                <a:gridCol w="576580"/>
                <a:gridCol w="2429193"/>
                <a:gridCol w="2178803"/>
                <a:gridCol w="2520280"/>
              </a:tblGrid>
              <a:tr h="370840">
                <a:tc>
                  <a:txBody>
                    <a:bodyPr/>
                    <a:lstStyle/>
                    <a:p>
                      <a:r>
                        <a:rPr lang="tr-TR" dirty="0" smtClean="0"/>
                        <a:t>No</a:t>
                      </a:r>
                      <a:endParaRPr lang="tr-TR" dirty="0"/>
                    </a:p>
                  </a:txBody>
                  <a:tcPr/>
                </a:tc>
                <a:tc>
                  <a:txBody>
                    <a:bodyPr/>
                    <a:lstStyle/>
                    <a:p>
                      <a:r>
                        <a:rPr lang="tr-TR" dirty="0" smtClean="0"/>
                        <a:t>Konusu</a:t>
                      </a:r>
                      <a:endParaRPr lang="tr-TR" dirty="0"/>
                    </a:p>
                  </a:txBody>
                  <a:tcPr/>
                </a:tc>
                <a:tc>
                  <a:txBody>
                    <a:bodyPr/>
                    <a:lstStyle/>
                    <a:p>
                      <a:r>
                        <a:rPr lang="tr-TR" dirty="0" smtClean="0"/>
                        <a:t>Toplantı Sayısı</a:t>
                      </a:r>
                      <a:endParaRPr lang="tr-TR" dirty="0"/>
                    </a:p>
                  </a:txBody>
                  <a:tcPr/>
                </a:tc>
                <a:tc>
                  <a:txBody>
                    <a:bodyPr/>
                    <a:lstStyle/>
                    <a:p>
                      <a:r>
                        <a:rPr lang="tr-TR" dirty="0" smtClean="0"/>
                        <a:t>Katılan Çiftçi Sayısı</a:t>
                      </a:r>
                      <a:endParaRPr lang="tr-TR" dirty="0"/>
                    </a:p>
                  </a:txBody>
                  <a:tcPr/>
                </a:tc>
              </a:tr>
              <a:tr h="370840">
                <a:tc>
                  <a:txBody>
                    <a:bodyPr/>
                    <a:lstStyle/>
                    <a:p>
                      <a:pPr algn="ctr"/>
                      <a:r>
                        <a:rPr lang="tr-TR" b="1" dirty="0" smtClean="0"/>
                        <a:t>1</a:t>
                      </a:r>
                      <a:endParaRPr lang="tr-TR" b="1" dirty="0"/>
                    </a:p>
                  </a:txBody>
                  <a:tcPr/>
                </a:tc>
                <a:tc>
                  <a:txBody>
                    <a:bodyPr/>
                    <a:lstStyle/>
                    <a:p>
                      <a:r>
                        <a:rPr lang="tr-TR" dirty="0" smtClean="0"/>
                        <a:t>Meyve Yetiştiriciliği</a:t>
                      </a:r>
                      <a:endParaRPr lang="tr-TR" dirty="0"/>
                    </a:p>
                  </a:txBody>
                  <a:tcPr/>
                </a:tc>
                <a:tc>
                  <a:txBody>
                    <a:bodyPr/>
                    <a:lstStyle/>
                    <a:p>
                      <a:pPr algn="ctr"/>
                      <a:r>
                        <a:rPr lang="tr-TR" dirty="0" smtClean="0"/>
                        <a:t>40</a:t>
                      </a:r>
                      <a:endParaRPr lang="tr-TR" dirty="0"/>
                    </a:p>
                  </a:txBody>
                  <a:tcPr/>
                </a:tc>
                <a:tc>
                  <a:txBody>
                    <a:bodyPr/>
                    <a:lstStyle/>
                    <a:p>
                      <a:pPr algn="ctr"/>
                      <a:r>
                        <a:rPr lang="tr-TR" dirty="0" smtClean="0"/>
                        <a:t>588</a:t>
                      </a:r>
                      <a:endParaRPr lang="tr-TR" dirty="0"/>
                    </a:p>
                  </a:txBody>
                  <a:tcPr/>
                </a:tc>
              </a:tr>
              <a:tr h="370840">
                <a:tc>
                  <a:txBody>
                    <a:bodyPr/>
                    <a:lstStyle/>
                    <a:p>
                      <a:pPr algn="ctr"/>
                      <a:r>
                        <a:rPr lang="tr-TR" b="1" dirty="0" smtClean="0"/>
                        <a:t>2</a:t>
                      </a:r>
                      <a:endParaRPr lang="tr-TR" b="1" dirty="0"/>
                    </a:p>
                  </a:txBody>
                  <a:tcPr/>
                </a:tc>
                <a:tc>
                  <a:txBody>
                    <a:bodyPr/>
                    <a:lstStyle/>
                    <a:p>
                      <a:r>
                        <a:rPr lang="tr-TR" dirty="0" smtClean="0"/>
                        <a:t>Sebze Yetiştiriciliği</a:t>
                      </a:r>
                      <a:endParaRPr lang="tr-TR" dirty="0"/>
                    </a:p>
                  </a:txBody>
                  <a:tcPr/>
                </a:tc>
                <a:tc>
                  <a:txBody>
                    <a:bodyPr/>
                    <a:lstStyle/>
                    <a:p>
                      <a:pPr algn="ctr"/>
                      <a:r>
                        <a:rPr lang="tr-TR" dirty="0" smtClean="0"/>
                        <a:t>15</a:t>
                      </a:r>
                      <a:endParaRPr lang="tr-TR" dirty="0"/>
                    </a:p>
                  </a:txBody>
                  <a:tcPr/>
                </a:tc>
                <a:tc>
                  <a:txBody>
                    <a:bodyPr/>
                    <a:lstStyle/>
                    <a:p>
                      <a:pPr algn="ctr"/>
                      <a:r>
                        <a:rPr lang="tr-TR" dirty="0" smtClean="0"/>
                        <a:t>265</a:t>
                      </a:r>
                      <a:endParaRPr lang="tr-TR" dirty="0"/>
                    </a:p>
                  </a:txBody>
                  <a:tcPr/>
                </a:tc>
              </a:tr>
              <a:tr h="370840">
                <a:tc>
                  <a:txBody>
                    <a:bodyPr/>
                    <a:lstStyle/>
                    <a:p>
                      <a:pPr algn="ctr"/>
                      <a:r>
                        <a:rPr lang="tr-TR" b="1" dirty="0" smtClean="0"/>
                        <a:t>3</a:t>
                      </a:r>
                      <a:endParaRPr lang="tr-TR" b="1" dirty="0"/>
                    </a:p>
                  </a:txBody>
                  <a:tcPr/>
                </a:tc>
                <a:tc>
                  <a:txBody>
                    <a:bodyPr/>
                    <a:lstStyle/>
                    <a:p>
                      <a:r>
                        <a:rPr lang="tr-TR" dirty="0" smtClean="0"/>
                        <a:t>Tarla Bitkileri</a:t>
                      </a:r>
                      <a:endParaRPr lang="tr-TR" dirty="0"/>
                    </a:p>
                  </a:txBody>
                  <a:tcPr/>
                </a:tc>
                <a:tc>
                  <a:txBody>
                    <a:bodyPr/>
                    <a:lstStyle/>
                    <a:p>
                      <a:pPr algn="ctr"/>
                      <a:r>
                        <a:rPr lang="tr-TR" dirty="0" smtClean="0"/>
                        <a:t>6</a:t>
                      </a:r>
                      <a:endParaRPr lang="tr-TR" dirty="0"/>
                    </a:p>
                  </a:txBody>
                  <a:tcPr/>
                </a:tc>
                <a:tc>
                  <a:txBody>
                    <a:bodyPr/>
                    <a:lstStyle/>
                    <a:p>
                      <a:pPr algn="ctr"/>
                      <a:r>
                        <a:rPr lang="tr-TR" dirty="0" smtClean="0"/>
                        <a:t>91</a:t>
                      </a:r>
                      <a:endParaRPr lang="tr-TR" dirty="0"/>
                    </a:p>
                  </a:txBody>
                  <a:tcPr/>
                </a:tc>
              </a:tr>
              <a:tr h="370840">
                <a:tc>
                  <a:txBody>
                    <a:bodyPr/>
                    <a:lstStyle/>
                    <a:p>
                      <a:pPr algn="ctr"/>
                      <a:r>
                        <a:rPr lang="tr-TR" b="1" dirty="0" smtClean="0"/>
                        <a:t>4</a:t>
                      </a:r>
                      <a:endParaRPr lang="tr-TR" b="1" dirty="0"/>
                    </a:p>
                  </a:txBody>
                  <a:tcPr/>
                </a:tc>
                <a:tc>
                  <a:txBody>
                    <a:bodyPr/>
                    <a:lstStyle/>
                    <a:p>
                      <a:r>
                        <a:rPr lang="tr-TR" dirty="0" smtClean="0"/>
                        <a:t>Hay. Yet. Ve</a:t>
                      </a:r>
                      <a:r>
                        <a:rPr lang="tr-TR" baseline="0" dirty="0" smtClean="0"/>
                        <a:t> Hay. Sağ.</a:t>
                      </a:r>
                      <a:endParaRPr lang="tr-TR" dirty="0"/>
                    </a:p>
                  </a:txBody>
                  <a:tcPr/>
                </a:tc>
                <a:tc>
                  <a:txBody>
                    <a:bodyPr/>
                    <a:lstStyle/>
                    <a:p>
                      <a:pPr algn="ctr"/>
                      <a:r>
                        <a:rPr lang="tr-TR" dirty="0" smtClean="0"/>
                        <a:t>60</a:t>
                      </a:r>
                      <a:endParaRPr lang="tr-TR" dirty="0"/>
                    </a:p>
                  </a:txBody>
                  <a:tcPr/>
                </a:tc>
                <a:tc>
                  <a:txBody>
                    <a:bodyPr/>
                    <a:lstStyle/>
                    <a:p>
                      <a:pPr algn="ctr"/>
                      <a:r>
                        <a:rPr lang="tr-TR" dirty="0" smtClean="0"/>
                        <a:t>799</a:t>
                      </a:r>
                      <a:endParaRPr lang="tr-TR" dirty="0"/>
                    </a:p>
                  </a:txBody>
                  <a:tcPr/>
                </a:tc>
              </a:tr>
              <a:tr h="370840">
                <a:tc>
                  <a:txBody>
                    <a:bodyPr/>
                    <a:lstStyle/>
                    <a:p>
                      <a:pPr algn="ctr"/>
                      <a:r>
                        <a:rPr lang="tr-TR" b="1" dirty="0" smtClean="0"/>
                        <a:t>5</a:t>
                      </a:r>
                      <a:endParaRPr lang="tr-TR" b="1" dirty="0"/>
                    </a:p>
                  </a:txBody>
                  <a:tcPr/>
                </a:tc>
                <a:tc>
                  <a:txBody>
                    <a:bodyPr/>
                    <a:lstStyle/>
                    <a:p>
                      <a:r>
                        <a:rPr lang="tr-TR" dirty="0" smtClean="0"/>
                        <a:t>Bitki Koruma</a:t>
                      </a:r>
                      <a:endParaRPr lang="tr-TR" dirty="0"/>
                    </a:p>
                  </a:txBody>
                  <a:tcPr/>
                </a:tc>
                <a:tc>
                  <a:txBody>
                    <a:bodyPr/>
                    <a:lstStyle/>
                    <a:p>
                      <a:pPr algn="ctr"/>
                      <a:r>
                        <a:rPr lang="tr-TR" dirty="0" smtClean="0"/>
                        <a:t>34</a:t>
                      </a:r>
                      <a:endParaRPr lang="tr-TR" dirty="0"/>
                    </a:p>
                  </a:txBody>
                  <a:tcPr/>
                </a:tc>
                <a:tc>
                  <a:txBody>
                    <a:bodyPr/>
                    <a:lstStyle/>
                    <a:p>
                      <a:pPr algn="ctr"/>
                      <a:r>
                        <a:rPr lang="tr-TR" dirty="0" smtClean="0"/>
                        <a:t>551</a:t>
                      </a:r>
                      <a:endParaRPr lang="tr-TR" dirty="0"/>
                    </a:p>
                  </a:txBody>
                  <a:tcPr/>
                </a:tc>
              </a:tr>
              <a:tr h="370840">
                <a:tc>
                  <a:txBody>
                    <a:bodyPr/>
                    <a:lstStyle/>
                    <a:p>
                      <a:pPr algn="ctr"/>
                      <a:r>
                        <a:rPr lang="tr-TR" b="1" dirty="0" smtClean="0"/>
                        <a:t>6</a:t>
                      </a:r>
                      <a:endParaRPr lang="tr-TR" b="1" dirty="0"/>
                    </a:p>
                  </a:txBody>
                  <a:tcPr/>
                </a:tc>
                <a:tc>
                  <a:txBody>
                    <a:bodyPr/>
                    <a:lstStyle/>
                    <a:p>
                      <a:r>
                        <a:rPr lang="tr-TR" dirty="0" smtClean="0"/>
                        <a:t>Tarımsal Desteklemeler</a:t>
                      </a:r>
                      <a:endParaRPr lang="tr-TR" dirty="0"/>
                    </a:p>
                  </a:txBody>
                  <a:tcPr/>
                </a:tc>
                <a:tc>
                  <a:txBody>
                    <a:bodyPr/>
                    <a:lstStyle/>
                    <a:p>
                      <a:pPr algn="ctr"/>
                      <a:r>
                        <a:rPr lang="tr-TR" dirty="0" smtClean="0"/>
                        <a:t>47</a:t>
                      </a:r>
                      <a:endParaRPr lang="tr-TR" dirty="0"/>
                    </a:p>
                  </a:txBody>
                  <a:tcPr/>
                </a:tc>
                <a:tc>
                  <a:txBody>
                    <a:bodyPr/>
                    <a:lstStyle/>
                    <a:p>
                      <a:pPr algn="ctr"/>
                      <a:r>
                        <a:rPr lang="tr-TR" dirty="0" smtClean="0"/>
                        <a:t>719</a:t>
                      </a:r>
                      <a:endParaRPr lang="tr-TR" dirty="0"/>
                    </a:p>
                  </a:txBody>
                  <a:tcPr/>
                </a:tc>
              </a:tr>
              <a:tr h="370840">
                <a:tc>
                  <a:txBody>
                    <a:bodyPr/>
                    <a:lstStyle/>
                    <a:p>
                      <a:pPr algn="ctr"/>
                      <a:r>
                        <a:rPr lang="tr-TR" b="1" dirty="0" smtClean="0"/>
                        <a:t>7</a:t>
                      </a:r>
                      <a:endParaRPr lang="tr-TR" b="1" dirty="0"/>
                    </a:p>
                  </a:txBody>
                  <a:tcPr/>
                </a:tc>
                <a:tc>
                  <a:txBody>
                    <a:bodyPr/>
                    <a:lstStyle/>
                    <a:p>
                      <a:r>
                        <a:rPr lang="tr-TR" dirty="0" smtClean="0"/>
                        <a:t>Tarım Sigortaları</a:t>
                      </a:r>
                      <a:endParaRPr lang="tr-TR" dirty="0"/>
                    </a:p>
                  </a:txBody>
                  <a:tcPr/>
                </a:tc>
                <a:tc>
                  <a:txBody>
                    <a:bodyPr/>
                    <a:lstStyle/>
                    <a:p>
                      <a:pPr algn="ctr"/>
                      <a:r>
                        <a:rPr lang="tr-TR" dirty="0" smtClean="0"/>
                        <a:t>20</a:t>
                      </a:r>
                      <a:endParaRPr lang="tr-TR" dirty="0"/>
                    </a:p>
                  </a:txBody>
                  <a:tcPr/>
                </a:tc>
                <a:tc>
                  <a:txBody>
                    <a:bodyPr/>
                    <a:lstStyle/>
                    <a:p>
                      <a:pPr algn="ctr"/>
                      <a:r>
                        <a:rPr lang="tr-TR" dirty="0" smtClean="0"/>
                        <a:t>218</a:t>
                      </a:r>
                      <a:endParaRPr lang="tr-TR" dirty="0"/>
                    </a:p>
                  </a:txBody>
                  <a:tcPr/>
                </a:tc>
              </a:tr>
              <a:tr h="370840">
                <a:tc>
                  <a:txBody>
                    <a:bodyPr/>
                    <a:lstStyle/>
                    <a:p>
                      <a:pPr algn="ctr"/>
                      <a:r>
                        <a:rPr lang="tr-TR" b="1" dirty="0" smtClean="0"/>
                        <a:t>8</a:t>
                      </a:r>
                      <a:endParaRPr lang="tr-TR" b="1" dirty="0"/>
                    </a:p>
                  </a:txBody>
                  <a:tcPr/>
                </a:tc>
                <a:tc>
                  <a:txBody>
                    <a:bodyPr/>
                    <a:lstStyle/>
                    <a:p>
                      <a:r>
                        <a:rPr lang="tr-TR" dirty="0" smtClean="0"/>
                        <a:t>Organik Tarım İyi Tarım</a:t>
                      </a:r>
                      <a:endParaRPr lang="tr-TR" dirty="0"/>
                    </a:p>
                  </a:txBody>
                  <a:tcPr/>
                </a:tc>
                <a:tc>
                  <a:txBody>
                    <a:bodyPr/>
                    <a:lstStyle/>
                    <a:p>
                      <a:pPr algn="ctr"/>
                      <a:r>
                        <a:rPr lang="tr-TR" dirty="0" smtClean="0"/>
                        <a:t>19</a:t>
                      </a:r>
                      <a:endParaRPr lang="tr-TR" dirty="0"/>
                    </a:p>
                  </a:txBody>
                  <a:tcPr/>
                </a:tc>
                <a:tc>
                  <a:txBody>
                    <a:bodyPr/>
                    <a:lstStyle/>
                    <a:p>
                      <a:pPr algn="ctr"/>
                      <a:r>
                        <a:rPr lang="tr-TR" dirty="0" smtClean="0"/>
                        <a:t>285</a:t>
                      </a:r>
                      <a:endParaRPr lang="tr-TR" dirty="0"/>
                    </a:p>
                  </a:txBody>
                  <a:tcPr/>
                </a:tc>
              </a:tr>
              <a:tr h="370840">
                <a:tc>
                  <a:txBody>
                    <a:bodyPr/>
                    <a:lstStyle/>
                    <a:p>
                      <a:pPr algn="ctr"/>
                      <a:r>
                        <a:rPr lang="tr-TR" b="1" dirty="0" smtClean="0"/>
                        <a:t>9</a:t>
                      </a:r>
                      <a:endParaRPr lang="tr-TR" b="1" dirty="0"/>
                    </a:p>
                  </a:txBody>
                  <a:tcPr/>
                </a:tc>
                <a:tc>
                  <a:txBody>
                    <a:bodyPr/>
                    <a:lstStyle/>
                    <a:p>
                      <a:r>
                        <a:rPr lang="tr-TR" dirty="0" err="1" smtClean="0"/>
                        <a:t>Sunni</a:t>
                      </a:r>
                      <a:r>
                        <a:rPr lang="tr-TR" dirty="0" smtClean="0"/>
                        <a:t> Tohumlama</a:t>
                      </a:r>
                      <a:endParaRPr lang="tr-TR" dirty="0"/>
                    </a:p>
                  </a:txBody>
                  <a:tcPr/>
                </a:tc>
                <a:tc>
                  <a:txBody>
                    <a:bodyPr/>
                    <a:lstStyle/>
                    <a:p>
                      <a:pPr algn="ctr"/>
                      <a:r>
                        <a:rPr lang="tr-TR" dirty="0" smtClean="0"/>
                        <a:t>9</a:t>
                      </a:r>
                      <a:endParaRPr lang="tr-TR" dirty="0"/>
                    </a:p>
                  </a:txBody>
                  <a:tcPr/>
                </a:tc>
                <a:tc>
                  <a:txBody>
                    <a:bodyPr/>
                    <a:lstStyle/>
                    <a:p>
                      <a:pPr algn="ctr"/>
                      <a:r>
                        <a:rPr lang="tr-TR" dirty="0" smtClean="0"/>
                        <a:t>135</a:t>
                      </a:r>
                      <a:endParaRPr lang="tr-TR" dirty="0"/>
                    </a:p>
                  </a:txBody>
                  <a:tcPr/>
                </a:tc>
              </a:tr>
              <a:tr h="370840">
                <a:tc>
                  <a:txBody>
                    <a:bodyPr/>
                    <a:lstStyle/>
                    <a:p>
                      <a:pPr algn="ctr"/>
                      <a:r>
                        <a:rPr lang="tr-TR" b="1" dirty="0" smtClean="0"/>
                        <a:t>10</a:t>
                      </a:r>
                      <a:endParaRPr lang="tr-TR" b="1" dirty="0"/>
                    </a:p>
                  </a:txBody>
                  <a:tcPr/>
                </a:tc>
                <a:tc>
                  <a:txBody>
                    <a:bodyPr/>
                    <a:lstStyle/>
                    <a:p>
                      <a:r>
                        <a:rPr lang="tr-TR" dirty="0" smtClean="0"/>
                        <a:t>Yem bitkileri</a:t>
                      </a:r>
                      <a:endParaRPr lang="tr-TR" dirty="0"/>
                    </a:p>
                  </a:txBody>
                  <a:tcPr/>
                </a:tc>
                <a:tc>
                  <a:txBody>
                    <a:bodyPr/>
                    <a:lstStyle/>
                    <a:p>
                      <a:pPr algn="ctr"/>
                      <a:r>
                        <a:rPr lang="tr-TR" dirty="0" smtClean="0"/>
                        <a:t>15</a:t>
                      </a:r>
                      <a:endParaRPr lang="tr-TR" dirty="0"/>
                    </a:p>
                  </a:txBody>
                  <a:tcPr/>
                </a:tc>
                <a:tc>
                  <a:txBody>
                    <a:bodyPr/>
                    <a:lstStyle/>
                    <a:p>
                      <a:pPr algn="ctr"/>
                      <a:r>
                        <a:rPr lang="tr-TR" dirty="0" smtClean="0"/>
                        <a:t>255</a:t>
                      </a:r>
                      <a:endParaRPr lang="tr-TR" dirty="0"/>
                    </a:p>
                  </a:txBody>
                  <a:tcPr/>
                </a:tc>
              </a:tr>
              <a:tr h="370840">
                <a:tc>
                  <a:txBody>
                    <a:bodyPr/>
                    <a:lstStyle/>
                    <a:p>
                      <a:pPr algn="ctr"/>
                      <a:r>
                        <a:rPr lang="tr-TR" b="1" dirty="0" smtClean="0"/>
                        <a:t>11</a:t>
                      </a:r>
                      <a:endParaRPr lang="tr-TR" b="1" dirty="0"/>
                    </a:p>
                  </a:txBody>
                  <a:tcPr/>
                </a:tc>
                <a:tc>
                  <a:txBody>
                    <a:bodyPr/>
                    <a:lstStyle/>
                    <a:p>
                      <a:r>
                        <a:rPr lang="tr-TR" dirty="0" smtClean="0"/>
                        <a:t>Diğer</a:t>
                      </a:r>
                      <a:endParaRPr lang="tr-TR" dirty="0"/>
                    </a:p>
                  </a:txBody>
                  <a:tcPr/>
                </a:tc>
                <a:tc>
                  <a:txBody>
                    <a:bodyPr/>
                    <a:lstStyle/>
                    <a:p>
                      <a:pPr algn="ctr"/>
                      <a:r>
                        <a:rPr lang="tr-TR" dirty="0" smtClean="0"/>
                        <a:t>219</a:t>
                      </a:r>
                      <a:endParaRPr lang="tr-TR" dirty="0"/>
                    </a:p>
                  </a:txBody>
                  <a:tcPr/>
                </a:tc>
                <a:tc>
                  <a:txBody>
                    <a:bodyPr/>
                    <a:lstStyle/>
                    <a:p>
                      <a:pPr algn="ctr"/>
                      <a:r>
                        <a:rPr lang="tr-TR" dirty="0" smtClean="0"/>
                        <a:t>2155</a:t>
                      </a:r>
                      <a:endParaRPr lang="tr-TR" dirty="0"/>
                    </a:p>
                  </a:txBody>
                  <a:tcPr/>
                </a:tc>
              </a:tr>
              <a:tr h="370840">
                <a:tc gridSpan="2">
                  <a:txBody>
                    <a:bodyPr/>
                    <a:lstStyle/>
                    <a:p>
                      <a:pPr algn="r"/>
                      <a:r>
                        <a:rPr lang="tr-TR" b="1" dirty="0" smtClean="0">
                          <a:solidFill>
                            <a:schemeClr val="accent5"/>
                          </a:solidFill>
                        </a:rPr>
                        <a:t>Toplam</a:t>
                      </a:r>
                      <a:endParaRPr lang="tr-TR" b="1" dirty="0">
                        <a:solidFill>
                          <a:schemeClr val="accent5"/>
                        </a:solidFill>
                      </a:endParaRPr>
                    </a:p>
                  </a:txBody>
                  <a:tcPr/>
                </a:tc>
                <a:tc hMerge="1">
                  <a:txBody>
                    <a:bodyPr/>
                    <a:lstStyle/>
                    <a:p>
                      <a:endParaRPr lang="tr-TR" dirty="0"/>
                    </a:p>
                  </a:txBody>
                  <a:tcPr/>
                </a:tc>
                <a:tc>
                  <a:txBody>
                    <a:bodyPr/>
                    <a:lstStyle/>
                    <a:p>
                      <a:pPr algn="ctr"/>
                      <a:r>
                        <a:rPr lang="tr-TR" b="1" dirty="0" smtClean="0">
                          <a:solidFill>
                            <a:schemeClr val="accent5"/>
                          </a:solidFill>
                        </a:rPr>
                        <a:t>492</a:t>
                      </a:r>
                      <a:endParaRPr lang="tr-TR" b="1" dirty="0">
                        <a:solidFill>
                          <a:schemeClr val="accent5"/>
                        </a:solidFill>
                      </a:endParaRPr>
                    </a:p>
                  </a:txBody>
                  <a:tcPr/>
                </a:tc>
                <a:tc>
                  <a:txBody>
                    <a:bodyPr/>
                    <a:lstStyle/>
                    <a:p>
                      <a:pPr algn="ctr"/>
                      <a:r>
                        <a:rPr lang="tr-TR" b="1" dirty="0" smtClean="0">
                          <a:solidFill>
                            <a:schemeClr val="accent5"/>
                          </a:solidFill>
                        </a:rPr>
                        <a:t>6.128</a:t>
                      </a:r>
                      <a:endParaRPr lang="tr-TR" b="1" dirty="0">
                        <a:solidFill>
                          <a:schemeClr val="accent5"/>
                        </a:solidFill>
                      </a:endParaRPr>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etin kutusu 1"/>
          <p:cNvSpPr txBox="1">
            <a:spLocks noChangeArrowheads="1"/>
          </p:cNvSpPr>
          <p:nvPr/>
        </p:nvSpPr>
        <p:spPr bwMode="auto">
          <a:xfrm>
            <a:off x="1331640" y="684560"/>
            <a:ext cx="7777162" cy="584200"/>
          </a:xfrm>
          <a:prstGeom prst="rect">
            <a:avLst/>
          </a:prstGeom>
          <a:noFill/>
          <a:ln>
            <a:noFill/>
          </a:ln>
          <a:extLst/>
        </p:spPr>
        <p:txBody>
          <a:bodyPr>
            <a:spAutoFit/>
          </a:bodyPr>
          <a:lstStyle>
            <a:lvl1pPr eaLnBrk="0" hangingPunct="0">
              <a:defRPr>
                <a:solidFill>
                  <a:schemeClr val="tx1"/>
                </a:solidFill>
                <a:latin typeface="Brush Script MT" pitchFamily="66" charset="0"/>
                <a:cs typeface="Arial" pitchFamily="34" charset="0"/>
              </a:defRPr>
            </a:lvl1pPr>
            <a:lvl2pPr marL="742950" indent="-285750" eaLnBrk="0" hangingPunct="0">
              <a:defRPr>
                <a:solidFill>
                  <a:schemeClr val="tx1"/>
                </a:solidFill>
                <a:latin typeface="Brush Script MT" pitchFamily="66" charset="0"/>
                <a:cs typeface="Arial" pitchFamily="34" charset="0"/>
              </a:defRPr>
            </a:lvl2pPr>
            <a:lvl3pPr marL="1143000" indent="-228600" eaLnBrk="0" hangingPunct="0">
              <a:defRPr>
                <a:solidFill>
                  <a:schemeClr val="tx1"/>
                </a:solidFill>
                <a:latin typeface="Brush Script MT" pitchFamily="66" charset="0"/>
                <a:cs typeface="Arial" pitchFamily="34" charset="0"/>
              </a:defRPr>
            </a:lvl3pPr>
            <a:lvl4pPr marL="1600200" indent="-228600" eaLnBrk="0" hangingPunct="0">
              <a:defRPr>
                <a:solidFill>
                  <a:schemeClr val="tx1"/>
                </a:solidFill>
                <a:latin typeface="Brush Script MT" pitchFamily="66" charset="0"/>
                <a:cs typeface="Arial" pitchFamily="34" charset="0"/>
              </a:defRPr>
            </a:lvl4pPr>
            <a:lvl5pPr marL="2057400" indent="-228600" eaLnBrk="0" hangingPunct="0">
              <a:defRPr>
                <a:solidFill>
                  <a:schemeClr val="tx1"/>
                </a:solidFill>
                <a:latin typeface="Brush Script MT" pitchFamily="66" charset="0"/>
                <a:cs typeface="Arial" pitchFamily="34" charset="0"/>
              </a:defRPr>
            </a:lvl5pPr>
            <a:lvl6pPr marL="2514600" indent="-228600" eaLnBrk="0" fontAlgn="base" hangingPunct="0">
              <a:spcBef>
                <a:spcPct val="0"/>
              </a:spcBef>
              <a:spcAft>
                <a:spcPct val="0"/>
              </a:spcAft>
              <a:defRPr>
                <a:solidFill>
                  <a:schemeClr val="tx1"/>
                </a:solidFill>
                <a:latin typeface="Brush Script MT" pitchFamily="66" charset="0"/>
                <a:cs typeface="Arial" pitchFamily="34" charset="0"/>
              </a:defRPr>
            </a:lvl6pPr>
            <a:lvl7pPr marL="2971800" indent="-228600" eaLnBrk="0" fontAlgn="base" hangingPunct="0">
              <a:spcBef>
                <a:spcPct val="0"/>
              </a:spcBef>
              <a:spcAft>
                <a:spcPct val="0"/>
              </a:spcAft>
              <a:defRPr>
                <a:solidFill>
                  <a:schemeClr val="tx1"/>
                </a:solidFill>
                <a:latin typeface="Brush Script MT" pitchFamily="66" charset="0"/>
                <a:cs typeface="Arial" pitchFamily="34" charset="0"/>
              </a:defRPr>
            </a:lvl7pPr>
            <a:lvl8pPr marL="3429000" indent="-228600" eaLnBrk="0" fontAlgn="base" hangingPunct="0">
              <a:spcBef>
                <a:spcPct val="0"/>
              </a:spcBef>
              <a:spcAft>
                <a:spcPct val="0"/>
              </a:spcAft>
              <a:defRPr>
                <a:solidFill>
                  <a:schemeClr val="tx1"/>
                </a:solidFill>
                <a:latin typeface="Brush Script MT" pitchFamily="66" charset="0"/>
                <a:cs typeface="Arial" pitchFamily="34" charset="0"/>
              </a:defRPr>
            </a:lvl8pPr>
            <a:lvl9pPr marL="3886200" indent="-228600" eaLnBrk="0" fontAlgn="base" hangingPunct="0">
              <a:spcBef>
                <a:spcPct val="0"/>
              </a:spcBef>
              <a:spcAft>
                <a:spcPct val="0"/>
              </a:spcAft>
              <a:defRPr>
                <a:solidFill>
                  <a:schemeClr val="tx1"/>
                </a:solidFill>
                <a:latin typeface="Brush Script MT" pitchFamily="66" charset="0"/>
                <a:cs typeface="Arial" pitchFamily="34" charset="0"/>
              </a:defRPr>
            </a:lvl9pPr>
          </a:lstStyle>
          <a:p>
            <a:pPr eaLnBrk="1" fontAlgn="auto" hangingPunct="1">
              <a:spcBef>
                <a:spcPts val="0"/>
              </a:spcBef>
              <a:spcAft>
                <a:spcPts val="0"/>
              </a:spcAft>
              <a:defRPr/>
            </a:pPr>
            <a:r>
              <a:rPr lang="tr-TR" sz="3200" b="1" dirty="0" smtClean="0">
                <a:solidFill>
                  <a:schemeClr val="tx2">
                    <a:satMod val="130000"/>
                  </a:schemeClr>
                </a:solidFill>
                <a:latin typeface="+mj-lt"/>
                <a:ea typeface="+mj-ea"/>
                <a:cs typeface="+mj-cs"/>
              </a:rPr>
              <a:t>2013 Yılı Demonstrasyon Faaliyetleri</a:t>
            </a:r>
            <a:endParaRPr lang="tr-TR" sz="3200" b="1" dirty="0">
              <a:solidFill>
                <a:schemeClr val="tx2">
                  <a:satMod val="130000"/>
                </a:schemeClr>
              </a:solidFill>
              <a:latin typeface="+mj-lt"/>
              <a:ea typeface="+mj-ea"/>
              <a:cs typeface="+mj-cs"/>
            </a:endParaRPr>
          </a:p>
        </p:txBody>
      </p:sp>
      <p:graphicFrame>
        <p:nvGraphicFramePr>
          <p:cNvPr id="3" name="Tablo 2"/>
          <p:cNvGraphicFramePr>
            <a:graphicFrameLocks noGrp="1"/>
          </p:cNvGraphicFramePr>
          <p:nvPr>
            <p:extLst>
              <p:ext uri="{D42A27DB-BD31-4B8C-83A1-F6EECF244321}">
                <p14:modId xmlns:p14="http://schemas.microsoft.com/office/powerpoint/2010/main" val="1814959793"/>
              </p:ext>
            </p:extLst>
          </p:nvPr>
        </p:nvGraphicFramePr>
        <p:xfrm>
          <a:off x="1367582" y="1556792"/>
          <a:ext cx="7524898" cy="4084708"/>
        </p:xfrm>
        <a:graphic>
          <a:graphicData uri="http://schemas.openxmlformats.org/drawingml/2006/table">
            <a:tbl>
              <a:tblPr firstRow="1" bandRow="1">
                <a:tableStyleId>{7DF18680-E054-41AD-8BC1-D1AEF772440D}</a:tableStyleId>
              </a:tblPr>
              <a:tblGrid>
                <a:gridCol w="428943"/>
                <a:gridCol w="1191299"/>
                <a:gridCol w="4032448"/>
                <a:gridCol w="1224136"/>
                <a:gridCol w="648072"/>
              </a:tblGrid>
              <a:tr h="402337">
                <a:tc>
                  <a:txBody>
                    <a:bodyPr/>
                    <a:lstStyle/>
                    <a:p>
                      <a:r>
                        <a:rPr lang="tr-TR" sz="1200" b="0" dirty="0" smtClean="0"/>
                        <a:t>No</a:t>
                      </a:r>
                      <a:endParaRPr lang="tr-TR" sz="1200" b="0" dirty="0"/>
                    </a:p>
                  </a:txBody>
                  <a:tcPr marT="45725" marB="45725"/>
                </a:tc>
                <a:tc>
                  <a:txBody>
                    <a:bodyPr/>
                    <a:lstStyle/>
                    <a:p>
                      <a:r>
                        <a:rPr lang="tr-TR" sz="1200" b="0" dirty="0" smtClean="0"/>
                        <a:t>Demonstrasyon Çeşidi</a:t>
                      </a:r>
                      <a:endParaRPr lang="tr-TR" sz="1200" b="0" dirty="0"/>
                    </a:p>
                  </a:txBody>
                  <a:tcPr marT="45725" marB="45725"/>
                </a:tc>
                <a:tc>
                  <a:txBody>
                    <a:bodyPr/>
                    <a:lstStyle/>
                    <a:p>
                      <a:r>
                        <a:rPr lang="tr-TR" sz="1200" b="0" dirty="0" smtClean="0"/>
                        <a:t>Konusu</a:t>
                      </a:r>
                      <a:endParaRPr lang="tr-TR" sz="1200" b="0" dirty="0"/>
                    </a:p>
                  </a:txBody>
                  <a:tcPr marT="45725" marB="45725"/>
                </a:tc>
                <a:tc>
                  <a:txBody>
                    <a:bodyPr/>
                    <a:lstStyle/>
                    <a:p>
                      <a:r>
                        <a:rPr lang="tr-TR" sz="1200" b="0" dirty="0" smtClean="0"/>
                        <a:t>Demonstrasyon Sayısı</a:t>
                      </a:r>
                      <a:endParaRPr lang="tr-TR" sz="1200" b="0" dirty="0"/>
                    </a:p>
                  </a:txBody>
                  <a:tcPr marT="45725" marB="45725"/>
                </a:tc>
                <a:tc>
                  <a:txBody>
                    <a:bodyPr/>
                    <a:lstStyle/>
                    <a:p>
                      <a:r>
                        <a:rPr lang="tr-TR" sz="1200" b="0" dirty="0" smtClean="0"/>
                        <a:t>Katılan Üretici</a:t>
                      </a:r>
                      <a:endParaRPr lang="tr-TR" sz="1200" b="0" dirty="0"/>
                    </a:p>
                  </a:txBody>
                  <a:tcPr marT="45725" marB="45725"/>
                </a:tc>
              </a:tr>
              <a:tr h="259107">
                <a:tc>
                  <a:txBody>
                    <a:bodyPr/>
                    <a:lstStyle/>
                    <a:p>
                      <a:r>
                        <a:rPr lang="tr-TR" sz="1100" b="0" dirty="0" smtClean="0">
                          <a:solidFill>
                            <a:schemeClr val="tx1"/>
                          </a:solidFill>
                        </a:rPr>
                        <a:t>1</a:t>
                      </a:r>
                      <a:endParaRPr lang="tr-TR" sz="1100" b="0" dirty="0">
                        <a:solidFill>
                          <a:schemeClr val="tx1"/>
                        </a:solidFill>
                      </a:endParaRPr>
                    </a:p>
                  </a:txBody>
                  <a:tcPr marT="45725" marB="45725"/>
                </a:tc>
                <a:tc>
                  <a:txBody>
                    <a:bodyPr/>
                    <a:lstStyle/>
                    <a:p>
                      <a:r>
                        <a:rPr lang="tr-TR" sz="1100" b="0" dirty="0" smtClean="0">
                          <a:solidFill>
                            <a:schemeClr val="tx1"/>
                          </a:solidFill>
                        </a:rPr>
                        <a:t>Metod</a:t>
                      </a:r>
                      <a:endParaRPr lang="tr-TR" sz="1100" b="0" dirty="0">
                        <a:solidFill>
                          <a:schemeClr val="tx1"/>
                        </a:solidFill>
                      </a:endParaRPr>
                    </a:p>
                  </a:txBody>
                  <a:tcPr marT="45725" marB="45725"/>
                </a:tc>
                <a:tc>
                  <a:txBody>
                    <a:bodyPr/>
                    <a:lstStyle/>
                    <a:p>
                      <a:r>
                        <a:rPr lang="tr-TR" sz="1100" b="0" dirty="0" smtClean="0">
                          <a:solidFill>
                            <a:schemeClr val="tx1"/>
                          </a:solidFill>
                        </a:rPr>
                        <a:t>Fındıkta Gübreleme</a:t>
                      </a:r>
                      <a:endParaRPr lang="tr-TR" sz="1100" b="0" dirty="0">
                        <a:solidFill>
                          <a:schemeClr val="tx1"/>
                        </a:solidFill>
                      </a:endParaRPr>
                    </a:p>
                  </a:txBody>
                  <a:tcPr marT="45725" marB="45725"/>
                </a:tc>
                <a:tc>
                  <a:txBody>
                    <a:bodyPr/>
                    <a:lstStyle/>
                    <a:p>
                      <a:pPr algn="ctr"/>
                      <a:r>
                        <a:rPr lang="tr-TR" sz="1100" b="0" dirty="0" smtClean="0">
                          <a:solidFill>
                            <a:schemeClr val="tx1"/>
                          </a:solidFill>
                        </a:rPr>
                        <a:t>1</a:t>
                      </a:r>
                      <a:endParaRPr lang="tr-TR" sz="1100" b="0" dirty="0">
                        <a:solidFill>
                          <a:schemeClr val="tx1"/>
                        </a:solidFill>
                      </a:endParaRPr>
                    </a:p>
                  </a:txBody>
                  <a:tcPr marT="45725" marB="45725"/>
                </a:tc>
                <a:tc>
                  <a:txBody>
                    <a:bodyPr/>
                    <a:lstStyle/>
                    <a:p>
                      <a:pPr algn="ctr"/>
                      <a:r>
                        <a:rPr lang="tr-TR" sz="1100" b="0" dirty="0" smtClean="0">
                          <a:solidFill>
                            <a:schemeClr val="tx1"/>
                          </a:solidFill>
                        </a:rPr>
                        <a:t>4</a:t>
                      </a:r>
                      <a:endParaRPr lang="tr-TR" sz="1100" b="0" dirty="0">
                        <a:solidFill>
                          <a:schemeClr val="tx1"/>
                        </a:solidFill>
                      </a:endParaRPr>
                    </a:p>
                  </a:txBody>
                  <a:tcPr marT="45725" marB="45725"/>
                </a:tc>
              </a:tr>
              <a:tr h="259107">
                <a:tc>
                  <a:txBody>
                    <a:bodyPr/>
                    <a:lstStyle/>
                    <a:p>
                      <a:r>
                        <a:rPr lang="tr-TR" sz="1100" b="0" dirty="0" smtClean="0">
                          <a:solidFill>
                            <a:schemeClr val="tx1"/>
                          </a:solidFill>
                        </a:rPr>
                        <a:t>2</a:t>
                      </a:r>
                      <a:endParaRPr lang="tr-TR" sz="1100" b="0" dirty="0">
                        <a:solidFill>
                          <a:schemeClr val="tx1"/>
                        </a:solidFill>
                      </a:endParaRPr>
                    </a:p>
                  </a:txBody>
                  <a:tcPr marT="45725" marB="45725"/>
                </a:tc>
                <a:tc>
                  <a:txBody>
                    <a:bodyPr/>
                    <a:lstStyle/>
                    <a:p>
                      <a:r>
                        <a:rPr lang="tr-TR" sz="1100" b="0" dirty="0" smtClean="0">
                          <a:solidFill>
                            <a:schemeClr val="tx1"/>
                          </a:solidFill>
                        </a:rPr>
                        <a:t>Metod</a:t>
                      </a:r>
                      <a:endParaRPr lang="tr-TR" sz="1100" b="0" dirty="0">
                        <a:solidFill>
                          <a:schemeClr val="tx1"/>
                        </a:solidFill>
                      </a:endParaRPr>
                    </a:p>
                  </a:txBody>
                  <a:tcPr marT="45725" marB="45725"/>
                </a:tc>
                <a:tc>
                  <a:txBody>
                    <a:bodyPr/>
                    <a:lstStyle/>
                    <a:p>
                      <a:r>
                        <a:rPr lang="tr-TR" sz="1100" b="0" dirty="0" smtClean="0">
                          <a:solidFill>
                            <a:schemeClr val="tx1"/>
                          </a:solidFill>
                        </a:rPr>
                        <a:t>Süt</a:t>
                      </a:r>
                      <a:r>
                        <a:rPr lang="tr-TR" sz="1100" b="0" baseline="0" dirty="0" smtClean="0">
                          <a:solidFill>
                            <a:schemeClr val="tx1"/>
                          </a:solidFill>
                        </a:rPr>
                        <a:t> ineklerinde sağım hijyeni, meme sağlığı</a:t>
                      </a:r>
                      <a:endParaRPr lang="tr-TR" sz="1100" b="0" dirty="0">
                        <a:solidFill>
                          <a:schemeClr val="tx1"/>
                        </a:solidFill>
                      </a:endParaRPr>
                    </a:p>
                  </a:txBody>
                  <a:tcPr marT="45725" marB="45725"/>
                </a:tc>
                <a:tc>
                  <a:txBody>
                    <a:bodyPr/>
                    <a:lstStyle/>
                    <a:p>
                      <a:pPr algn="ctr"/>
                      <a:r>
                        <a:rPr lang="tr-TR" sz="1100" b="0" dirty="0" smtClean="0">
                          <a:solidFill>
                            <a:schemeClr val="tx1"/>
                          </a:solidFill>
                        </a:rPr>
                        <a:t>3</a:t>
                      </a:r>
                      <a:endParaRPr lang="tr-TR" sz="1100" b="0" dirty="0">
                        <a:solidFill>
                          <a:schemeClr val="tx1"/>
                        </a:solidFill>
                      </a:endParaRPr>
                    </a:p>
                  </a:txBody>
                  <a:tcPr marT="45725" marB="45725"/>
                </a:tc>
                <a:tc>
                  <a:txBody>
                    <a:bodyPr/>
                    <a:lstStyle/>
                    <a:p>
                      <a:pPr algn="ctr"/>
                      <a:r>
                        <a:rPr lang="tr-TR" sz="1100" b="0" dirty="0" smtClean="0">
                          <a:solidFill>
                            <a:schemeClr val="tx1"/>
                          </a:solidFill>
                        </a:rPr>
                        <a:t>30</a:t>
                      </a:r>
                      <a:endParaRPr lang="tr-TR" sz="1100" b="0" dirty="0">
                        <a:solidFill>
                          <a:schemeClr val="tx1"/>
                        </a:solidFill>
                      </a:endParaRPr>
                    </a:p>
                  </a:txBody>
                  <a:tcPr marT="45725" marB="45725"/>
                </a:tc>
              </a:tr>
              <a:tr h="259107">
                <a:tc>
                  <a:txBody>
                    <a:bodyPr/>
                    <a:lstStyle/>
                    <a:p>
                      <a:r>
                        <a:rPr lang="tr-TR" sz="1100" b="0" dirty="0" smtClean="0">
                          <a:solidFill>
                            <a:schemeClr val="tx1"/>
                          </a:solidFill>
                        </a:rPr>
                        <a:t>3</a:t>
                      </a:r>
                      <a:endParaRPr lang="tr-TR" sz="1100" b="0" dirty="0">
                        <a:solidFill>
                          <a:schemeClr val="tx1"/>
                        </a:solidFill>
                      </a:endParaRPr>
                    </a:p>
                  </a:txBody>
                  <a:tcPr marT="45725" marB="45725"/>
                </a:tc>
                <a:tc>
                  <a:txBody>
                    <a:bodyPr/>
                    <a:lstStyle/>
                    <a:p>
                      <a:r>
                        <a:rPr lang="tr-TR" sz="1100" b="0" dirty="0" smtClean="0">
                          <a:solidFill>
                            <a:schemeClr val="tx1"/>
                          </a:solidFill>
                        </a:rPr>
                        <a:t>Metod</a:t>
                      </a:r>
                      <a:endParaRPr lang="tr-TR" sz="1100" b="0" dirty="0">
                        <a:solidFill>
                          <a:schemeClr val="tx1"/>
                        </a:solidFill>
                      </a:endParaRPr>
                    </a:p>
                  </a:txBody>
                  <a:tcPr marT="45725" marB="45725"/>
                </a:tc>
                <a:tc>
                  <a:txBody>
                    <a:bodyPr/>
                    <a:lstStyle/>
                    <a:p>
                      <a:r>
                        <a:rPr lang="tr-TR" sz="1100" b="0" dirty="0" smtClean="0">
                          <a:solidFill>
                            <a:schemeClr val="tx1"/>
                          </a:solidFill>
                        </a:rPr>
                        <a:t>Böğürtlen yetiştiriciliğinde verim budaması</a:t>
                      </a:r>
                      <a:endParaRPr lang="tr-TR" sz="1100" b="0" dirty="0">
                        <a:solidFill>
                          <a:schemeClr val="tx1"/>
                        </a:solidFill>
                      </a:endParaRPr>
                    </a:p>
                  </a:txBody>
                  <a:tcPr marT="45725" marB="45725"/>
                </a:tc>
                <a:tc>
                  <a:txBody>
                    <a:bodyPr/>
                    <a:lstStyle/>
                    <a:p>
                      <a:pPr algn="ctr"/>
                      <a:r>
                        <a:rPr lang="tr-TR" sz="1100" b="0" dirty="0" smtClean="0">
                          <a:solidFill>
                            <a:schemeClr val="tx1"/>
                          </a:solidFill>
                        </a:rPr>
                        <a:t>1</a:t>
                      </a:r>
                      <a:endParaRPr lang="tr-TR" sz="1100" b="0" dirty="0">
                        <a:solidFill>
                          <a:schemeClr val="tx1"/>
                        </a:solidFill>
                      </a:endParaRPr>
                    </a:p>
                  </a:txBody>
                  <a:tcPr marT="45725" marB="45725"/>
                </a:tc>
                <a:tc>
                  <a:txBody>
                    <a:bodyPr/>
                    <a:lstStyle/>
                    <a:p>
                      <a:pPr algn="ctr"/>
                      <a:r>
                        <a:rPr lang="tr-TR" sz="1100" b="0" dirty="0" smtClean="0">
                          <a:solidFill>
                            <a:schemeClr val="tx1"/>
                          </a:solidFill>
                        </a:rPr>
                        <a:t>4</a:t>
                      </a:r>
                      <a:endParaRPr lang="tr-TR" sz="1100" b="0" dirty="0">
                        <a:solidFill>
                          <a:schemeClr val="tx1"/>
                        </a:solidFill>
                      </a:endParaRPr>
                    </a:p>
                  </a:txBody>
                  <a:tcPr marT="45725" marB="45725"/>
                </a:tc>
              </a:tr>
              <a:tr h="259107">
                <a:tc>
                  <a:txBody>
                    <a:bodyPr/>
                    <a:lstStyle/>
                    <a:p>
                      <a:r>
                        <a:rPr lang="tr-TR" sz="1100" b="0" dirty="0" smtClean="0">
                          <a:solidFill>
                            <a:schemeClr val="tx1"/>
                          </a:solidFill>
                        </a:rPr>
                        <a:t>4</a:t>
                      </a:r>
                      <a:endParaRPr lang="tr-TR" sz="1100" b="0" dirty="0">
                        <a:solidFill>
                          <a:schemeClr val="tx1"/>
                        </a:solidFill>
                      </a:endParaRPr>
                    </a:p>
                  </a:txBody>
                  <a:tcPr marT="45725" marB="45725"/>
                </a:tc>
                <a:tc>
                  <a:txBody>
                    <a:bodyPr/>
                    <a:lstStyle/>
                    <a:p>
                      <a:r>
                        <a:rPr lang="tr-TR" sz="1100" b="0" dirty="0" smtClean="0">
                          <a:solidFill>
                            <a:schemeClr val="tx1"/>
                          </a:solidFill>
                        </a:rPr>
                        <a:t>Metod</a:t>
                      </a:r>
                      <a:endParaRPr lang="tr-TR" sz="1100" b="0" dirty="0">
                        <a:solidFill>
                          <a:schemeClr val="tx1"/>
                        </a:solidFill>
                      </a:endParaRPr>
                    </a:p>
                  </a:txBody>
                  <a:tcPr marT="45725" marB="45725"/>
                </a:tc>
                <a:tc>
                  <a:txBody>
                    <a:bodyPr/>
                    <a:lstStyle/>
                    <a:p>
                      <a:r>
                        <a:rPr lang="tr-TR" sz="1100" b="0" dirty="0" smtClean="0">
                          <a:solidFill>
                            <a:schemeClr val="tx1"/>
                          </a:solidFill>
                        </a:rPr>
                        <a:t>Bodur kiraz yetiştiriciliğinde</a:t>
                      </a:r>
                      <a:r>
                        <a:rPr lang="tr-TR" sz="1100" b="0" baseline="0" dirty="0" smtClean="0">
                          <a:solidFill>
                            <a:schemeClr val="tx1"/>
                          </a:solidFill>
                        </a:rPr>
                        <a:t> şekil budaması</a:t>
                      </a:r>
                      <a:endParaRPr lang="tr-TR" sz="1100" b="0" dirty="0">
                        <a:solidFill>
                          <a:schemeClr val="tx1"/>
                        </a:solidFill>
                      </a:endParaRPr>
                    </a:p>
                  </a:txBody>
                  <a:tcPr marT="45725" marB="45725"/>
                </a:tc>
                <a:tc>
                  <a:txBody>
                    <a:bodyPr/>
                    <a:lstStyle/>
                    <a:p>
                      <a:pPr algn="ctr"/>
                      <a:r>
                        <a:rPr lang="tr-TR" sz="1100" b="0" dirty="0" smtClean="0">
                          <a:solidFill>
                            <a:schemeClr val="tx1"/>
                          </a:solidFill>
                        </a:rPr>
                        <a:t>5</a:t>
                      </a:r>
                      <a:endParaRPr lang="tr-TR" sz="1100" b="0" dirty="0">
                        <a:solidFill>
                          <a:schemeClr val="tx1"/>
                        </a:solidFill>
                      </a:endParaRPr>
                    </a:p>
                  </a:txBody>
                  <a:tcPr marT="45725" marB="45725"/>
                </a:tc>
                <a:tc>
                  <a:txBody>
                    <a:bodyPr/>
                    <a:lstStyle/>
                    <a:p>
                      <a:pPr algn="ctr"/>
                      <a:r>
                        <a:rPr lang="tr-TR" sz="1100" b="0" dirty="0" smtClean="0">
                          <a:solidFill>
                            <a:schemeClr val="tx1"/>
                          </a:solidFill>
                        </a:rPr>
                        <a:t>50</a:t>
                      </a:r>
                      <a:endParaRPr lang="tr-TR" sz="1100" b="0" dirty="0">
                        <a:solidFill>
                          <a:schemeClr val="tx1"/>
                        </a:solidFill>
                      </a:endParaRPr>
                    </a:p>
                  </a:txBody>
                  <a:tcPr marT="45725" marB="45725"/>
                </a:tc>
              </a:tr>
              <a:tr h="259107">
                <a:tc>
                  <a:txBody>
                    <a:bodyPr/>
                    <a:lstStyle/>
                    <a:p>
                      <a:r>
                        <a:rPr lang="tr-TR" sz="1100" b="0" dirty="0" smtClean="0">
                          <a:solidFill>
                            <a:schemeClr val="tx1"/>
                          </a:solidFill>
                        </a:rPr>
                        <a:t>5</a:t>
                      </a:r>
                      <a:endParaRPr lang="tr-TR" sz="1100" b="0" dirty="0">
                        <a:solidFill>
                          <a:schemeClr val="tx1"/>
                        </a:solidFill>
                      </a:endParaRPr>
                    </a:p>
                  </a:txBody>
                  <a:tcPr marT="45725" marB="45725"/>
                </a:tc>
                <a:tc>
                  <a:txBody>
                    <a:bodyPr/>
                    <a:lstStyle/>
                    <a:p>
                      <a:r>
                        <a:rPr lang="tr-TR" sz="1100" b="0" dirty="0" smtClean="0">
                          <a:solidFill>
                            <a:schemeClr val="tx1"/>
                          </a:solidFill>
                        </a:rPr>
                        <a:t>Metod</a:t>
                      </a:r>
                      <a:endParaRPr lang="tr-TR" sz="1100" b="0" dirty="0">
                        <a:solidFill>
                          <a:schemeClr val="tx1"/>
                        </a:solidFill>
                      </a:endParaRPr>
                    </a:p>
                  </a:txBody>
                  <a:tcPr marT="45725" marB="45725"/>
                </a:tc>
                <a:tc>
                  <a:txBody>
                    <a:bodyPr/>
                    <a:lstStyle/>
                    <a:p>
                      <a:r>
                        <a:rPr lang="tr-TR" sz="1100" b="0" dirty="0" smtClean="0">
                          <a:solidFill>
                            <a:schemeClr val="tx1"/>
                          </a:solidFill>
                        </a:rPr>
                        <a:t>Sağım Hayvanlarında Sağım Sırası ve Ucuz Antiseptikler</a:t>
                      </a:r>
                      <a:endParaRPr lang="tr-TR" sz="1100" b="0" dirty="0">
                        <a:solidFill>
                          <a:schemeClr val="tx1"/>
                        </a:solidFill>
                      </a:endParaRPr>
                    </a:p>
                  </a:txBody>
                  <a:tcPr marT="45725" marB="45725"/>
                </a:tc>
                <a:tc>
                  <a:txBody>
                    <a:bodyPr/>
                    <a:lstStyle/>
                    <a:p>
                      <a:pPr algn="ctr"/>
                      <a:r>
                        <a:rPr lang="tr-TR" sz="1100" b="0" dirty="0" smtClean="0">
                          <a:solidFill>
                            <a:schemeClr val="tx1"/>
                          </a:solidFill>
                        </a:rPr>
                        <a:t>1</a:t>
                      </a:r>
                      <a:endParaRPr lang="tr-TR" sz="1100" b="0" dirty="0">
                        <a:solidFill>
                          <a:schemeClr val="tx1"/>
                        </a:solidFill>
                      </a:endParaRPr>
                    </a:p>
                  </a:txBody>
                  <a:tcPr marT="45725" marB="45725"/>
                </a:tc>
                <a:tc>
                  <a:txBody>
                    <a:bodyPr/>
                    <a:lstStyle/>
                    <a:p>
                      <a:pPr algn="ctr"/>
                      <a:r>
                        <a:rPr lang="tr-TR" sz="1100" b="0" dirty="0" smtClean="0">
                          <a:solidFill>
                            <a:schemeClr val="tx1"/>
                          </a:solidFill>
                        </a:rPr>
                        <a:t>8</a:t>
                      </a:r>
                      <a:endParaRPr lang="tr-TR" sz="1100" b="0" dirty="0">
                        <a:solidFill>
                          <a:schemeClr val="tx1"/>
                        </a:solidFill>
                      </a:endParaRPr>
                    </a:p>
                  </a:txBody>
                  <a:tcPr marT="45725" marB="45725"/>
                </a:tc>
              </a:tr>
              <a:tr h="259107">
                <a:tc>
                  <a:txBody>
                    <a:bodyPr/>
                    <a:lstStyle/>
                    <a:p>
                      <a:r>
                        <a:rPr lang="tr-TR" sz="1100" b="0" dirty="0" smtClean="0">
                          <a:solidFill>
                            <a:schemeClr val="tx1"/>
                          </a:solidFill>
                        </a:rPr>
                        <a:t>6</a:t>
                      </a:r>
                      <a:endParaRPr lang="tr-TR" sz="1100" b="0" dirty="0">
                        <a:solidFill>
                          <a:schemeClr val="tx1"/>
                        </a:solidFill>
                      </a:endParaRPr>
                    </a:p>
                  </a:txBody>
                  <a:tcPr marT="45725" marB="45725"/>
                </a:tc>
                <a:tc>
                  <a:txBody>
                    <a:bodyPr/>
                    <a:lstStyle/>
                    <a:p>
                      <a:r>
                        <a:rPr lang="tr-TR" sz="1100" b="0" dirty="0" smtClean="0">
                          <a:solidFill>
                            <a:schemeClr val="tx1"/>
                          </a:solidFill>
                        </a:rPr>
                        <a:t>Metod</a:t>
                      </a:r>
                      <a:endParaRPr lang="tr-TR" sz="1100" b="0" dirty="0">
                        <a:solidFill>
                          <a:schemeClr val="tx1"/>
                        </a:solidFill>
                      </a:endParaRPr>
                    </a:p>
                  </a:txBody>
                  <a:tcPr marT="45725" marB="45725"/>
                </a:tc>
                <a:tc>
                  <a:txBody>
                    <a:bodyPr/>
                    <a:lstStyle/>
                    <a:p>
                      <a:r>
                        <a:rPr lang="tr-TR" sz="1100" b="0" dirty="0" smtClean="0">
                          <a:solidFill>
                            <a:schemeClr val="tx1"/>
                          </a:solidFill>
                        </a:rPr>
                        <a:t>Fındıkta budamanın verime</a:t>
                      </a:r>
                      <a:r>
                        <a:rPr lang="tr-TR" sz="1100" b="0" baseline="0" dirty="0" smtClean="0">
                          <a:solidFill>
                            <a:schemeClr val="tx1"/>
                          </a:solidFill>
                        </a:rPr>
                        <a:t> etkisi</a:t>
                      </a:r>
                      <a:endParaRPr lang="tr-TR" sz="1100" b="0" dirty="0">
                        <a:solidFill>
                          <a:schemeClr val="tx1"/>
                        </a:solidFill>
                      </a:endParaRPr>
                    </a:p>
                  </a:txBody>
                  <a:tcPr marT="45725" marB="45725"/>
                </a:tc>
                <a:tc>
                  <a:txBody>
                    <a:bodyPr/>
                    <a:lstStyle/>
                    <a:p>
                      <a:pPr algn="ctr"/>
                      <a:r>
                        <a:rPr lang="tr-TR" sz="1100" b="0" dirty="0" smtClean="0">
                          <a:solidFill>
                            <a:schemeClr val="tx1"/>
                          </a:solidFill>
                        </a:rPr>
                        <a:t>1</a:t>
                      </a:r>
                      <a:endParaRPr lang="tr-TR" sz="1100" b="0" dirty="0">
                        <a:solidFill>
                          <a:schemeClr val="tx1"/>
                        </a:solidFill>
                      </a:endParaRPr>
                    </a:p>
                  </a:txBody>
                  <a:tcPr marT="45725" marB="45725"/>
                </a:tc>
                <a:tc>
                  <a:txBody>
                    <a:bodyPr/>
                    <a:lstStyle/>
                    <a:p>
                      <a:pPr algn="ctr"/>
                      <a:r>
                        <a:rPr lang="tr-TR" sz="1100" b="0" dirty="0" smtClean="0">
                          <a:solidFill>
                            <a:schemeClr val="tx1"/>
                          </a:solidFill>
                        </a:rPr>
                        <a:t>10</a:t>
                      </a:r>
                      <a:endParaRPr lang="tr-TR" sz="1100" b="0" dirty="0">
                        <a:solidFill>
                          <a:schemeClr val="tx1"/>
                        </a:solidFill>
                      </a:endParaRPr>
                    </a:p>
                  </a:txBody>
                  <a:tcPr marT="45725" marB="45725"/>
                </a:tc>
              </a:tr>
              <a:tr h="259107">
                <a:tc>
                  <a:txBody>
                    <a:bodyPr/>
                    <a:lstStyle/>
                    <a:p>
                      <a:r>
                        <a:rPr lang="tr-TR" sz="1100" b="0" dirty="0" smtClean="0">
                          <a:solidFill>
                            <a:schemeClr val="tx1"/>
                          </a:solidFill>
                        </a:rPr>
                        <a:t>7</a:t>
                      </a:r>
                      <a:endParaRPr lang="tr-TR" sz="1100" b="0" dirty="0">
                        <a:solidFill>
                          <a:schemeClr val="tx1"/>
                        </a:solidFill>
                      </a:endParaRPr>
                    </a:p>
                  </a:txBody>
                  <a:tcPr marT="45725" marB="45725"/>
                </a:tc>
                <a:tc>
                  <a:txBody>
                    <a:bodyPr/>
                    <a:lstStyle/>
                    <a:p>
                      <a:r>
                        <a:rPr lang="tr-TR" sz="1100" b="0" dirty="0" smtClean="0">
                          <a:solidFill>
                            <a:schemeClr val="tx1"/>
                          </a:solidFill>
                        </a:rPr>
                        <a:t>Metod</a:t>
                      </a:r>
                      <a:endParaRPr lang="tr-TR" sz="1100" b="0" dirty="0">
                        <a:solidFill>
                          <a:schemeClr val="tx1"/>
                        </a:solidFill>
                      </a:endParaRPr>
                    </a:p>
                  </a:txBody>
                  <a:tcPr marT="45725" marB="45725"/>
                </a:tc>
                <a:tc>
                  <a:txBody>
                    <a:bodyPr/>
                    <a:lstStyle/>
                    <a:p>
                      <a:r>
                        <a:rPr lang="tr-TR" sz="1100" b="0" dirty="0" smtClean="0">
                          <a:solidFill>
                            <a:schemeClr val="tx1"/>
                          </a:solidFill>
                        </a:rPr>
                        <a:t>Bodur elmalarda budama</a:t>
                      </a:r>
                      <a:endParaRPr lang="tr-TR" sz="1100" b="0" dirty="0">
                        <a:solidFill>
                          <a:schemeClr val="tx1"/>
                        </a:solidFill>
                      </a:endParaRPr>
                    </a:p>
                  </a:txBody>
                  <a:tcPr marT="45725" marB="45725"/>
                </a:tc>
                <a:tc>
                  <a:txBody>
                    <a:bodyPr/>
                    <a:lstStyle/>
                    <a:p>
                      <a:pPr algn="ctr"/>
                      <a:r>
                        <a:rPr lang="tr-TR" sz="1100" b="0" dirty="0" smtClean="0">
                          <a:solidFill>
                            <a:schemeClr val="tx1"/>
                          </a:solidFill>
                        </a:rPr>
                        <a:t>6</a:t>
                      </a:r>
                      <a:endParaRPr lang="tr-TR" sz="1100" b="0" dirty="0">
                        <a:solidFill>
                          <a:schemeClr val="tx1"/>
                        </a:solidFill>
                      </a:endParaRPr>
                    </a:p>
                  </a:txBody>
                  <a:tcPr marT="45725" marB="45725"/>
                </a:tc>
                <a:tc>
                  <a:txBody>
                    <a:bodyPr/>
                    <a:lstStyle/>
                    <a:p>
                      <a:pPr algn="ctr"/>
                      <a:r>
                        <a:rPr lang="tr-TR" sz="1100" b="0" dirty="0" smtClean="0">
                          <a:solidFill>
                            <a:schemeClr val="tx1"/>
                          </a:solidFill>
                        </a:rPr>
                        <a:t>89</a:t>
                      </a:r>
                      <a:endParaRPr lang="tr-TR" sz="1100" b="0" dirty="0">
                        <a:solidFill>
                          <a:schemeClr val="tx1"/>
                        </a:solidFill>
                      </a:endParaRPr>
                    </a:p>
                  </a:txBody>
                  <a:tcPr marT="45725" marB="45725"/>
                </a:tc>
              </a:tr>
              <a:tr h="259107">
                <a:tc>
                  <a:txBody>
                    <a:bodyPr/>
                    <a:lstStyle/>
                    <a:p>
                      <a:r>
                        <a:rPr lang="tr-TR" sz="1100" b="0" dirty="0" smtClean="0">
                          <a:solidFill>
                            <a:schemeClr val="tx1"/>
                          </a:solidFill>
                        </a:rPr>
                        <a:t>8</a:t>
                      </a:r>
                      <a:endParaRPr lang="tr-TR" sz="1100" b="0" dirty="0">
                        <a:solidFill>
                          <a:schemeClr val="tx1"/>
                        </a:solidFill>
                      </a:endParaRPr>
                    </a:p>
                  </a:txBody>
                  <a:tcPr marT="45725" marB="45725"/>
                </a:tc>
                <a:tc>
                  <a:txBody>
                    <a:bodyPr/>
                    <a:lstStyle/>
                    <a:p>
                      <a:r>
                        <a:rPr lang="tr-TR" sz="1100" b="0" dirty="0" smtClean="0">
                          <a:solidFill>
                            <a:schemeClr val="tx1"/>
                          </a:solidFill>
                        </a:rPr>
                        <a:t>Metod</a:t>
                      </a:r>
                      <a:endParaRPr lang="tr-TR" sz="1100" b="0" dirty="0">
                        <a:solidFill>
                          <a:schemeClr val="tx1"/>
                        </a:solidFill>
                      </a:endParaRPr>
                    </a:p>
                  </a:txBody>
                  <a:tcPr marT="45725" marB="45725"/>
                </a:tc>
                <a:tc>
                  <a:txBody>
                    <a:bodyPr/>
                    <a:lstStyle/>
                    <a:p>
                      <a:r>
                        <a:rPr lang="tr-TR" sz="1100" b="0" dirty="0" smtClean="0">
                          <a:solidFill>
                            <a:schemeClr val="tx1"/>
                          </a:solidFill>
                        </a:rPr>
                        <a:t>Hıyarda koltuk alma</a:t>
                      </a:r>
                      <a:endParaRPr lang="tr-TR" sz="1100" b="0" dirty="0">
                        <a:solidFill>
                          <a:schemeClr val="tx1"/>
                        </a:solidFill>
                      </a:endParaRPr>
                    </a:p>
                  </a:txBody>
                  <a:tcPr marT="45725" marB="45725"/>
                </a:tc>
                <a:tc>
                  <a:txBody>
                    <a:bodyPr/>
                    <a:lstStyle/>
                    <a:p>
                      <a:pPr algn="ctr"/>
                      <a:r>
                        <a:rPr lang="tr-TR" sz="1100" b="0" dirty="0" smtClean="0">
                          <a:solidFill>
                            <a:schemeClr val="tx1"/>
                          </a:solidFill>
                        </a:rPr>
                        <a:t>6</a:t>
                      </a:r>
                      <a:endParaRPr lang="tr-TR" sz="1100" b="0" dirty="0">
                        <a:solidFill>
                          <a:schemeClr val="tx1"/>
                        </a:solidFill>
                      </a:endParaRPr>
                    </a:p>
                  </a:txBody>
                  <a:tcPr marT="45725" marB="45725"/>
                </a:tc>
                <a:tc>
                  <a:txBody>
                    <a:bodyPr/>
                    <a:lstStyle/>
                    <a:p>
                      <a:pPr algn="ctr"/>
                      <a:r>
                        <a:rPr lang="tr-TR" sz="1100" b="0" dirty="0" smtClean="0">
                          <a:solidFill>
                            <a:schemeClr val="tx1"/>
                          </a:solidFill>
                        </a:rPr>
                        <a:t>91</a:t>
                      </a:r>
                      <a:endParaRPr lang="tr-TR" sz="1100" b="0" dirty="0">
                        <a:solidFill>
                          <a:schemeClr val="tx1"/>
                        </a:solidFill>
                      </a:endParaRPr>
                    </a:p>
                  </a:txBody>
                  <a:tcPr marT="45725" marB="45725"/>
                </a:tc>
              </a:tr>
              <a:tr h="259107">
                <a:tc>
                  <a:txBody>
                    <a:bodyPr/>
                    <a:lstStyle/>
                    <a:p>
                      <a:r>
                        <a:rPr lang="tr-TR" sz="1100" b="0" dirty="0" smtClean="0">
                          <a:solidFill>
                            <a:schemeClr val="tx1"/>
                          </a:solidFill>
                        </a:rPr>
                        <a:t>9</a:t>
                      </a:r>
                      <a:endParaRPr lang="tr-TR" sz="1100" b="0" dirty="0">
                        <a:solidFill>
                          <a:schemeClr val="tx1"/>
                        </a:solidFill>
                      </a:endParaRPr>
                    </a:p>
                  </a:txBody>
                  <a:tcPr marT="45725" marB="45725"/>
                </a:tc>
                <a:tc>
                  <a:txBody>
                    <a:bodyPr/>
                    <a:lstStyle/>
                    <a:p>
                      <a:r>
                        <a:rPr lang="tr-TR" sz="1100" b="0" dirty="0" smtClean="0">
                          <a:solidFill>
                            <a:schemeClr val="tx1"/>
                          </a:solidFill>
                        </a:rPr>
                        <a:t>Metod</a:t>
                      </a:r>
                      <a:endParaRPr lang="tr-TR" sz="1100" b="0" dirty="0">
                        <a:solidFill>
                          <a:schemeClr val="tx1"/>
                        </a:solidFill>
                      </a:endParaRPr>
                    </a:p>
                  </a:txBody>
                  <a:tcPr marT="45725" marB="45725"/>
                </a:tc>
                <a:tc>
                  <a:txBody>
                    <a:bodyPr/>
                    <a:lstStyle/>
                    <a:p>
                      <a:r>
                        <a:rPr lang="tr-TR" sz="1100" b="0" dirty="0" smtClean="0">
                          <a:solidFill>
                            <a:schemeClr val="tx1"/>
                          </a:solidFill>
                        </a:rPr>
                        <a:t>Domateste budama</a:t>
                      </a:r>
                      <a:endParaRPr lang="tr-TR" sz="1100" b="0" dirty="0">
                        <a:solidFill>
                          <a:schemeClr val="tx1"/>
                        </a:solidFill>
                      </a:endParaRPr>
                    </a:p>
                  </a:txBody>
                  <a:tcPr marT="45725" marB="45725"/>
                </a:tc>
                <a:tc>
                  <a:txBody>
                    <a:bodyPr/>
                    <a:lstStyle/>
                    <a:p>
                      <a:pPr algn="ctr"/>
                      <a:r>
                        <a:rPr lang="tr-TR" sz="1100" b="0" dirty="0" smtClean="0">
                          <a:solidFill>
                            <a:schemeClr val="tx1"/>
                          </a:solidFill>
                        </a:rPr>
                        <a:t>20</a:t>
                      </a:r>
                      <a:endParaRPr lang="tr-TR" sz="1100" b="0" dirty="0">
                        <a:solidFill>
                          <a:schemeClr val="tx1"/>
                        </a:solidFill>
                      </a:endParaRPr>
                    </a:p>
                  </a:txBody>
                  <a:tcPr marT="45725" marB="45725"/>
                </a:tc>
                <a:tc>
                  <a:txBody>
                    <a:bodyPr/>
                    <a:lstStyle/>
                    <a:p>
                      <a:pPr algn="ctr"/>
                      <a:r>
                        <a:rPr lang="tr-TR" sz="1100" b="0" dirty="0" smtClean="0">
                          <a:solidFill>
                            <a:schemeClr val="tx1"/>
                          </a:solidFill>
                        </a:rPr>
                        <a:t>244</a:t>
                      </a:r>
                      <a:endParaRPr lang="tr-TR" sz="1100" b="0" dirty="0">
                        <a:solidFill>
                          <a:schemeClr val="tx1"/>
                        </a:solidFill>
                      </a:endParaRPr>
                    </a:p>
                  </a:txBody>
                  <a:tcPr marT="45725" marB="45725"/>
                </a:tc>
              </a:tr>
              <a:tr h="259107">
                <a:tc>
                  <a:txBody>
                    <a:bodyPr/>
                    <a:lstStyle/>
                    <a:p>
                      <a:r>
                        <a:rPr lang="tr-TR" sz="1100" b="0" dirty="0" smtClean="0">
                          <a:solidFill>
                            <a:schemeClr val="tx1"/>
                          </a:solidFill>
                        </a:rPr>
                        <a:t>10</a:t>
                      </a:r>
                      <a:endParaRPr lang="tr-TR" sz="1100" b="0" dirty="0">
                        <a:solidFill>
                          <a:schemeClr val="tx1"/>
                        </a:solidFill>
                      </a:endParaRPr>
                    </a:p>
                  </a:txBody>
                  <a:tcPr marT="45725" marB="45725"/>
                </a:tc>
                <a:tc>
                  <a:txBody>
                    <a:bodyPr/>
                    <a:lstStyle/>
                    <a:p>
                      <a:r>
                        <a:rPr lang="tr-TR" sz="1100" b="0" dirty="0" smtClean="0">
                          <a:solidFill>
                            <a:schemeClr val="tx1"/>
                          </a:solidFill>
                        </a:rPr>
                        <a:t>Metod</a:t>
                      </a:r>
                      <a:endParaRPr lang="tr-TR" sz="1100" b="0" dirty="0">
                        <a:solidFill>
                          <a:schemeClr val="tx1"/>
                        </a:solidFill>
                      </a:endParaRPr>
                    </a:p>
                  </a:txBody>
                  <a:tcPr marT="45725" marB="45725"/>
                </a:tc>
                <a:tc>
                  <a:txBody>
                    <a:bodyPr/>
                    <a:lstStyle/>
                    <a:p>
                      <a:r>
                        <a:rPr lang="tr-TR" sz="1100" b="0" dirty="0" smtClean="0">
                          <a:solidFill>
                            <a:schemeClr val="tx1"/>
                          </a:solidFill>
                        </a:rPr>
                        <a:t>Bodur armutlarda budama</a:t>
                      </a:r>
                      <a:endParaRPr lang="tr-TR" sz="1100" b="0" dirty="0">
                        <a:solidFill>
                          <a:schemeClr val="tx1"/>
                        </a:solidFill>
                      </a:endParaRPr>
                    </a:p>
                  </a:txBody>
                  <a:tcPr marT="45725" marB="45725"/>
                </a:tc>
                <a:tc>
                  <a:txBody>
                    <a:bodyPr/>
                    <a:lstStyle/>
                    <a:p>
                      <a:pPr algn="ctr"/>
                      <a:r>
                        <a:rPr lang="tr-TR" sz="1100" b="0" dirty="0" smtClean="0">
                          <a:solidFill>
                            <a:schemeClr val="tx1"/>
                          </a:solidFill>
                        </a:rPr>
                        <a:t>1</a:t>
                      </a:r>
                      <a:endParaRPr lang="tr-TR" sz="1100" b="0" dirty="0">
                        <a:solidFill>
                          <a:schemeClr val="tx1"/>
                        </a:solidFill>
                      </a:endParaRPr>
                    </a:p>
                  </a:txBody>
                  <a:tcPr marT="45725" marB="45725"/>
                </a:tc>
                <a:tc>
                  <a:txBody>
                    <a:bodyPr/>
                    <a:lstStyle/>
                    <a:p>
                      <a:pPr algn="ctr"/>
                      <a:r>
                        <a:rPr lang="tr-TR" sz="1100" b="0" dirty="0" smtClean="0">
                          <a:solidFill>
                            <a:schemeClr val="tx1"/>
                          </a:solidFill>
                        </a:rPr>
                        <a:t>15</a:t>
                      </a:r>
                      <a:endParaRPr lang="tr-TR" sz="1100" b="0" dirty="0">
                        <a:solidFill>
                          <a:schemeClr val="tx1"/>
                        </a:solidFill>
                      </a:endParaRPr>
                    </a:p>
                  </a:txBody>
                  <a:tcPr marT="45725" marB="45725"/>
                </a:tc>
              </a:tr>
              <a:tr h="259107">
                <a:tc>
                  <a:txBody>
                    <a:bodyPr/>
                    <a:lstStyle/>
                    <a:p>
                      <a:r>
                        <a:rPr lang="tr-TR" sz="1100" b="0" dirty="0" smtClean="0">
                          <a:solidFill>
                            <a:schemeClr val="tx1"/>
                          </a:solidFill>
                        </a:rPr>
                        <a:t>11</a:t>
                      </a:r>
                      <a:endParaRPr lang="tr-TR" sz="1100" b="0" dirty="0">
                        <a:solidFill>
                          <a:schemeClr val="tx1"/>
                        </a:solidFill>
                      </a:endParaRPr>
                    </a:p>
                  </a:txBody>
                  <a:tcPr marT="45725" marB="45725"/>
                </a:tc>
                <a:tc>
                  <a:txBody>
                    <a:bodyPr/>
                    <a:lstStyle/>
                    <a:p>
                      <a:r>
                        <a:rPr lang="tr-TR" sz="1100" b="0" dirty="0" smtClean="0">
                          <a:solidFill>
                            <a:schemeClr val="tx1"/>
                          </a:solidFill>
                        </a:rPr>
                        <a:t>Metod</a:t>
                      </a:r>
                      <a:endParaRPr lang="tr-TR" sz="1100" b="0" dirty="0">
                        <a:solidFill>
                          <a:schemeClr val="tx1"/>
                        </a:solidFill>
                      </a:endParaRPr>
                    </a:p>
                  </a:txBody>
                  <a:tcPr marT="45725" marB="45725"/>
                </a:tc>
                <a:tc>
                  <a:txBody>
                    <a:bodyPr/>
                    <a:lstStyle/>
                    <a:p>
                      <a:r>
                        <a:rPr lang="tr-TR" sz="1100" b="0" dirty="0" smtClean="0">
                          <a:solidFill>
                            <a:schemeClr val="tx1"/>
                          </a:solidFill>
                        </a:rPr>
                        <a:t>Toprak numunesi alımı</a:t>
                      </a:r>
                      <a:endParaRPr lang="tr-TR" sz="1100" b="0" dirty="0">
                        <a:solidFill>
                          <a:schemeClr val="tx1"/>
                        </a:solidFill>
                      </a:endParaRPr>
                    </a:p>
                  </a:txBody>
                  <a:tcPr marT="45725" marB="45725"/>
                </a:tc>
                <a:tc>
                  <a:txBody>
                    <a:bodyPr/>
                    <a:lstStyle/>
                    <a:p>
                      <a:pPr algn="ctr"/>
                      <a:r>
                        <a:rPr lang="tr-TR" sz="1100" b="0" dirty="0" smtClean="0">
                          <a:solidFill>
                            <a:schemeClr val="tx1"/>
                          </a:solidFill>
                        </a:rPr>
                        <a:t>12</a:t>
                      </a:r>
                      <a:endParaRPr lang="tr-TR" sz="1100" b="0" dirty="0">
                        <a:solidFill>
                          <a:schemeClr val="tx1"/>
                        </a:solidFill>
                      </a:endParaRPr>
                    </a:p>
                  </a:txBody>
                  <a:tcPr marT="45725" marB="45725"/>
                </a:tc>
                <a:tc>
                  <a:txBody>
                    <a:bodyPr/>
                    <a:lstStyle/>
                    <a:p>
                      <a:pPr algn="ctr"/>
                      <a:r>
                        <a:rPr lang="tr-TR" sz="1100" b="0" dirty="0" smtClean="0">
                          <a:solidFill>
                            <a:schemeClr val="tx1"/>
                          </a:solidFill>
                        </a:rPr>
                        <a:t>109</a:t>
                      </a:r>
                      <a:endParaRPr lang="tr-TR" sz="1100" b="0" dirty="0">
                        <a:solidFill>
                          <a:schemeClr val="tx1"/>
                        </a:solidFill>
                      </a:endParaRPr>
                    </a:p>
                  </a:txBody>
                  <a:tcPr marT="45725" marB="45725"/>
                </a:tc>
              </a:tr>
              <a:tr h="259107">
                <a:tc>
                  <a:txBody>
                    <a:bodyPr/>
                    <a:lstStyle/>
                    <a:p>
                      <a:r>
                        <a:rPr lang="tr-TR" sz="1100" b="0" dirty="0" smtClean="0">
                          <a:solidFill>
                            <a:schemeClr val="tx1"/>
                          </a:solidFill>
                        </a:rPr>
                        <a:t>12</a:t>
                      </a:r>
                      <a:endParaRPr lang="tr-TR" sz="1100" b="0" dirty="0">
                        <a:solidFill>
                          <a:schemeClr val="tx1"/>
                        </a:solidFill>
                      </a:endParaRPr>
                    </a:p>
                  </a:txBody>
                  <a:tcPr marT="45725" marB="45725"/>
                </a:tc>
                <a:tc>
                  <a:txBody>
                    <a:bodyPr/>
                    <a:lstStyle/>
                    <a:p>
                      <a:r>
                        <a:rPr lang="tr-TR" sz="1100" b="0" dirty="0" smtClean="0">
                          <a:solidFill>
                            <a:schemeClr val="tx1"/>
                          </a:solidFill>
                        </a:rPr>
                        <a:t>Metod</a:t>
                      </a:r>
                      <a:endParaRPr lang="tr-TR" sz="1100" b="0" dirty="0">
                        <a:solidFill>
                          <a:schemeClr val="tx1"/>
                        </a:solidFill>
                      </a:endParaRPr>
                    </a:p>
                  </a:txBody>
                  <a:tcPr marT="45725" marB="45725"/>
                </a:tc>
                <a:tc>
                  <a:txBody>
                    <a:bodyPr/>
                    <a:lstStyle/>
                    <a:p>
                      <a:r>
                        <a:rPr lang="tr-TR" sz="1100" b="0" dirty="0" smtClean="0">
                          <a:solidFill>
                            <a:schemeClr val="tx1"/>
                          </a:solidFill>
                        </a:rPr>
                        <a:t>Kivide budama</a:t>
                      </a:r>
                      <a:endParaRPr lang="tr-TR" sz="1100" b="0" dirty="0">
                        <a:solidFill>
                          <a:schemeClr val="tx1"/>
                        </a:solidFill>
                      </a:endParaRPr>
                    </a:p>
                  </a:txBody>
                  <a:tcPr marT="45725" marB="45725"/>
                </a:tc>
                <a:tc>
                  <a:txBody>
                    <a:bodyPr/>
                    <a:lstStyle/>
                    <a:p>
                      <a:pPr algn="ctr"/>
                      <a:r>
                        <a:rPr lang="tr-TR" sz="1100" b="0" dirty="0" smtClean="0">
                          <a:solidFill>
                            <a:schemeClr val="tx1"/>
                          </a:solidFill>
                        </a:rPr>
                        <a:t>2</a:t>
                      </a:r>
                      <a:endParaRPr lang="tr-TR" sz="1100" b="0" dirty="0">
                        <a:solidFill>
                          <a:schemeClr val="tx1"/>
                        </a:solidFill>
                      </a:endParaRPr>
                    </a:p>
                  </a:txBody>
                  <a:tcPr marT="45725" marB="45725"/>
                </a:tc>
                <a:tc>
                  <a:txBody>
                    <a:bodyPr/>
                    <a:lstStyle/>
                    <a:p>
                      <a:pPr algn="ctr"/>
                      <a:r>
                        <a:rPr lang="tr-TR" sz="1100" b="0" dirty="0" smtClean="0">
                          <a:solidFill>
                            <a:schemeClr val="tx1"/>
                          </a:solidFill>
                        </a:rPr>
                        <a:t>5</a:t>
                      </a:r>
                      <a:endParaRPr lang="tr-TR" sz="1100" b="0" dirty="0">
                        <a:solidFill>
                          <a:schemeClr val="tx1"/>
                        </a:solidFill>
                      </a:endParaRPr>
                    </a:p>
                  </a:txBody>
                  <a:tcPr marT="45725" marB="45725"/>
                </a:tc>
              </a:tr>
              <a:tr h="259107">
                <a:tc>
                  <a:txBody>
                    <a:bodyPr/>
                    <a:lstStyle/>
                    <a:p>
                      <a:r>
                        <a:rPr lang="tr-TR" sz="1100" b="0" dirty="0" smtClean="0">
                          <a:solidFill>
                            <a:schemeClr val="tx1"/>
                          </a:solidFill>
                        </a:rPr>
                        <a:t>13</a:t>
                      </a:r>
                      <a:endParaRPr lang="tr-TR" sz="1100" b="0" dirty="0">
                        <a:solidFill>
                          <a:schemeClr val="tx1"/>
                        </a:solidFill>
                      </a:endParaRPr>
                    </a:p>
                  </a:txBody>
                  <a:tcPr marT="45725" marB="45725"/>
                </a:tc>
                <a:tc>
                  <a:txBody>
                    <a:bodyPr/>
                    <a:lstStyle/>
                    <a:p>
                      <a:r>
                        <a:rPr lang="tr-TR" sz="1100" b="0" dirty="0" smtClean="0">
                          <a:solidFill>
                            <a:schemeClr val="tx1"/>
                          </a:solidFill>
                        </a:rPr>
                        <a:t>Metod</a:t>
                      </a:r>
                      <a:endParaRPr lang="tr-TR" sz="1100" b="0" dirty="0">
                        <a:solidFill>
                          <a:schemeClr val="tx1"/>
                        </a:solidFill>
                      </a:endParaRPr>
                    </a:p>
                  </a:txBody>
                  <a:tcPr marT="45725" marB="45725"/>
                </a:tc>
                <a:tc>
                  <a:txBody>
                    <a:bodyPr/>
                    <a:lstStyle/>
                    <a:p>
                      <a:r>
                        <a:rPr lang="tr-TR" sz="1100" b="0" dirty="0" smtClean="0">
                          <a:solidFill>
                            <a:schemeClr val="tx1"/>
                          </a:solidFill>
                        </a:rPr>
                        <a:t>Süt ineklerinde </a:t>
                      </a:r>
                      <a:r>
                        <a:rPr lang="tr-TR" sz="1100" b="0" dirty="0" err="1" smtClean="0">
                          <a:solidFill>
                            <a:schemeClr val="tx1"/>
                          </a:solidFill>
                        </a:rPr>
                        <a:t>mastitis</a:t>
                      </a:r>
                      <a:r>
                        <a:rPr lang="tr-TR" sz="1100" b="0" dirty="0" smtClean="0">
                          <a:solidFill>
                            <a:schemeClr val="tx1"/>
                          </a:solidFill>
                        </a:rPr>
                        <a:t> hastalığının tespiti için CMT testi uygulaması</a:t>
                      </a:r>
                      <a:endParaRPr lang="tr-TR" sz="1100" b="0" dirty="0">
                        <a:solidFill>
                          <a:schemeClr val="tx1"/>
                        </a:solidFill>
                      </a:endParaRPr>
                    </a:p>
                  </a:txBody>
                  <a:tcPr marT="45725" marB="45725"/>
                </a:tc>
                <a:tc>
                  <a:txBody>
                    <a:bodyPr/>
                    <a:lstStyle/>
                    <a:p>
                      <a:pPr algn="ctr"/>
                      <a:r>
                        <a:rPr lang="tr-TR" sz="1100" b="0" dirty="0" smtClean="0">
                          <a:solidFill>
                            <a:schemeClr val="tx1"/>
                          </a:solidFill>
                        </a:rPr>
                        <a:t>2</a:t>
                      </a:r>
                      <a:endParaRPr lang="tr-TR" sz="1100" b="0" dirty="0">
                        <a:solidFill>
                          <a:schemeClr val="tx1"/>
                        </a:solidFill>
                      </a:endParaRPr>
                    </a:p>
                  </a:txBody>
                  <a:tcPr marT="45725" marB="45725"/>
                </a:tc>
                <a:tc>
                  <a:txBody>
                    <a:bodyPr/>
                    <a:lstStyle/>
                    <a:p>
                      <a:pPr algn="ctr"/>
                      <a:r>
                        <a:rPr lang="tr-TR" sz="1100" b="0" dirty="0" smtClean="0">
                          <a:solidFill>
                            <a:schemeClr val="tx1"/>
                          </a:solidFill>
                        </a:rPr>
                        <a:t>30</a:t>
                      </a:r>
                      <a:endParaRPr lang="tr-TR" sz="1100" b="0" dirty="0">
                        <a:solidFill>
                          <a:schemeClr val="tx1"/>
                        </a:solidFill>
                      </a:endParaRPr>
                    </a:p>
                  </a:txBody>
                  <a:tcPr marT="45725" marB="45725"/>
                </a:tc>
              </a:tr>
              <a:tr h="259107">
                <a:tc gridSpan="3">
                  <a:txBody>
                    <a:bodyPr/>
                    <a:lstStyle/>
                    <a:p>
                      <a:pPr algn="r"/>
                      <a:r>
                        <a:rPr lang="tr-TR" sz="1100" b="1" dirty="0" smtClean="0">
                          <a:solidFill>
                            <a:schemeClr val="accent5"/>
                          </a:solidFill>
                        </a:rPr>
                        <a:t>Toplam</a:t>
                      </a:r>
                      <a:endParaRPr lang="tr-TR" sz="1100" b="1" dirty="0">
                        <a:solidFill>
                          <a:schemeClr val="accent5"/>
                        </a:solidFill>
                      </a:endParaRPr>
                    </a:p>
                  </a:txBody>
                  <a:tcPr marT="45725" marB="45725"/>
                </a:tc>
                <a:tc hMerge="1">
                  <a:txBody>
                    <a:bodyPr/>
                    <a:lstStyle/>
                    <a:p>
                      <a:endParaRPr lang="tr-TR" sz="1100" dirty="0"/>
                    </a:p>
                  </a:txBody>
                  <a:tcPr/>
                </a:tc>
                <a:tc hMerge="1">
                  <a:txBody>
                    <a:bodyPr/>
                    <a:lstStyle/>
                    <a:p>
                      <a:endParaRPr lang="tr-TR" sz="1100" dirty="0"/>
                    </a:p>
                  </a:txBody>
                  <a:tcPr/>
                </a:tc>
                <a:tc>
                  <a:txBody>
                    <a:bodyPr/>
                    <a:lstStyle/>
                    <a:p>
                      <a:pPr algn="ctr"/>
                      <a:r>
                        <a:rPr lang="tr-TR" sz="1100" b="1" dirty="0" smtClean="0">
                          <a:solidFill>
                            <a:schemeClr val="accent5"/>
                          </a:solidFill>
                        </a:rPr>
                        <a:t>61</a:t>
                      </a:r>
                      <a:endParaRPr lang="tr-TR" sz="1100" b="1" dirty="0">
                        <a:solidFill>
                          <a:schemeClr val="accent5"/>
                        </a:solidFill>
                      </a:endParaRPr>
                    </a:p>
                  </a:txBody>
                  <a:tcPr marT="45725" marB="45725"/>
                </a:tc>
                <a:tc>
                  <a:txBody>
                    <a:bodyPr/>
                    <a:lstStyle/>
                    <a:p>
                      <a:pPr algn="ctr"/>
                      <a:r>
                        <a:rPr lang="tr-TR" sz="1100" b="1" dirty="0" smtClean="0">
                          <a:solidFill>
                            <a:schemeClr val="accent5"/>
                          </a:solidFill>
                        </a:rPr>
                        <a:t>689</a:t>
                      </a:r>
                      <a:endParaRPr lang="tr-TR" sz="1100" b="1" dirty="0">
                        <a:solidFill>
                          <a:schemeClr val="accent5"/>
                        </a:solidFill>
                      </a:endParaRPr>
                    </a:p>
                  </a:txBody>
                  <a:tcPr marT="45725" marB="45725"/>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Metin kutusu 1"/>
          <p:cNvSpPr txBox="1">
            <a:spLocks noChangeArrowheads="1"/>
          </p:cNvSpPr>
          <p:nvPr/>
        </p:nvSpPr>
        <p:spPr bwMode="auto">
          <a:xfrm>
            <a:off x="1403350" y="611188"/>
            <a:ext cx="6769100" cy="585787"/>
          </a:xfrm>
          <a:prstGeom prst="rect">
            <a:avLst/>
          </a:prstGeom>
          <a:noFill/>
          <a:ln>
            <a:noFill/>
          </a:ln>
          <a:extLst/>
        </p:spPr>
        <p:txBody>
          <a:bodyPr>
            <a:spAutoFit/>
          </a:bodyPr>
          <a:lstStyle>
            <a:lvl1pPr eaLnBrk="0" hangingPunct="0">
              <a:defRPr>
                <a:solidFill>
                  <a:schemeClr val="tx1"/>
                </a:solidFill>
                <a:latin typeface="Brush Script MT" pitchFamily="66" charset="0"/>
                <a:cs typeface="Arial" pitchFamily="34" charset="0"/>
              </a:defRPr>
            </a:lvl1pPr>
            <a:lvl2pPr marL="742950" indent="-285750" eaLnBrk="0" hangingPunct="0">
              <a:defRPr>
                <a:solidFill>
                  <a:schemeClr val="tx1"/>
                </a:solidFill>
                <a:latin typeface="Brush Script MT" pitchFamily="66" charset="0"/>
                <a:cs typeface="Arial" pitchFamily="34" charset="0"/>
              </a:defRPr>
            </a:lvl2pPr>
            <a:lvl3pPr marL="1143000" indent="-228600" eaLnBrk="0" hangingPunct="0">
              <a:defRPr>
                <a:solidFill>
                  <a:schemeClr val="tx1"/>
                </a:solidFill>
                <a:latin typeface="Brush Script MT" pitchFamily="66" charset="0"/>
                <a:cs typeface="Arial" pitchFamily="34" charset="0"/>
              </a:defRPr>
            </a:lvl3pPr>
            <a:lvl4pPr marL="1600200" indent="-228600" eaLnBrk="0" hangingPunct="0">
              <a:defRPr>
                <a:solidFill>
                  <a:schemeClr val="tx1"/>
                </a:solidFill>
                <a:latin typeface="Brush Script MT" pitchFamily="66" charset="0"/>
                <a:cs typeface="Arial" pitchFamily="34" charset="0"/>
              </a:defRPr>
            </a:lvl4pPr>
            <a:lvl5pPr marL="2057400" indent="-228600" eaLnBrk="0" hangingPunct="0">
              <a:defRPr>
                <a:solidFill>
                  <a:schemeClr val="tx1"/>
                </a:solidFill>
                <a:latin typeface="Brush Script MT" pitchFamily="66" charset="0"/>
                <a:cs typeface="Arial" pitchFamily="34" charset="0"/>
              </a:defRPr>
            </a:lvl5pPr>
            <a:lvl6pPr marL="2514600" indent="-228600" eaLnBrk="0" fontAlgn="base" hangingPunct="0">
              <a:spcBef>
                <a:spcPct val="0"/>
              </a:spcBef>
              <a:spcAft>
                <a:spcPct val="0"/>
              </a:spcAft>
              <a:defRPr>
                <a:solidFill>
                  <a:schemeClr val="tx1"/>
                </a:solidFill>
                <a:latin typeface="Brush Script MT" pitchFamily="66" charset="0"/>
                <a:cs typeface="Arial" pitchFamily="34" charset="0"/>
              </a:defRPr>
            </a:lvl6pPr>
            <a:lvl7pPr marL="2971800" indent="-228600" eaLnBrk="0" fontAlgn="base" hangingPunct="0">
              <a:spcBef>
                <a:spcPct val="0"/>
              </a:spcBef>
              <a:spcAft>
                <a:spcPct val="0"/>
              </a:spcAft>
              <a:defRPr>
                <a:solidFill>
                  <a:schemeClr val="tx1"/>
                </a:solidFill>
                <a:latin typeface="Brush Script MT" pitchFamily="66" charset="0"/>
                <a:cs typeface="Arial" pitchFamily="34" charset="0"/>
              </a:defRPr>
            </a:lvl7pPr>
            <a:lvl8pPr marL="3429000" indent="-228600" eaLnBrk="0" fontAlgn="base" hangingPunct="0">
              <a:spcBef>
                <a:spcPct val="0"/>
              </a:spcBef>
              <a:spcAft>
                <a:spcPct val="0"/>
              </a:spcAft>
              <a:defRPr>
                <a:solidFill>
                  <a:schemeClr val="tx1"/>
                </a:solidFill>
                <a:latin typeface="Brush Script MT" pitchFamily="66" charset="0"/>
                <a:cs typeface="Arial" pitchFamily="34" charset="0"/>
              </a:defRPr>
            </a:lvl8pPr>
            <a:lvl9pPr marL="3886200" indent="-228600" eaLnBrk="0" fontAlgn="base" hangingPunct="0">
              <a:spcBef>
                <a:spcPct val="0"/>
              </a:spcBef>
              <a:spcAft>
                <a:spcPct val="0"/>
              </a:spcAft>
              <a:defRPr>
                <a:solidFill>
                  <a:schemeClr val="tx1"/>
                </a:solidFill>
                <a:latin typeface="Brush Script MT" pitchFamily="66" charset="0"/>
                <a:cs typeface="Arial" pitchFamily="34" charset="0"/>
              </a:defRPr>
            </a:lvl9pPr>
          </a:lstStyle>
          <a:p>
            <a:pPr algn="ctr" eaLnBrk="1" fontAlgn="auto" hangingPunct="1">
              <a:spcBef>
                <a:spcPts val="0"/>
              </a:spcBef>
              <a:spcAft>
                <a:spcPts val="0"/>
              </a:spcAft>
              <a:defRPr/>
            </a:pPr>
            <a:r>
              <a:rPr lang="tr-TR" sz="3200" b="1" dirty="0" smtClean="0">
                <a:solidFill>
                  <a:schemeClr val="tx2">
                    <a:satMod val="130000"/>
                  </a:schemeClr>
                </a:solidFill>
                <a:latin typeface="+mj-lt"/>
                <a:ea typeface="+mj-ea"/>
                <a:cs typeface="+mj-cs"/>
              </a:rPr>
              <a:t>2013 Yılı Çiftçi </a:t>
            </a:r>
            <a:r>
              <a:rPr lang="tr-TR" sz="3200" b="1" dirty="0">
                <a:solidFill>
                  <a:schemeClr val="tx2">
                    <a:satMod val="130000"/>
                  </a:schemeClr>
                </a:solidFill>
                <a:latin typeface="+mj-lt"/>
                <a:ea typeface="+mj-ea"/>
                <a:cs typeface="+mj-cs"/>
              </a:rPr>
              <a:t>Kursları </a:t>
            </a:r>
            <a:r>
              <a:rPr lang="tr-TR" sz="3200" b="1" dirty="0" smtClean="0">
                <a:solidFill>
                  <a:schemeClr val="tx2">
                    <a:satMod val="130000"/>
                  </a:schemeClr>
                </a:solidFill>
                <a:latin typeface="+mj-lt"/>
                <a:ea typeface="+mj-ea"/>
                <a:cs typeface="+mj-cs"/>
              </a:rPr>
              <a:t>Faaliyetleri</a:t>
            </a:r>
            <a:endParaRPr lang="tr-TR" sz="3200" b="1" dirty="0">
              <a:solidFill>
                <a:schemeClr val="tx2">
                  <a:satMod val="130000"/>
                </a:schemeClr>
              </a:solidFill>
              <a:latin typeface="+mj-lt"/>
              <a:ea typeface="+mj-ea"/>
              <a:cs typeface="+mj-cs"/>
            </a:endParaRPr>
          </a:p>
        </p:txBody>
      </p:sp>
      <p:graphicFrame>
        <p:nvGraphicFramePr>
          <p:cNvPr id="3" name="Tablo 2"/>
          <p:cNvGraphicFramePr>
            <a:graphicFrameLocks noGrp="1"/>
          </p:cNvGraphicFramePr>
          <p:nvPr/>
        </p:nvGraphicFramePr>
        <p:xfrm>
          <a:off x="1465263" y="1628775"/>
          <a:ext cx="7467190" cy="2536950"/>
        </p:xfrm>
        <a:graphic>
          <a:graphicData uri="http://schemas.openxmlformats.org/drawingml/2006/table">
            <a:tbl>
              <a:tblPr firstRow="1" bandRow="1">
                <a:tableStyleId>{7DF18680-E054-41AD-8BC1-D1AEF772440D}</a:tableStyleId>
              </a:tblPr>
              <a:tblGrid>
                <a:gridCol w="489262"/>
                <a:gridCol w="1375404"/>
                <a:gridCol w="3173089"/>
                <a:gridCol w="1116261"/>
                <a:gridCol w="1313174"/>
              </a:tblGrid>
              <a:tr h="401870">
                <a:tc>
                  <a:txBody>
                    <a:bodyPr/>
                    <a:lstStyle/>
                    <a:p>
                      <a:r>
                        <a:rPr lang="tr-TR" sz="1400" dirty="0" smtClean="0"/>
                        <a:t>No</a:t>
                      </a:r>
                      <a:endParaRPr lang="tr-TR" sz="1400" dirty="0"/>
                    </a:p>
                  </a:txBody>
                  <a:tcPr marL="91437" marR="91437" marT="45671" marB="45671"/>
                </a:tc>
                <a:tc>
                  <a:txBody>
                    <a:bodyPr/>
                    <a:lstStyle/>
                    <a:p>
                      <a:r>
                        <a:rPr lang="tr-TR" sz="1400" dirty="0" smtClean="0"/>
                        <a:t>Kursun Süresi</a:t>
                      </a:r>
                      <a:endParaRPr lang="tr-TR" sz="1400" dirty="0"/>
                    </a:p>
                  </a:txBody>
                  <a:tcPr marL="91437" marR="91437" marT="45671" marB="45671"/>
                </a:tc>
                <a:tc>
                  <a:txBody>
                    <a:bodyPr/>
                    <a:lstStyle/>
                    <a:p>
                      <a:r>
                        <a:rPr lang="tr-TR" sz="1400" dirty="0" smtClean="0"/>
                        <a:t>Kursun Konusu</a:t>
                      </a:r>
                      <a:endParaRPr lang="tr-TR" sz="1400" dirty="0"/>
                    </a:p>
                  </a:txBody>
                  <a:tcPr marL="91437" marR="91437" marT="45671" marB="45671"/>
                </a:tc>
                <a:tc>
                  <a:txBody>
                    <a:bodyPr/>
                    <a:lstStyle/>
                    <a:p>
                      <a:r>
                        <a:rPr lang="tr-TR" sz="1400" dirty="0" smtClean="0"/>
                        <a:t>Kurs Sayısı</a:t>
                      </a:r>
                      <a:endParaRPr lang="tr-TR" sz="1400" dirty="0"/>
                    </a:p>
                  </a:txBody>
                  <a:tcPr marL="91437" marR="91437" marT="45671" marB="45671"/>
                </a:tc>
                <a:tc>
                  <a:txBody>
                    <a:bodyPr/>
                    <a:lstStyle/>
                    <a:p>
                      <a:r>
                        <a:rPr lang="tr-TR" sz="1400" dirty="0" smtClean="0"/>
                        <a:t>Katılan Çiftçi</a:t>
                      </a:r>
                      <a:endParaRPr lang="tr-TR" sz="1400" dirty="0"/>
                    </a:p>
                  </a:txBody>
                  <a:tcPr marL="91437" marR="91437" marT="45671" marB="45671"/>
                </a:tc>
              </a:tr>
              <a:tr h="304679">
                <a:tc>
                  <a:txBody>
                    <a:bodyPr/>
                    <a:lstStyle/>
                    <a:p>
                      <a:pPr algn="ctr"/>
                      <a:r>
                        <a:rPr lang="tr-TR" sz="1400" b="1" dirty="0" smtClean="0"/>
                        <a:t>1</a:t>
                      </a:r>
                      <a:endParaRPr lang="tr-TR" sz="1400" b="1" dirty="0">
                        <a:latin typeface="Arial" pitchFamily="34" charset="0"/>
                        <a:cs typeface="Arial" pitchFamily="34" charset="0"/>
                      </a:endParaRPr>
                    </a:p>
                  </a:txBody>
                  <a:tcPr marL="91437" marR="91437" marT="45671" marB="45671"/>
                </a:tc>
                <a:tc>
                  <a:txBody>
                    <a:bodyPr/>
                    <a:lstStyle/>
                    <a:p>
                      <a:r>
                        <a:rPr lang="tr-TR" sz="1400" dirty="0" smtClean="0">
                          <a:latin typeface="Arial" pitchFamily="34" charset="0"/>
                          <a:cs typeface="Arial" pitchFamily="34" charset="0"/>
                        </a:rPr>
                        <a:t>64 Saat</a:t>
                      </a:r>
                      <a:endParaRPr lang="tr-TR" sz="1400" dirty="0">
                        <a:latin typeface="Arial" pitchFamily="34" charset="0"/>
                        <a:cs typeface="Arial" pitchFamily="34" charset="0"/>
                      </a:endParaRPr>
                    </a:p>
                  </a:txBody>
                  <a:tcPr marL="91437" marR="91437" marT="45671" marB="45671"/>
                </a:tc>
                <a:tc>
                  <a:txBody>
                    <a:bodyPr/>
                    <a:lstStyle/>
                    <a:p>
                      <a:r>
                        <a:rPr lang="tr-TR" sz="1400" dirty="0" smtClean="0"/>
                        <a:t>Bitki zararlıları ile mücadele</a:t>
                      </a:r>
                      <a:endParaRPr lang="tr-TR" sz="1400" dirty="0">
                        <a:latin typeface="Arial" pitchFamily="34" charset="0"/>
                        <a:cs typeface="Arial" pitchFamily="34" charset="0"/>
                      </a:endParaRPr>
                    </a:p>
                  </a:txBody>
                  <a:tcPr marL="91437" marR="91437" marT="45671" marB="45671"/>
                </a:tc>
                <a:tc>
                  <a:txBody>
                    <a:bodyPr/>
                    <a:lstStyle/>
                    <a:p>
                      <a:pPr algn="ctr"/>
                      <a:r>
                        <a:rPr lang="tr-TR" sz="1400" dirty="0" smtClean="0">
                          <a:latin typeface="Arial" pitchFamily="34" charset="0"/>
                          <a:cs typeface="Arial" pitchFamily="34" charset="0"/>
                        </a:rPr>
                        <a:t>2</a:t>
                      </a:r>
                      <a:endParaRPr lang="tr-TR" sz="1400" dirty="0">
                        <a:latin typeface="Arial" pitchFamily="34" charset="0"/>
                        <a:cs typeface="Arial" pitchFamily="34" charset="0"/>
                      </a:endParaRPr>
                    </a:p>
                  </a:txBody>
                  <a:tcPr marL="91437" marR="91437" marT="45671" marB="45671"/>
                </a:tc>
                <a:tc>
                  <a:txBody>
                    <a:bodyPr/>
                    <a:lstStyle/>
                    <a:p>
                      <a:pPr algn="ctr"/>
                      <a:r>
                        <a:rPr lang="tr-TR" sz="1400" dirty="0" smtClean="0">
                          <a:latin typeface="Arial" pitchFamily="34" charset="0"/>
                          <a:cs typeface="Arial" pitchFamily="34" charset="0"/>
                        </a:rPr>
                        <a:t>54</a:t>
                      </a:r>
                      <a:endParaRPr lang="tr-TR" sz="1400" dirty="0">
                        <a:latin typeface="Arial" pitchFamily="34" charset="0"/>
                        <a:cs typeface="Arial" pitchFamily="34" charset="0"/>
                      </a:endParaRPr>
                    </a:p>
                  </a:txBody>
                  <a:tcPr marL="91437" marR="91437" marT="45671" marB="45671"/>
                </a:tc>
              </a:tr>
              <a:tr h="304679">
                <a:tc>
                  <a:txBody>
                    <a:bodyPr/>
                    <a:lstStyle/>
                    <a:p>
                      <a:pPr algn="ctr"/>
                      <a:r>
                        <a:rPr lang="tr-TR" sz="1400" b="1" dirty="0" smtClean="0"/>
                        <a:t>2</a:t>
                      </a:r>
                      <a:endParaRPr lang="tr-TR" sz="1400" b="1" dirty="0">
                        <a:latin typeface="Arial" pitchFamily="34" charset="0"/>
                        <a:cs typeface="Arial" pitchFamily="34" charset="0"/>
                      </a:endParaRPr>
                    </a:p>
                  </a:txBody>
                  <a:tcPr marL="91437" marR="91437" marT="45671" marB="45671"/>
                </a:tc>
                <a:tc>
                  <a:txBody>
                    <a:bodyPr/>
                    <a:lstStyle/>
                    <a:p>
                      <a:r>
                        <a:rPr lang="tr-TR" sz="1400" dirty="0" smtClean="0">
                          <a:latin typeface="Arial" pitchFamily="34" charset="0"/>
                          <a:cs typeface="Arial" pitchFamily="34" charset="0"/>
                        </a:rPr>
                        <a:t>88 Saat</a:t>
                      </a:r>
                      <a:endParaRPr lang="tr-TR" sz="1400" dirty="0">
                        <a:latin typeface="Arial" pitchFamily="34" charset="0"/>
                        <a:cs typeface="Arial" pitchFamily="34" charset="0"/>
                      </a:endParaRPr>
                    </a:p>
                  </a:txBody>
                  <a:tcPr marL="91437" marR="91437" marT="45671" marB="45671"/>
                </a:tc>
                <a:tc>
                  <a:txBody>
                    <a:bodyPr/>
                    <a:lstStyle/>
                    <a:p>
                      <a:r>
                        <a:rPr lang="tr-TR" sz="1400" dirty="0" smtClean="0"/>
                        <a:t>Meyve Ağaçlarında Budama</a:t>
                      </a:r>
                      <a:endParaRPr lang="tr-TR" sz="1400" dirty="0">
                        <a:latin typeface="Arial" pitchFamily="34" charset="0"/>
                        <a:cs typeface="Arial" pitchFamily="34" charset="0"/>
                      </a:endParaRPr>
                    </a:p>
                  </a:txBody>
                  <a:tcPr marL="91437" marR="91437" marT="45671" marB="45671"/>
                </a:tc>
                <a:tc>
                  <a:txBody>
                    <a:bodyPr/>
                    <a:lstStyle/>
                    <a:p>
                      <a:pPr algn="ctr"/>
                      <a:r>
                        <a:rPr lang="tr-TR" sz="1400" dirty="0" smtClean="0">
                          <a:latin typeface="Arial" pitchFamily="34" charset="0"/>
                          <a:cs typeface="Arial" pitchFamily="34" charset="0"/>
                        </a:rPr>
                        <a:t>2</a:t>
                      </a:r>
                      <a:endParaRPr lang="tr-TR" sz="1400" dirty="0">
                        <a:latin typeface="Arial" pitchFamily="34" charset="0"/>
                        <a:cs typeface="Arial" pitchFamily="34" charset="0"/>
                      </a:endParaRPr>
                    </a:p>
                  </a:txBody>
                  <a:tcPr marL="91437" marR="91437" marT="45671" marB="45671"/>
                </a:tc>
                <a:tc>
                  <a:txBody>
                    <a:bodyPr/>
                    <a:lstStyle/>
                    <a:p>
                      <a:pPr algn="ctr"/>
                      <a:r>
                        <a:rPr lang="tr-TR" sz="1400" dirty="0" smtClean="0">
                          <a:latin typeface="Arial" pitchFamily="34" charset="0"/>
                          <a:cs typeface="Arial" pitchFamily="34" charset="0"/>
                        </a:rPr>
                        <a:t>71</a:t>
                      </a:r>
                      <a:endParaRPr lang="tr-TR" sz="1400" dirty="0">
                        <a:latin typeface="Arial" pitchFamily="34" charset="0"/>
                        <a:cs typeface="Arial" pitchFamily="34" charset="0"/>
                      </a:endParaRPr>
                    </a:p>
                  </a:txBody>
                  <a:tcPr marL="91437" marR="91437" marT="45671" marB="45671"/>
                </a:tc>
              </a:tr>
              <a:tr h="304679">
                <a:tc>
                  <a:txBody>
                    <a:bodyPr/>
                    <a:lstStyle/>
                    <a:p>
                      <a:pPr algn="ctr"/>
                      <a:r>
                        <a:rPr lang="tr-TR" sz="1400" b="1" dirty="0" smtClean="0"/>
                        <a:t>3</a:t>
                      </a:r>
                      <a:endParaRPr lang="tr-TR" sz="1400" b="1" dirty="0">
                        <a:latin typeface="Arial" pitchFamily="34" charset="0"/>
                        <a:cs typeface="Arial" pitchFamily="34" charset="0"/>
                      </a:endParaRPr>
                    </a:p>
                  </a:txBody>
                  <a:tcPr marL="91437" marR="91437" marT="45671" marB="45671"/>
                </a:tc>
                <a:tc>
                  <a:txBody>
                    <a:bodyPr/>
                    <a:lstStyle/>
                    <a:p>
                      <a:r>
                        <a:rPr lang="tr-TR" sz="1400" dirty="0" smtClean="0">
                          <a:latin typeface="Arial" pitchFamily="34" charset="0"/>
                          <a:cs typeface="Arial" pitchFamily="34" charset="0"/>
                        </a:rPr>
                        <a:t>80 Saat</a:t>
                      </a:r>
                      <a:endParaRPr lang="tr-TR" sz="1400" dirty="0">
                        <a:latin typeface="Arial" pitchFamily="34" charset="0"/>
                        <a:cs typeface="Arial" pitchFamily="34" charset="0"/>
                      </a:endParaRPr>
                    </a:p>
                  </a:txBody>
                  <a:tcPr marL="91437" marR="91437" marT="45671" marB="45671"/>
                </a:tc>
                <a:tc>
                  <a:txBody>
                    <a:bodyPr/>
                    <a:lstStyle/>
                    <a:p>
                      <a:r>
                        <a:rPr lang="tr-TR" sz="1400" dirty="0" smtClean="0"/>
                        <a:t>Arıcılık</a:t>
                      </a:r>
                      <a:endParaRPr lang="tr-TR" sz="1400" dirty="0">
                        <a:latin typeface="Arial" pitchFamily="34" charset="0"/>
                        <a:cs typeface="Arial" pitchFamily="34" charset="0"/>
                      </a:endParaRPr>
                    </a:p>
                  </a:txBody>
                  <a:tcPr marL="91437" marR="91437" marT="45671" marB="45671"/>
                </a:tc>
                <a:tc>
                  <a:txBody>
                    <a:bodyPr/>
                    <a:lstStyle/>
                    <a:p>
                      <a:pPr algn="ctr"/>
                      <a:r>
                        <a:rPr lang="tr-TR" sz="1400" dirty="0" smtClean="0">
                          <a:latin typeface="Arial" pitchFamily="34" charset="0"/>
                          <a:cs typeface="Arial" pitchFamily="34" charset="0"/>
                        </a:rPr>
                        <a:t>7</a:t>
                      </a:r>
                      <a:endParaRPr lang="tr-TR" sz="1400" dirty="0">
                        <a:latin typeface="Arial" pitchFamily="34" charset="0"/>
                        <a:cs typeface="Arial" pitchFamily="34" charset="0"/>
                      </a:endParaRPr>
                    </a:p>
                  </a:txBody>
                  <a:tcPr marL="91437" marR="91437" marT="45671" marB="45671"/>
                </a:tc>
                <a:tc>
                  <a:txBody>
                    <a:bodyPr/>
                    <a:lstStyle/>
                    <a:p>
                      <a:pPr algn="ctr"/>
                      <a:r>
                        <a:rPr lang="tr-TR" sz="1400" dirty="0" smtClean="0">
                          <a:latin typeface="Arial" pitchFamily="34" charset="0"/>
                          <a:cs typeface="Arial" pitchFamily="34" charset="0"/>
                        </a:rPr>
                        <a:t>200</a:t>
                      </a:r>
                      <a:endParaRPr lang="tr-TR" sz="1400" dirty="0">
                        <a:latin typeface="Arial" pitchFamily="34" charset="0"/>
                        <a:cs typeface="Arial" pitchFamily="34" charset="0"/>
                      </a:endParaRPr>
                    </a:p>
                  </a:txBody>
                  <a:tcPr marL="91437" marR="91437" marT="45671" marB="45671"/>
                </a:tc>
              </a:tr>
              <a:tr h="304679">
                <a:tc>
                  <a:txBody>
                    <a:bodyPr/>
                    <a:lstStyle/>
                    <a:p>
                      <a:pPr algn="ctr"/>
                      <a:r>
                        <a:rPr lang="tr-TR" sz="1400" b="1" dirty="0" smtClean="0"/>
                        <a:t>4</a:t>
                      </a:r>
                      <a:endParaRPr lang="tr-TR" sz="1400" b="1" dirty="0">
                        <a:latin typeface="Arial" pitchFamily="34" charset="0"/>
                        <a:cs typeface="Arial" pitchFamily="34" charset="0"/>
                      </a:endParaRPr>
                    </a:p>
                  </a:txBody>
                  <a:tcPr marL="91437" marR="91437" marT="45671" marB="45671"/>
                </a:tc>
                <a:tc>
                  <a:txBody>
                    <a:bodyPr/>
                    <a:lstStyle/>
                    <a:p>
                      <a:r>
                        <a:rPr lang="tr-TR" sz="1400" dirty="0" smtClean="0">
                          <a:latin typeface="Arial" pitchFamily="34" charset="0"/>
                          <a:cs typeface="Arial" pitchFamily="34" charset="0"/>
                        </a:rPr>
                        <a:t>100 Saat</a:t>
                      </a:r>
                      <a:endParaRPr lang="tr-TR" sz="1400" dirty="0">
                        <a:latin typeface="Arial" pitchFamily="34" charset="0"/>
                        <a:cs typeface="Arial" pitchFamily="34" charset="0"/>
                      </a:endParaRPr>
                    </a:p>
                  </a:txBody>
                  <a:tcPr marL="91437" marR="91437" marT="45671" marB="45671"/>
                </a:tc>
                <a:tc>
                  <a:txBody>
                    <a:bodyPr/>
                    <a:lstStyle/>
                    <a:p>
                      <a:r>
                        <a:rPr lang="tr-TR" sz="1400" dirty="0" smtClean="0"/>
                        <a:t>Büyükbaş Hayvanlarda Bakım ve Besleme</a:t>
                      </a:r>
                      <a:endParaRPr lang="tr-TR" sz="1400" dirty="0">
                        <a:latin typeface="Arial" pitchFamily="34" charset="0"/>
                        <a:cs typeface="Arial" pitchFamily="34" charset="0"/>
                      </a:endParaRPr>
                    </a:p>
                  </a:txBody>
                  <a:tcPr marL="91437" marR="91437" marT="45671" marB="45671"/>
                </a:tc>
                <a:tc>
                  <a:txBody>
                    <a:bodyPr/>
                    <a:lstStyle/>
                    <a:p>
                      <a:pPr algn="ctr"/>
                      <a:r>
                        <a:rPr lang="tr-TR" sz="1400" dirty="0" smtClean="0">
                          <a:latin typeface="Arial" pitchFamily="34" charset="0"/>
                          <a:cs typeface="Arial" pitchFamily="34" charset="0"/>
                        </a:rPr>
                        <a:t>1</a:t>
                      </a:r>
                      <a:endParaRPr lang="tr-TR" sz="1400" dirty="0">
                        <a:latin typeface="Arial" pitchFamily="34" charset="0"/>
                        <a:cs typeface="Arial" pitchFamily="34" charset="0"/>
                      </a:endParaRPr>
                    </a:p>
                  </a:txBody>
                  <a:tcPr marL="91437" marR="91437" marT="45671" marB="45671"/>
                </a:tc>
                <a:tc>
                  <a:txBody>
                    <a:bodyPr/>
                    <a:lstStyle/>
                    <a:p>
                      <a:pPr algn="ctr"/>
                      <a:r>
                        <a:rPr lang="tr-TR" sz="1400" dirty="0" smtClean="0">
                          <a:latin typeface="Arial" pitchFamily="34" charset="0"/>
                          <a:cs typeface="Arial" pitchFamily="34" charset="0"/>
                        </a:rPr>
                        <a:t>25</a:t>
                      </a:r>
                      <a:endParaRPr lang="tr-TR" sz="1400" dirty="0">
                        <a:latin typeface="Arial" pitchFamily="34" charset="0"/>
                        <a:cs typeface="Arial" pitchFamily="34" charset="0"/>
                      </a:endParaRPr>
                    </a:p>
                  </a:txBody>
                  <a:tcPr marL="91437" marR="91437" marT="45671" marB="45671"/>
                </a:tc>
              </a:tr>
              <a:tr h="304679">
                <a:tc>
                  <a:txBody>
                    <a:bodyPr/>
                    <a:lstStyle/>
                    <a:p>
                      <a:pPr marL="0" algn="ctr" rtl="0" eaLnBrk="1" latinLnBrk="0" hangingPunct="1"/>
                      <a:r>
                        <a:rPr kumimoji="0" lang="tr-TR" sz="1400" b="1" kern="1200" dirty="0" smtClean="0"/>
                        <a:t>5</a:t>
                      </a:r>
                      <a:endParaRPr kumimoji="0" lang="tr-TR" sz="1400" b="1" kern="1200" dirty="0">
                        <a:solidFill>
                          <a:schemeClr val="dk1"/>
                        </a:solidFill>
                        <a:latin typeface="Arial" pitchFamily="34" charset="0"/>
                        <a:ea typeface="+mn-ea"/>
                        <a:cs typeface="Arial" pitchFamily="34" charset="0"/>
                      </a:endParaRPr>
                    </a:p>
                  </a:txBody>
                  <a:tcPr marL="91437" marR="91437" marT="45671" marB="45671"/>
                </a:tc>
                <a:tc>
                  <a:txBody>
                    <a:bodyPr/>
                    <a:lstStyle/>
                    <a:p>
                      <a:pPr marL="0" algn="l" rtl="0" eaLnBrk="1" latinLnBrk="0" hangingPunct="1"/>
                      <a:r>
                        <a:rPr kumimoji="0" lang="tr-TR" sz="1400" kern="1200" dirty="0" smtClean="0">
                          <a:solidFill>
                            <a:schemeClr val="dk1"/>
                          </a:solidFill>
                          <a:latin typeface="Arial" pitchFamily="34" charset="0"/>
                          <a:ea typeface="+mn-ea"/>
                          <a:cs typeface="Arial" pitchFamily="34" charset="0"/>
                        </a:rPr>
                        <a:t>192 Saat</a:t>
                      </a:r>
                      <a:endParaRPr kumimoji="0" lang="tr-TR" sz="1400" kern="1200" dirty="0">
                        <a:solidFill>
                          <a:schemeClr val="dk1"/>
                        </a:solidFill>
                        <a:latin typeface="Arial" pitchFamily="34" charset="0"/>
                        <a:ea typeface="+mn-ea"/>
                        <a:cs typeface="Arial" pitchFamily="34" charset="0"/>
                      </a:endParaRPr>
                    </a:p>
                  </a:txBody>
                  <a:tcPr marL="91437" marR="91437" marT="45671" marB="45671"/>
                </a:tc>
                <a:tc>
                  <a:txBody>
                    <a:bodyPr/>
                    <a:lstStyle/>
                    <a:p>
                      <a:pPr marL="0" algn="l" rtl="0" eaLnBrk="1" latinLnBrk="0" hangingPunct="1"/>
                      <a:r>
                        <a:rPr kumimoji="0" lang="tr-TR" sz="1400" kern="1200" dirty="0" smtClean="0"/>
                        <a:t>Mantar Yetiştiriciliği</a:t>
                      </a:r>
                      <a:endParaRPr kumimoji="0" lang="tr-TR" sz="1400" kern="1200" dirty="0">
                        <a:solidFill>
                          <a:schemeClr val="dk1"/>
                        </a:solidFill>
                        <a:latin typeface="Arial" pitchFamily="34" charset="0"/>
                        <a:ea typeface="+mn-ea"/>
                        <a:cs typeface="Arial" pitchFamily="34" charset="0"/>
                      </a:endParaRPr>
                    </a:p>
                  </a:txBody>
                  <a:tcPr marL="91437" marR="91437" marT="45671" marB="45671"/>
                </a:tc>
                <a:tc>
                  <a:txBody>
                    <a:bodyPr/>
                    <a:lstStyle/>
                    <a:p>
                      <a:pPr marL="0" algn="ctr" rtl="0" eaLnBrk="1" latinLnBrk="0" hangingPunct="1"/>
                      <a:r>
                        <a:rPr kumimoji="0" lang="tr-TR" sz="1400" kern="1200" dirty="0" smtClean="0">
                          <a:solidFill>
                            <a:schemeClr val="dk1"/>
                          </a:solidFill>
                          <a:latin typeface="Arial" pitchFamily="34" charset="0"/>
                          <a:ea typeface="+mn-ea"/>
                          <a:cs typeface="Arial" pitchFamily="34" charset="0"/>
                        </a:rPr>
                        <a:t>1</a:t>
                      </a:r>
                      <a:endParaRPr kumimoji="0" lang="tr-TR" sz="1400" kern="1200" dirty="0">
                        <a:solidFill>
                          <a:schemeClr val="dk1"/>
                        </a:solidFill>
                        <a:latin typeface="Arial" pitchFamily="34" charset="0"/>
                        <a:ea typeface="+mn-ea"/>
                        <a:cs typeface="Arial" pitchFamily="34" charset="0"/>
                      </a:endParaRPr>
                    </a:p>
                  </a:txBody>
                  <a:tcPr marL="91437" marR="91437" marT="45671" marB="45671"/>
                </a:tc>
                <a:tc>
                  <a:txBody>
                    <a:bodyPr/>
                    <a:lstStyle/>
                    <a:p>
                      <a:pPr marL="0" algn="ctr" rtl="0" eaLnBrk="1" latinLnBrk="0" hangingPunct="1"/>
                      <a:r>
                        <a:rPr kumimoji="0" lang="tr-TR" sz="1400" kern="1200" dirty="0" smtClean="0">
                          <a:solidFill>
                            <a:schemeClr val="dk1"/>
                          </a:solidFill>
                          <a:latin typeface="Arial" pitchFamily="34" charset="0"/>
                          <a:ea typeface="+mn-ea"/>
                          <a:cs typeface="Arial" pitchFamily="34" charset="0"/>
                        </a:rPr>
                        <a:t>25</a:t>
                      </a:r>
                      <a:endParaRPr kumimoji="0" lang="tr-TR" sz="1400" kern="1200" dirty="0">
                        <a:solidFill>
                          <a:schemeClr val="dk1"/>
                        </a:solidFill>
                        <a:latin typeface="Arial" pitchFamily="34" charset="0"/>
                        <a:ea typeface="+mn-ea"/>
                        <a:cs typeface="Arial" pitchFamily="34" charset="0"/>
                      </a:endParaRPr>
                    </a:p>
                  </a:txBody>
                  <a:tcPr marL="91437" marR="91437" marT="45671" marB="45671"/>
                </a:tc>
              </a:tr>
              <a:tr h="306868">
                <a:tc>
                  <a:txBody>
                    <a:bodyPr/>
                    <a:lstStyle/>
                    <a:p>
                      <a:pPr algn="ctr"/>
                      <a:r>
                        <a:rPr lang="tr-TR" sz="1400" b="1" dirty="0" smtClean="0"/>
                        <a:t>6</a:t>
                      </a:r>
                      <a:endParaRPr lang="tr-TR" sz="1400" b="1" dirty="0">
                        <a:latin typeface="Arial" pitchFamily="34" charset="0"/>
                        <a:cs typeface="Arial" pitchFamily="34" charset="0"/>
                      </a:endParaRPr>
                    </a:p>
                  </a:txBody>
                  <a:tcPr marL="91437" marR="91437" marT="45671" marB="45671"/>
                </a:tc>
                <a:tc>
                  <a:txBody>
                    <a:bodyPr/>
                    <a:lstStyle/>
                    <a:p>
                      <a:r>
                        <a:rPr lang="tr-TR" sz="1400" dirty="0" smtClean="0">
                          <a:latin typeface="Arial" pitchFamily="34" charset="0"/>
                          <a:cs typeface="Arial" pitchFamily="34" charset="0"/>
                        </a:rPr>
                        <a:t>48 Saat</a:t>
                      </a:r>
                      <a:endParaRPr lang="tr-TR" sz="1400" dirty="0">
                        <a:latin typeface="Arial" pitchFamily="34" charset="0"/>
                        <a:cs typeface="Arial" pitchFamily="34" charset="0"/>
                      </a:endParaRPr>
                    </a:p>
                  </a:txBody>
                  <a:tcPr marL="91437" marR="91437" marT="45671" marB="45671"/>
                </a:tc>
                <a:tc>
                  <a:txBody>
                    <a:bodyPr/>
                    <a:lstStyle/>
                    <a:p>
                      <a:r>
                        <a:rPr lang="tr-TR" sz="1400" dirty="0" smtClean="0"/>
                        <a:t>Meyve Ağaçlarında Gübreleme</a:t>
                      </a:r>
                      <a:endParaRPr lang="tr-TR" sz="1400" dirty="0">
                        <a:latin typeface="Arial" pitchFamily="34" charset="0"/>
                        <a:cs typeface="Arial" pitchFamily="34" charset="0"/>
                      </a:endParaRPr>
                    </a:p>
                  </a:txBody>
                  <a:tcPr marL="91437" marR="91437" marT="45671" marB="45671"/>
                </a:tc>
                <a:tc>
                  <a:txBody>
                    <a:bodyPr/>
                    <a:lstStyle/>
                    <a:p>
                      <a:pPr algn="ctr"/>
                      <a:r>
                        <a:rPr lang="tr-TR" sz="1400" dirty="0" smtClean="0">
                          <a:latin typeface="Arial" pitchFamily="34" charset="0"/>
                          <a:cs typeface="Arial" pitchFamily="34" charset="0"/>
                        </a:rPr>
                        <a:t>1</a:t>
                      </a:r>
                      <a:endParaRPr lang="tr-TR" sz="1400" dirty="0">
                        <a:latin typeface="Arial" pitchFamily="34" charset="0"/>
                        <a:cs typeface="Arial" pitchFamily="34" charset="0"/>
                      </a:endParaRPr>
                    </a:p>
                  </a:txBody>
                  <a:tcPr marL="91437" marR="91437" marT="45671" marB="45671"/>
                </a:tc>
                <a:tc>
                  <a:txBody>
                    <a:bodyPr/>
                    <a:lstStyle/>
                    <a:p>
                      <a:pPr algn="ctr"/>
                      <a:r>
                        <a:rPr lang="tr-TR" sz="1400" dirty="0" smtClean="0">
                          <a:latin typeface="Arial" pitchFamily="34" charset="0"/>
                          <a:cs typeface="Arial" pitchFamily="34" charset="0"/>
                        </a:rPr>
                        <a:t>26</a:t>
                      </a:r>
                      <a:endParaRPr lang="tr-TR" sz="1400" dirty="0">
                        <a:latin typeface="Arial" pitchFamily="34" charset="0"/>
                        <a:cs typeface="Arial" pitchFamily="34" charset="0"/>
                      </a:endParaRPr>
                    </a:p>
                  </a:txBody>
                  <a:tcPr marL="91437" marR="91437" marT="45671" marB="45671"/>
                </a:tc>
              </a:tr>
              <a:tr h="304679">
                <a:tc gridSpan="3">
                  <a:txBody>
                    <a:bodyPr/>
                    <a:lstStyle/>
                    <a:p>
                      <a:pPr algn="r"/>
                      <a:r>
                        <a:rPr lang="tr-TR" sz="1400" b="1" dirty="0" smtClean="0">
                          <a:solidFill>
                            <a:schemeClr val="accent5"/>
                          </a:solidFill>
                        </a:rPr>
                        <a:t>Toplam</a:t>
                      </a:r>
                      <a:endParaRPr lang="tr-TR" sz="1400" b="1" dirty="0">
                        <a:solidFill>
                          <a:schemeClr val="accent5"/>
                        </a:solidFill>
                        <a:latin typeface="Arial" pitchFamily="34" charset="0"/>
                        <a:cs typeface="Arial" pitchFamily="34" charset="0"/>
                      </a:endParaRPr>
                    </a:p>
                  </a:txBody>
                  <a:tcPr marL="91437" marR="91437" marT="45671" marB="45671"/>
                </a:tc>
                <a:tc hMerge="1">
                  <a:txBody>
                    <a:bodyPr/>
                    <a:lstStyle/>
                    <a:p>
                      <a:endParaRPr lang="tr-TR" sz="1100" dirty="0"/>
                    </a:p>
                  </a:txBody>
                  <a:tcPr/>
                </a:tc>
                <a:tc hMerge="1">
                  <a:txBody>
                    <a:bodyPr/>
                    <a:lstStyle/>
                    <a:p>
                      <a:endParaRPr lang="tr-TR" sz="1100" dirty="0"/>
                    </a:p>
                  </a:txBody>
                  <a:tcPr/>
                </a:tc>
                <a:tc>
                  <a:txBody>
                    <a:bodyPr/>
                    <a:lstStyle/>
                    <a:p>
                      <a:pPr algn="ctr"/>
                      <a:r>
                        <a:rPr lang="tr-TR" sz="1400" b="1" dirty="0" smtClean="0">
                          <a:solidFill>
                            <a:schemeClr val="accent5"/>
                          </a:solidFill>
                          <a:latin typeface="Arial" pitchFamily="34" charset="0"/>
                          <a:cs typeface="Arial" pitchFamily="34" charset="0"/>
                        </a:rPr>
                        <a:t>14</a:t>
                      </a:r>
                      <a:endParaRPr lang="tr-TR" sz="1400" b="1" dirty="0">
                        <a:solidFill>
                          <a:schemeClr val="accent5"/>
                        </a:solidFill>
                        <a:latin typeface="Arial" pitchFamily="34" charset="0"/>
                        <a:cs typeface="Arial" pitchFamily="34" charset="0"/>
                      </a:endParaRPr>
                    </a:p>
                  </a:txBody>
                  <a:tcPr marL="91437" marR="91437" marT="45671" marB="45671"/>
                </a:tc>
                <a:tc>
                  <a:txBody>
                    <a:bodyPr/>
                    <a:lstStyle/>
                    <a:p>
                      <a:pPr algn="ctr"/>
                      <a:r>
                        <a:rPr lang="tr-TR" sz="1400" b="1" dirty="0" smtClean="0">
                          <a:solidFill>
                            <a:schemeClr val="accent5"/>
                          </a:solidFill>
                          <a:latin typeface="Arial" pitchFamily="34" charset="0"/>
                          <a:cs typeface="Arial" pitchFamily="34" charset="0"/>
                        </a:rPr>
                        <a:t>401</a:t>
                      </a:r>
                      <a:endParaRPr lang="tr-TR" sz="1400" b="1" dirty="0">
                        <a:solidFill>
                          <a:schemeClr val="accent5"/>
                        </a:solidFill>
                        <a:latin typeface="Arial" pitchFamily="34" charset="0"/>
                        <a:cs typeface="Arial" pitchFamily="34" charset="0"/>
                      </a:endParaRPr>
                    </a:p>
                  </a:txBody>
                  <a:tcPr marL="91437" marR="91437" marT="45671" marB="45671"/>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41" name="Metin kutusu 3"/>
          <p:cNvSpPr txBox="1">
            <a:spLocks noChangeArrowheads="1"/>
          </p:cNvSpPr>
          <p:nvPr/>
        </p:nvSpPr>
        <p:spPr bwMode="auto">
          <a:xfrm>
            <a:off x="1042988" y="333375"/>
            <a:ext cx="7993062" cy="1076325"/>
          </a:xfrm>
          <a:prstGeom prst="rect">
            <a:avLst/>
          </a:prstGeom>
          <a:noFill/>
          <a:ln>
            <a:noFill/>
          </a:ln>
          <a:extLst/>
        </p:spPr>
        <p:txBody>
          <a:bodyPr>
            <a:spAutoFit/>
          </a:bodyPr>
          <a:lstStyle>
            <a:lvl1pPr eaLnBrk="0" hangingPunct="0">
              <a:defRPr>
                <a:solidFill>
                  <a:schemeClr val="tx1"/>
                </a:solidFill>
                <a:latin typeface="Brush Script MT" pitchFamily="66" charset="0"/>
                <a:cs typeface="Arial" pitchFamily="34" charset="0"/>
              </a:defRPr>
            </a:lvl1pPr>
            <a:lvl2pPr marL="742950" indent="-285750" eaLnBrk="0" hangingPunct="0">
              <a:defRPr>
                <a:solidFill>
                  <a:schemeClr val="tx1"/>
                </a:solidFill>
                <a:latin typeface="Brush Script MT" pitchFamily="66" charset="0"/>
                <a:cs typeface="Arial" pitchFamily="34" charset="0"/>
              </a:defRPr>
            </a:lvl2pPr>
            <a:lvl3pPr marL="1143000" indent="-228600" eaLnBrk="0" hangingPunct="0">
              <a:defRPr>
                <a:solidFill>
                  <a:schemeClr val="tx1"/>
                </a:solidFill>
                <a:latin typeface="Brush Script MT" pitchFamily="66" charset="0"/>
                <a:cs typeface="Arial" pitchFamily="34" charset="0"/>
              </a:defRPr>
            </a:lvl3pPr>
            <a:lvl4pPr marL="1600200" indent="-228600" eaLnBrk="0" hangingPunct="0">
              <a:defRPr>
                <a:solidFill>
                  <a:schemeClr val="tx1"/>
                </a:solidFill>
                <a:latin typeface="Brush Script MT" pitchFamily="66" charset="0"/>
                <a:cs typeface="Arial" pitchFamily="34" charset="0"/>
              </a:defRPr>
            </a:lvl4pPr>
            <a:lvl5pPr marL="2057400" indent="-228600" eaLnBrk="0" hangingPunct="0">
              <a:defRPr>
                <a:solidFill>
                  <a:schemeClr val="tx1"/>
                </a:solidFill>
                <a:latin typeface="Brush Script MT" pitchFamily="66" charset="0"/>
                <a:cs typeface="Arial" pitchFamily="34" charset="0"/>
              </a:defRPr>
            </a:lvl5pPr>
            <a:lvl6pPr marL="2514600" indent="-228600" eaLnBrk="0" fontAlgn="base" hangingPunct="0">
              <a:spcBef>
                <a:spcPct val="0"/>
              </a:spcBef>
              <a:spcAft>
                <a:spcPct val="0"/>
              </a:spcAft>
              <a:defRPr>
                <a:solidFill>
                  <a:schemeClr val="tx1"/>
                </a:solidFill>
                <a:latin typeface="Brush Script MT" pitchFamily="66" charset="0"/>
                <a:cs typeface="Arial" pitchFamily="34" charset="0"/>
              </a:defRPr>
            </a:lvl6pPr>
            <a:lvl7pPr marL="2971800" indent="-228600" eaLnBrk="0" fontAlgn="base" hangingPunct="0">
              <a:spcBef>
                <a:spcPct val="0"/>
              </a:spcBef>
              <a:spcAft>
                <a:spcPct val="0"/>
              </a:spcAft>
              <a:defRPr>
                <a:solidFill>
                  <a:schemeClr val="tx1"/>
                </a:solidFill>
                <a:latin typeface="Brush Script MT" pitchFamily="66" charset="0"/>
                <a:cs typeface="Arial" pitchFamily="34" charset="0"/>
              </a:defRPr>
            </a:lvl7pPr>
            <a:lvl8pPr marL="3429000" indent="-228600" eaLnBrk="0" fontAlgn="base" hangingPunct="0">
              <a:spcBef>
                <a:spcPct val="0"/>
              </a:spcBef>
              <a:spcAft>
                <a:spcPct val="0"/>
              </a:spcAft>
              <a:defRPr>
                <a:solidFill>
                  <a:schemeClr val="tx1"/>
                </a:solidFill>
                <a:latin typeface="Brush Script MT" pitchFamily="66" charset="0"/>
                <a:cs typeface="Arial" pitchFamily="34" charset="0"/>
              </a:defRPr>
            </a:lvl8pPr>
            <a:lvl9pPr marL="3886200" indent="-228600" eaLnBrk="0" fontAlgn="base" hangingPunct="0">
              <a:spcBef>
                <a:spcPct val="0"/>
              </a:spcBef>
              <a:spcAft>
                <a:spcPct val="0"/>
              </a:spcAft>
              <a:defRPr>
                <a:solidFill>
                  <a:schemeClr val="tx1"/>
                </a:solidFill>
                <a:latin typeface="Brush Script MT" pitchFamily="66" charset="0"/>
                <a:cs typeface="Arial" pitchFamily="34" charset="0"/>
              </a:defRPr>
            </a:lvl9pPr>
          </a:lstStyle>
          <a:p>
            <a:pPr algn="ctr" eaLnBrk="1" fontAlgn="auto" hangingPunct="1">
              <a:spcBef>
                <a:spcPts val="0"/>
              </a:spcBef>
              <a:spcAft>
                <a:spcPts val="0"/>
              </a:spcAft>
              <a:defRPr/>
            </a:pPr>
            <a:r>
              <a:rPr lang="tr-TR" sz="3200" b="1" dirty="0" smtClean="0">
                <a:solidFill>
                  <a:schemeClr val="tx2">
                    <a:satMod val="130000"/>
                  </a:schemeClr>
                </a:solidFill>
                <a:latin typeface="+mj-lt"/>
                <a:ea typeface="+mj-ea"/>
                <a:cs typeface="+mj-cs"/>
              </a:rPr>
              <a:t>2013 Yılı Sergi</a:t>
            </a:r>
            <a:r>
              <a:rPr lang="tr-TR" sz="3200" b="1" dirty="0">
                <a:solidFill>
                  <a:schemeClr val="tx2">
                    <a:satMod val="130000"/>
                  </a:schemeClr>
                </a:solidFill>
                <a:latin typeface="+mj-lt"/>
                <a:ea typeface="+mj-ea"/>
                <a:cs typeface="+mj-cs"/>
              </a:rPr>
              <a:t>, Teşvik Müsabakaları </a:t>
            </a:r>
            <a:r>
              <a:rPr lang="tr-TR" sz="3200" b="1" dirty="0" smtClean="0">
                <a:solidFill>
                  <a:schemeClr val="tx2">
                    <a:satMod val="130000"/>
                  </a:schemeClr>
                </a:solidFill>
                <a:latin typeface="+mj-lt"/>
                <a:ea typeface="+mj-ea"/>
                <a:cs typeface="+mj-cs"/>
              </a:rPr>
              <a:t/>
            </a:r>
            <a:br>
              <a:rPr lang="tr-TR" sz="3200" b="1" dirty="0" smtClean="0">
                <a:solidFill>
                  <a:schemeClr val="tx2">
                    <a:satMod val="130000"/>
                  </a:schemeClr>
                </a:solidFill>
                <a:latin typeface="+mj-lt"/>
                <a:ea typeface="+mj-ea"/>
                <a:cs typeface="+mj-cs"/>
              </a:rPr>
            </a:br>
            <a:r>
              <a:rPr lang="tr-TR" sz="3200" b="1" dirty="0" smtClean="0">
                <a:solidFill>
                  <a:schemeClr val="tx2">
                    <a:satMod val="130000"/>
                  </a:schemeClr>
                </a:solidFill>
                <a:latin typeface="+mj-lt"/>
                <a:ea typeface="+mj-ea"/>
                <a:cs typeface="+mj-cs"/>
              </a:rPr>
              <a:t>Ve </a:t>
            </a:r>
            <a:r>
              <a:rPr lang="tr-TR" sz="3200" b="1" dirty="0">
                <a:solidFill>
                  <a:schemeClr val="tx2">
                    <a:satMod val="130000"/>
                  </a:schemeClr>
                </a:solidFill>
                <a:latin typeface="+mj-lt"/>
                <a:ea typeface="+mj-ea"/>
                <a:cs typeface="+mj-cs"/>
              </a:rPr>
              <a:t>Gezi Çalışmaları</a:t>
            </a:r>
          </a:p>
        </p:txBody>
      </p:sp>
      <p:graphicFrame>
        <p:nvGraphicFramePr>
          <p:cNvPr id="5" name="Tablo 4"/>
          <p:cNvGraphicFramePr>
            <a:graphicFrameLocks noGrp="1"/>
          </p:cNvGraphicFramePr>
          <p:nvPr/>
        </p:nvGraphicFramePr>
        <p:xfrm>
          <a:off x="1116013" y="1628775"/>
          <a:ext cx="7848872" cy="3079214"/>
        </p:xfrm>
        <a:graphic>
          <a:graphicData uri="http://schemas.openxmlformats.org/drawingml/2006/table">
            <a:tbl>
              <a:tblPr firstRow="1" bandRow="1">
                <a:tableStyleId>{7DF18680-E054-41AD-8BC1-D1AEF772440D}</a:tableStyleId>
              </a:tblPr>
              <a:tblGrid>
                <a:gridCol w="489262"/>
                <a:gridCol w="2679090"/>
                <a:gridCol w="2592288"/>
                <a:gridCol w="1008112"/>
                <a:gridCol w="1080120"/>
              </a:tblGrid>
              <a:tr h="517874">
                <a:tc>
                  <a:txBody>
                    <a:bodyPr/>
                    <a:lstStyle/>
                    <a:p>
                      <a:r>
                        <a:rPr lang="tr-TR" sz="1400" dirty="0" smtClean="0"/>
                        <a:t>No</a:t>
                      </a:r>
                      <a:endParaRPr lang="tr-TR" sz="1400" dirty="0"/>
                    </a:p>
                  </a:txBody>
                  <a:tcPr marL="91437" marR="91437" marT="45739" marB="45739"/>
                </a:tc>
                <a:tc>
                  <a:txBody>
                    <a:bodyPr/>
                    <a:lstStyle/>
                    <a:p>
                      <a:r>
                        <a:rPr lang="tr-TR" sz="1400" dirty="0" smtClean="0"/>
                        <a:t>Teşvik</a:t>
                      </a:r>
                      <a:r>
                        <a:rPr lang="tr-TR" sz="1400" baseline="0" dirty="0" smtClean="0"/>
                        <a:t> </a:t>
                      </a:r>
                      <a:r>
                        <a:rPr lang="tr-TR" sz="1400" baseline="0" dirty="0" err="1" smtClean="0"/>
                        <a:t>Müsabası</a:t>
                      </a:r>
                      <a:r>
                        <a:rPr lang="tr-TR" sz="1400" baseline="0" dirty="0" smtClean="0"/>
                        <a:t> – Sergi – Çiftçi İnceleme Gezisi ( Fuar )</a:t>
                      </a:r>
                      <a:endParaRPr lang="tr-TR" sz="1400" dirty="0"/>
                    </a:p>
                  </a:txBody>
                  <a:tcPr marL="91437" marR="91437" marT="45739" marB="45739"/>
                </a:tc>
                <a:tc>
                  <a:txBody>
                    <a:bodyPr/>
                    <a:lstStyle/>
                    <a:p>
                      <a:r>
                        <a:rPr lang="tr-TR" sz="1400" dirty="0" smtClean="0"/>
                        <a:t>Müsabaka-sergi-çiftçi İnceleme Gezisi (Fuar) Sayısı</a:t>
                      </a:r>
                      <a:endParaRPr lang="tr-TR" sz="1400" dirty="0"/>
                    </a:p>
                  </a:txBody>
                  <a:tcPr marL="91437" marR="91437" marT="45739" marB="45739"/>
                </a:tc>
                <a:tc>
                  <a:txBody>
                    <a:bodyPr/>
                    <a:lstStyle/>
                    <a:p>
                      <a:r>
                        <a:rPr lang="tr-TR" sz="1400" dirty="0" smtClean="0"/>
                        <a:t>Katılımcı</a:t>
                      </a:r>
                      <a:endParaRPr lang="tr-TR" sz="1400" dirty="0"/>
                    </a:p>
                  </a:txBody>
                  <a:tcPr marL="91437" marR="91437" marT="45739" marB="45739"/>
                </a:tc>
                <a:tc>
                  <a:txBody>
                    <a:bodyPr/>
                    <a:lstStyle/>
                    <a:p>
                      <a:r>
                        <a:rPr lang="tr-TR" sz="1400" dirty="0" smtClean="0"/>
                        <a:t>İzleyici</a:t>
                      </a:r>
                      <a:endParaRPr lang="tr-TR" sz="1400" dirty="0"/>
                    </a:p>
                  </a:txBody>
                  <a:tcPr marL="91437" marR="91437" marT="45739" marB="45739"/>
                </a:tc>
              </a:tr>
              <a:tr h="304924">
                <a:tc>
                  <a:txBody>
                    <a:bodyPr/>
                    <a:lstStyle/>
                    <a:p>
                      <a:pPr algn="ctr"/>
                      <a:r>
                        <a:rPr lang="tr-TR" sz="1400" b="1" dirty="0" smtClean="0"/>
                        <a:t>1</a:t>
                      </a:r>
                      <a:endParaRPr lang="tr-TR" sz="1400" b="1" dirty="0">
                        <a:latin typeface="Arial" pitchFamily="34" charset="0"/>
                        <a:cs typeface="Arial" pitchFamily="34" charset="0"/>
                      </a:endParaRPr>
                    </a:p>
                  </a:txBody>
                  <a:tcPr marL="91437" marR="91437" marT="45739" marB="45739"/>
                </a:tc>
                <a:tc>
                  <a:txBody>
                    <a:bodyPr/>
                    <a:lstStyle/>
                    <a:p>
                      <a:r>
                        <a:rPr lang="tr-TR" sz="1400" dirty="0" smtClean="0"/>
                        <a:t>‘’Kadın Çiftçiler Yarışıyor’’ İl Yarışması</a:t>
                      </a:r>
                      <a:endParaRPr lang="tr-TR" sz="1400" dirty="0">
                        <a:latin typeface="Arial" pitchFamily="34" charset="0"/>
                        <a:cs typeface="Arial" pitchFamily="34" charset="0"/>
                      </a:endParaRPr>
                    </a:p>
                  </a:txBody>
                  <a:tcPr marL="91437" marR="91437" marT="45739" marB="45739"/>
                </a:tc>
                <a:tc>
                  <a:txBody>
                    <a:bodyPr/>
                    <a:lstStyle/>
                    <a:p>
                      <a:pPr algn="ctr"/>
                      <a:r>
                        <a:rPr lang="tr-TR" sz="1400" dirty="0" smtClean="0">
                          <a:latin typeface="Arial" pitchFamily="34" charset="0"/>
                          <a:cs typeface="Arial" pitchFamily="34" charset="0"/>
                        </a:rPr>
                        <a:t>6</a:t>
                      </a:r>
                      <a:endParaRPr lang="tr-TR" sz="1400" dirty="0">
                        <a:latin typeface="Arial" pitchFamily="34" charset="0"/>
                        <a:cs typeface="Arial" pitchFamily="34" charset="0"/>
                      </a:endParaRPr>
                    </a:p>
                  </a:txBody>
                  <a:tcPr marL="91437" marR="91437" marT="45739" marB="45739"/>
                </a:tc>
                <a:tc>
                  <a:txBody>
                    <a:bodyPr/>
                    <a:lstStyle/>
                    <a:p>
                      <a:pPr algn="ctr"/>
                      <a:r>
                        <a:rPr lang="tr-TR" sz="1400" dirty="0" smtClean="0">
                          <a:latin typeface="Arial" pitchFamily="34" charset="0"/>
                          <a:cs typeface="Arial" pitchFamily="34" charset="0"/>
                        </a:rPr>
                        <a:t>110</a:t>
                      </a:r>
                      <a:endParaRPr lang="tr-TR" sz="1400" dirty="0">
                        <a:latin typeface="Arial" pitchFamily="34" charset="0"/>
                        <a:cs typeface="Arial" pitchFamily="34" charset="0"/>
                      </a:endParaRPr>
                    </a:p>
                  </a:txBody>
                  <a:tcPr marL="91437" marR="91437" marT="45739" marB="45739"/>
                </a:tc>
                <a:tc>
                  <a:txBody>
                    <a:bodyPr/>
                    <a:lstStyle/>
                    <a:p>
                      <a:pPr algn="ctr"/>
                      <a:r>
                        <a:rPr lang="tr-TR" sz="1400" dirty="0" smtClean="0">
                          <a:latin typeface="Arial" pitchFamily="34" charset="0"/>
                          <a:cs typeface="Arial" pitchFamily="34" charset="0"/>
                        </a:rPr>
                        <a:t>1100</a:t>
                      </a:r>
                      <a:endParaRPr lang="tr-TR" sz="1400" dirty="0">
                        <a:latin typeface="Arial" pitchFamily="34" charset="0"/>
                        <a:cs typeface="Arial" pitchFamily="34" charset="0"/>
                      </a:endParaRPr>
                    </a:p>
                  </a:txBody>
                  <a:tcPr marL="91437" marR="91437" marT="45739" marB="45739"/>
                </a:tc>
              </a:tr>
              <a:tr h="304924">
                <a:tc>
                  <a:txBody>
                    <a:bodyPr/>
                    <a:lstStyle/>
                    <a:p>
                      <a:pPr algn="ctr"/>
                      <a:r>
                        <a:rPr lang="tr-TR" sz="1400" b="1" dirty="0" smtClean="0">
                          <a:latin typeface="Arial" pitchFamily="34" charset="0"/>
                          <a:cs typeface="Arial" pitchFamily="34" charset="0"/>
                        </a:rPr>
                        <a:t>2</a:t>
                      </a:r>
                      <a:endParaRPr lang="tr-TR" sz="1400" b="1" dirty="0">
                        <a:latin typeface="Arial" pitchFamily="34" charset="0"/>
                        <a:cs typeface="Arial" pitchFamily="34" charset="0"/>
                      </a:endParaRPr>
                    </a:p>
                  </a:txBody>
                  <a:tcPr marL="91437" marR="91437" marT="45739" marB="457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‘’Kadın Çiftçiler Yarışıyor’’ Bölge</a:t>
                      </a:r>
                      <a:r>
                        <a:rPr lang="tr-TR" sz="1400" baseline="0" dirty="0" smtClean="0"/>
                        <a:t> Finali</a:t>
                      </a:r>
                      <a:endParaRPr lang="tr-TR" sz="1400" dirty="0" smtClean="0">
                        <a:latin typeface="Arial" pitchFamily="34" charset="0"/>
                        <a:cs typeface="Arial" pitchFamily="34" charset="0"/>
                      </a:endParaRPr>
                    </a:p>
                  </a:txBody>
                  <a:tcPr marL="91437" marR="91437" marT="45739" marB="45739"/>
                </a:tc>
                <a:tc>
                  <a:txBody>
                    <a:bodyPr/>
                    <a:lstStyle/>
                    <a:p>
                      <a:pPr algn="ctr"/>
                      <a:r>
                        <a:rPr lang="tr-TR" sz="1400" dirty="0" smtClean="0">
                          <a:latin typeface="Arial" pitchFamily="34" charset="0"/>
                          <a:cs typeface="Arial" pitchFamily="34" charset="0"/>
                        </a:rPr>
                        <a:t>1</a:t>
                      </a:r>
                      <a:endParaRPr lang="tr-TR" sz="1400" dirty="0">
                        <a:latin typeface="Arial" pitchFamily="34" charset="0"/>
                        <a:cs typeface="Arial" pitchFamily="34" charset="0"/>
                      </a:endParaRPr>
                    </a:p>
                  </a:txBody>
                  <a:tcPr marL="91437" marR="91437" marT="45739" marB="45739"/>
                </a:tc>
                <a:tc>
                  <a:txBody>
                    <a:bodyPr/>
                    <a:lstStyle/>
                    <a:p>
                      <a:pPr algn="ctr"/>
                      <a:r>
                        <a:rPr lang="tr-TR" sz="1400" dirty="0" smtClean="0">
                          <a:latin typeface="Arial" pitchFamily="34" charset="0"/>
                          <a:cs typeface="Arial" pitchFamily="34" charset="0"/>
                        </a:rPr>
                        <a:t>9</a:t>
                      </a:r>
                      <a:endParaRPr lang="tr-TR" sz="1400" dirty="0">
                        <a:latin typeface="Arial" pitchFamily="34" charset="0"/>
                        <a:cs typeface="Arial" pitchFamily="34" charset="0"/>
                      </a:endParaRPr>
                    </a:p>
                  </a:txBody>
                  <a:tcPr marL="91437" marR="91437" marT="45739" marB="45739"/>
                </a:tc>
                <a:tc>
                  <a:txBody>
                    <a:bodyPr/>
                    <a:lstStyle/>
                    <a:p>
                      <a:pPr algn="ctr"/>
                      <a:r>
                        <a:rPr lang="tr-TR" sz="1400" dirty="0" smtClean="0">
                          <a:latin typeface="Arial" pitchFamily="34" charset="0"/>
                          <a:cs typeface="Arial" pitchFamily="34" charset="0"/>
                        </a:rPr>
                        <a:t>400</a:t>
                      </a:r>
                      <a:endParaRPr lang="tr-TR" sz="1400" dirty="0">
                        <a:latin typeface="Arial" pitchFamily="34" charset="0"/>
                        <a:cs typeface="Arial" pitchFamily="34" charset="0"/>
                      </a:endParaRPr>
                    </a:p>
                  </a:txBody>
                  <a:tcPr marL="91437" marR="91437" marT="45739" marB="45739"/>
                </a:tc>
              </a:tr>
              <a:tr h="304924">
                <a:tc>
                  <a:txBody>
                    <a:bodyPr/>
                    <a:lstStyle/>
                    <a:p>
                      <a:pPr algn="ctr"/>
                      <a:r>
                        <a:rPr lang="tr-TR" sz="1400" b="1" dirty="0" smtClean="0">
                          <a:latin typeface="+mn-lt"/>
                          <a:cs typeface="+mn-cs"/>
                        </a:rPr>
                        <a:t>3</a:t>
                      </a:r>
                      <a:endParaRPr lang="tr-TR" sz="1400" b="1" dirty="0">
                        <a:latin typeface="Arial" pitchFamily="34" charset="0"/>
                        <a:cs typeface="Arial" pitchFamily="34" charset="0"/>
                      </a:endParaRPr>
                    </a:p>
                  </a:txBody>
                  <a:tcPr marL="91437" marR="91437" marT="45739" marB="45739"/>
                </a:tc>
                <a:tc>
                  <a:txBody>
                    <a:bodyPr/>
                    <a:lstStyle/>
                    <a:p>
                      <a:r>
                        <a:rPr lang="tr-TR" sz="1400" dirty="0" smtClean="0"/>
                        <a:t>Osmanlı Çileği Yarışması</a:t>
                      </a:r>
                      <a:endParaRPr lang="tr-TR" sz="1400" dirty="0">
                        <a:latin typeface="Arial" pitchFamily="34" charset="0"/>
                        <a:cs typeface="Arial" pitchFamily="34" charset="0"/>
                      </a:endParaRPr>
                    </a:p>
                  </a:txBody>
                  <a:tcPr marL="91437" marR="91437" marT="45739" marB="45739"/>
                </a:tc>
                <a:tc>
                  <a:txBody>
                    <a:bodyPr/>
                    <a:lstStyle/>
                    <a:p>
                      <a:pPr algn="ctr"/>
                      <a:endParaRPr lang="tr-TR" sz="1400" dirty="0">
                        <a:latin typeface="Arial" pitchFamily="34" charset="0"/>
                        <a:cs typeface="Arial" pitchFamily="34" charset="0"/>
                      </a:endParaRPr>
                    </a:p>
                  </a:txBody>
                  <a:tcPr marL="91437" marR="91437" marT="45739" marB="45739"/>
                </a:tc>
                <a:tc>
                  <a:txBody>
                    <a:bodyPr/>
                    <a:lstStyle/>
                    <a:p>
                      <a:pPr algn="ctr"/>
                      <a:r>
                        <a:rPr lang="tr-TR" sz="1400" dirty="0" smtClean="0">
                          <a:latin typeface="Arial" pitchFamily="34" charset="0"/>
                          <a:cs typeface="Arial" pitchFamily="34" charset="0"/>
                        </a:rPr>
                        <a:t>1</a:t>
                      </a:r>
                      <a:endParaRPr lang="tr-TR" sz="1400" dirty="0">
                        <a:latin typeface="Arial" pitchFamily="34" charset="0"/>
                        <a:cs typeface="Arial" pitchFamily="34" charset="0"/>
                      </a:endParaRPr>
                    </a:p>
                  </a:txBody>
                  <a:tcPr marL="91437" marR="91437" marT="45739" marB="45739"/>
                </a:tc>
                <a:tc>
                  <a:txBody>
                    <a:bodyPr/>
                    <a:lstStyle/>
                    <a:p>
                      <a:pPr algn="ctr"/>
                      <a:r>
                        <a:rPr lang="tr-TR" sz="1400" dirty="0" smtClean="0">
                          <a:latin typeface="Arial" pitchFamily="34" charset="0"/>
                          <a:cs typeface="Arial" pitchFamily="34" charset="0"/>
                        </a:rPr>
                        <a:t>25</a:t>
                      </a:r>
                      <a:endParaRPr lang="tr-TR" sz="1400" dirty="0">
                        <a:latin typeface="Arial" pitchFamily="34" charset="0"/>
                        <a:cs typeface="Arial" pitchFamily="34" charset="0"/>
                      </a:endParaRPr>
                    </a:p>
                  </a:txBody>
                  <a:tcPr marL="91437" marR="91437" marT="45739" marB="45739"/>
                </a:tc>
              </a:tr>
              <a:tr h="304924">
                <a:tc>
                  <a:txBody>
                    <a:bodyPr/>
                    <a:lstStyle/>
                    <a:p>
                      <a:pPr algn="ctr"/>
                      <a:r>
                        <a:rPr lang="tr-TR" sz="1400" b="1" dirty="0" smtClean="0">
                          <a:latin typeface="+mn-lt"/>
                          <a:cs typeface="+mn-cs"/>
                        </a:rPr>
                        <a:t>4</a:t>
                      </a:r>
                      <a:endParaRPr lang="tr-TR" sz="1400" b="1" dirty="0">
                        <a:latin typeface="Arial" pitchFamily="34" charset="0"/>
                        <a:cs typeface="Arial" pitchFamily="34" charset="0"/>
                      </a:endParaRPr>
                    </a:p>
                  </a:txBody>
                  <a:tcPr marL="91437" marR="91437" marT="45739" marB="45739"/>
                </a:tc>
                <a:tc>
                  <a:txBody>
                    <a:bodyPr/>
                    <a:lstStyle/>
                    <a:p>
                      <a:r>
                        <a:rPr lang="tr-TR" sz="1400" dirty="0" smtClean="0"/>
                        <a:t>Kayseri Gıda ve Hayvancılık Fuarı</a:t>
                      </a:r>
                      <a:endParaRPr lang="tr-TR" sz="1400" dirty="0">
                        <a:latin typeface="Arial" pitchFamily="34" charset="0"/>
                        <a:cs typeface="Arial" pitchFamily="34" charset="0"/>
                      </a:endParaRPr>
                    </a:p>
                  </a:txBody>
                  <a:tcPr marL="91437" marR="91437" marT="45739" marB="45739"/>
                </a:tc>
                <a:tc>
                  <a:txBody>
                    <a:bodyPr/>
                    <a:lstStyle/>
                    <a:p>
                      <a:pPr algn="ctr"/>
                      <a:r>
                        <a:rPr lang="tr-TR" sz="1400" dirty="0" smtClean="0">
                          <a:latin typeface="Arial" pitchFamily="34" charset="0"/>
                          <a:cs typeface="Arial" pitchFamily="34" charset="0"/>
                        </a:rPr>
                        <a:t>1</a:t>
                      </a:r>
                      <a:endParaRPr lang="tr-TR" sz="1400" dirty="0">
                        <a:latin typeface="Arial" pitchFamily="34" charset="0"/>
                        <a:cs typeface="Arial" pitchFamily="34" charset="0"/>
                      </a:endParaRPr>
                    </a:p>
                  </a:txBody>
                  <a:tcPr marL="91437" marR="91437" marT="45739" marB="45739"/>
                </a:tc>
                <a:tc>
                  <a:txBody>
                    <a:bodyPr/>
                    <a:lstStyle/>
                    <a:p>
                      <a:pPr algn="ctr"/>
                      <a:r>
                        <a:rPr lang="tr-TR" sz="1400" dirty="0" smtClean="0">
                          <a:latin typeface="Arial" pitchFamily="34" charset="0"/>
                          <a:cs typeface="Arial" pitchFamily="34" charset="0"/>
                        </a:rPr>
                        <a:t>50</a:t>
                      </a:r>
                      <a:endParaRPr lang="tr-TR" sz="1400" dirty="0">
                        <a:latin typeface="Arial" pitchFamily="34" charset="0"/>
                        <a:cs typeface="Arial" pitchFamily="34" charset="0"/>
                      </a:endParaRPr>
                    </a:p>
                  </a:txBody>
                  <a:tcPr marL="91437" marR="91437" marT="45739" marB="45739"/>
                </a:tc>
                <a:tc>
                  <a:txBody>
                    <a:bodyPr/>
                    <a:lstStyle/>
                    <a:p>
                      <a:pPr algn="ctr"/>
                      <a:r>
                        <a:rPr lang="tr-TR" sz="1400" dirty="0" smtClean="0">
                          <a:latin typeface="Arial" pitchFamily="34" charset="0"/>
                          <a:cs typeface="Arial" pitchFamily="34" charset="0"/>
                        </a:rPr>
                        <a:t>-</a:t>
                      </a:r>
                      <a:endParaRPr lang="tr-TR" sz="1400" dirty="0">
                        <a:latin typeface="Arial" pitchFamily="34" charset="0"/>
                        <a:cs typeface="Arial" pitchFamily="34" charset="0"/>
                      </a:endParaRPr>
                    </a:p>
                  </a:txBody>
                  <a:tcPr marL="91437" marR="91437" marT="45739" marB="45739"/>
                </a:tc>
              </a:tr>
              <a:tr h="304924">
                <a:tc>
                  <a:txBody>
                    <a:bodyPr/>
                    <a:lstStyle/>
                    <a:p>
                      <a:pPr algn="ctr"/>
                      <a:r>
                        <a:rPr lang="tr-TR" sz="1400" b="1" dirty="0" smtClean="0">
                          <a:latin typeface="+mn-lt"/>
                          <a:cs typeface="+mn-cs"/>
                        </a:rPr>
                        <a:t>5</a:t>
                      </a:r>
                      <a:endParaRPr lang="tr-TR" sz="1400" b="1" dirty="0">
                        <a:latin typeface="Arial" pitchFamily="34" charset="0"/>
                        <a:cs typeface="Arial" pitchFamily="34" charset="0"/>
                      </a:endParaRPr>
                    </a:p>
                  </a:txBody>
                  <a:tcPr marL="91437" marR="91437" marT="45739" marB="45739"/>
                </a:tc>
                <a:tc>
                  <a:txBody>
                    <a:bodyPr/>
                    <a:lstStyle/>
                    <a:p>
                      <a:r>
                        <a:rPr lang="tr-TR" sz="1400" dirty="0" smtClean="0"/>
                        <a:t>Kadın El Emeği Fuarı</a:t>
                      </a:r>
                      <a:endParaRPr lang="tr-TR" sz="1400" dirty="0">
                        <a:latin typeface="Arial" pitchFamily="34" charset="0"/>
                        <a:cs typeface="Arial" pitchFamily="34" charset="0"/>
                      </a:endParaRPr>
                    </a:p>
                  </a:txBody>
                  <a:tcPr marL="91437" marR="91437" marT="45739" marB="45739"/>
                </a:tc>
                <a:tc>
                  <a:txBody>
                    <a:bodyPr/>
                    <a:lstStyle/>
                    <a:p>
                      <a:pPr algn="ctr"/>
                      <a:r>
                        <a:rPr lang="tr-TR" sz="1400" dirty="0" smtClean="0">
                          <a:latin typeface="Arial" pitchFamily="34" charset="0"/>
                          <a:cs typeface="Arial" pitchFamily="34" charset="0"/>
                        </a:rPr>
                        <a:t>1</a:t>
                      </a:r>
                      <a:endParaRPr lang="tr-TR" sz="1400" dirty="0">
                        <a:latin typeface="Arial" pitchFamily="34" charset="0"/>
                        <a:cs typeface="Arial" pitchFamily="34" charset="0"/>
                      </a:endParaRPr>
                    </a:p>
                  </a:txBody>
                  <a:tcPr marL="91437" marR="91437" marT="45739" marB="45739"/>
                </a:tc>
                <a:tc>
                  <a:txBody>
                    <a:bodyPr/>
                    <a:lstStyle/>
                    <a:p>
                      <a:pPr algn="ctr"/>
                      <a:r>
                        <a:rPr lang="tr-TR" sz="1400" dirty="0" smtClean="0">
                          <a:latin typeface="Arial" pitchFamily="34" charset="0"/>
                          <a:cs typeface="Arial" pitchFamily="34" charset="0"/>
                        </a:rPr>
                        <a:t>15</a:t>
                      </a:r>
                      <a:endParaRPr lang="tr-TR" sz="1400" dirty="0">
                        <a:latin typeface="Arial" pitchFamily="34" charset="0"/>
                        <a:cs typeface="Arial" pitchFamily="34" charset="0"/>
                      </a:endParaRPr>
                    </a:p>
                  </a:txBody>
                  <a:tcPr marL="91437" marR="91437" marT="45739" marB="45739"/>
                </a:tc>
                <a:tc>
                  <a:txBody>
                    <a:bodyPr/>
                    <a:lstStyle/>
                    <a:p>
                      <a:pPr algn="ctr"/>
                      <a:r>
                        <a:rPr lang="tr-TR" sz="1400" dirty="0" smtClean="0">
                          <a:latin typeface="Arial" pitchFamily="34" charset="0"/>
                          <a:cs typeface="Arial" pitchFamily="34" charset="0"/>
                        </a:rPr>
                        <a:t>-</a:t>
                      </a:r>
                      <a:endParaRPr lang="tr-TR" sz="1400" dirty="0">
                        <a:latin typeface="Arial" pitchFamily="34" charset="0"/>
                        <a:cs typeface="Arial" pitchFamily="34" charset="0"/>
                      </a:endParaRPr>
                    </a:p>
                  </a:txBody>
                  <a:tcPr marL="91437" marR="91437" marT="45739" marB="45739"/>
                </a:tc>
              </a:tr>
              <a:tr h="304924">
                <a:tc>
                  <a:txBody>
                    <a:bodyPr/>
                    <a:lstStyle/>
                    <a:p>
                      <a:pPr marL="0" algn="ctr" rtl="0" eaLnBrk="1" latinLnBrk="0" hangingPunct="1"/>
                      <a:r>
                        <a:rPr kumimoji="0" lang="tr-TR" sz="1400" b="1" kern="1200" dirty="0" smtClean="0">
                          <a:solidFill>
                            <a:schemeClr val="dk1"/>
                          </a:solidFill>
                          <a:latin typeface="+mn-lt"/>
                          <a:ea typeface="+mn-ea"/>
                          <a:cs typeface="+mn-cs"/>
                        </a:rPr>
                        <a:t>6</a:t>
                      </a:r>
                      <a:endParaRPr kumimoji="0" lang="tr-TR" sz="1400" b="1" kern="1200" dirty="0">
                        <a:solidFill>
                          <a:schemeClr val="dk1"/>
                        </a:solidFill>
                        <a:latin typeface="Arial" pitchFamily="34" charset="0"/>
                        <a:ea typeface="+mn-ea"/>
                        <a:cs typeface="Arial" pitchFamily="34" charset="0"/>
                      </a:endParaRPr>
                    </a:p>
                  </a:txBody>
                  <a:tcPr marL="91437" marR="91437" marT="45739" marB="45739"/>
                </a:tc>
                <a:tc>
                  <a:txBody>
                    <a:bodyPr/>
                    <a:lstStyle/>
                    <a:p>
                      <a:pPr marL="0" algn="l" rtl="0" eaLnBrk="1" latinLnBrk="0" hangingPunct="1"/>
                      <a:r>
                        <a:rPr kumimoji="0" lang="tr-TR" sz="1400" kern="1200" dirty="0" smtClean="0"/>
                        <a:t>Tarım ve İnsan Fotoğraf Sergisi</a:t>
                      </a:r>
                      <a:endParaRPr kumimoji="0" lang="tr-TR" sz="1400" kern="1200" dirty="0">
                        <a:solidFill>
                          <a:schemeClr val="dk1"/>
                        </a:solidFill>
                        <a:latin typeface="Arial" pitchFamily="34" charset="0"/>
                        <a:ea typeface="+mn-ea"/>
                        <a:cs typeface="Arial" pitchFamily="34" charset="0"/>
                      </a:endParaRPr>
                    </a:p>
                  </a:txBody>
                  <a:tcPr marL="91437" marR="91437" marT="45739" marB="45739"/>
                </a:tc>
                <a:tc>
                  <a:txBody>
                    <a:bodyPr/>
                    <a:lstStyle/>
                    <a:p>
                      <a:pPr marL="0" algn="ctr" rtl="0" eaLnBrk="1" latinLnBrk="0" hangingPunct="1"/>
                      <a:r>
                        <a:rPr kumimoji="0" lang="tr-TR" sz="1400" kern="1200" dirty="0" smtClean="0">
                          <a:solidFill>
                            <a:schemeClr val="dk1"/>
                          </a:solidFill>
                          <a:latin typeface="Arial" pitchFamily="34" charset="0"/>
                          <a:ea typeface="+mn-ea"/>
                          <a:cs typeface="Arial" pitchFamily="34" charset="0"/>
                        </a:rPr>
                        <a:t>2</a:t>
                      </a:r>
                      <a:endParaRPr kumimoji="0" lang="tr-TR" sz="1400" kern="1200" dirty="0">
                        <a:solidFill>
                          <a:schemeClr val="dk1"/>
                        </a:solidFill>
                        <a:latin typeface="Arial" pitchFamily="34" charset="0"/>
                        <a:ea typeface="+mn-ea"/>
                        <a:cs typeface="Arial" pitchFamily="34" charset="0"/>
                      </a:endParaRPr>
                    </a:p>
                  </a:txBody>
                  <a:tcPr marL="91437" marR="91437" marT="45739" marB="45739"/>
                </a:tc>
                <a:tc>
                  <a:txBody>
                    <a:bodyPr/>
                    <a:lstStyle/>
                    <a:p>
                      <a:pPr marL="0" algn="ctr" rtl="0" eaLnBrk="1" latinLnBrk="0" hangingPunct="1"/>
                      <a:r>
                        <a:rPr kumimoji="0" lang="tr-TR" sz="1400" kern="1200" dirty="0" smtClean="0">
                          <a:solidFill>
                            <a:schemeClr val="dk1"/>
                          </a:solidFill>
                          <a:latin typeface="Arial" pitchFamily="34" charset="0"/>
                          <a:ea typeface="+mn-ea"/>
                          <a:cs typeface="Arial" pitchFamily="34" charset="0"/>
                        </a:rPr>
                        <a:t>-</a:t>
                      </a:r>
                      <a:endParaRPr kumimoji="0" lang="tr-TR" sz="1400" kern="1200" dirty="0">
                        <a:solidFill>
                          <a:schemeClr val="dk1"/>
                        </a:solidFill>
                        <a:latin typeface="Arial" pitchFamily="34" charset="0"/>
                        <a:ea typeface="+mn-ea"/>
                        <a:cs typeface="Arial" pitchFamily="34" charset="0"/>
                      </a:endParaRPr>
                    </a:p>
                  </a:txBody>
                  <a:tcPr marL="91437" marR="91437" marT="45739" marB="457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smtClean="0">
                          <a:latin typeface="Arial" pitchFamily="34" charset="0"/>
                          <a:cs typeface="Arial" pitchFamily="34" charset="0"/>
                        </a:rPr>
                        <a:t>3350</a:t>
                      </a:r>
                    </a:p>
                  </a:txBody>
                  <a:tcPr marL="91437" marR="91437" marT="45739" marB="45739"/>
                </a:tc>
              </a:tr>
              <a:tr h="304924">
                <a:tc gridSpan="2">
                  <a:txBody>
                    <a:bodyPr/>
                    <a:lstStyle/>
                    <a:p>
                      <a:pPr algn="r"/>
                      <a:r>
                        <a:rPr lang="tr-TR" sz="1400" b="1" dirty="0" smtClean="0">
                          <a:solidFill>
                            <a:schemeClr val="accent5"/>
                          </a:solidFill>
                        </a:rPr>
                        <a:t>Toplam</a:t>
                      </a:r>
                      <a:endParaRPr lang="tr-TR" sz="1400" b="1" dirty="0">
                        <a:solidFill>
                          <a:schemeClr val="accent5"/>
                        </a:solidFill>
                        <a:latin typeface="Arial" pitchFamily="34" charset="0"/>
                        <a:cs typeface="Arial" pitchFamily="34" charset="0"/>
                      </a:endParaRPr>
                    </a:p>
                  </a:txBody>
                  <a:tcPr marL="91437" marR="91437" marT="45739" marB="45739"/>
                </a:tc>
                <a:tc hMerge="1">
                  <a:txBody>
                    <a:bodyPr/>
                    <a:lstStyle/>
                    <a:p>
                      <a:endParaRPr lang="tr-TR" sz="1100" dirty="0"/>
                    </a:p>
                  </a:txBody>
                  <a:tcPr/>
                </a:tc>
                <a:tc>
                  <a:txBody>
                    <a:bodyPr/>
                    <a:lstStyle/>
                    <a:p>
                      <a:pPr algn="ctr"/>
                      <a:r>
                        <a:rPr lang="tr-TR" sz="1400" b="1" dirty="0" smtClean="0">
                          <a:solidFill>
                            <a:schemeClr val="accent5"/>
                          </a:solidFill>
                          <a:latin typeface="Arial" pitchFamily="34" charset="0"/>
                          <a:cs typeface="Arial" pitchFamily="34" charset="0"/>
                        </a:rPr>
                        <a:t>11</a:t>
                      </a:r>
                      <a:endParaRPr lang="tr-TR" sz="1400" b="1" dirty="0">
                        <a:solidFill>
                          <a:schemeClr val="accent5"/>
                        </a:solidFill>
                        <a:latin typeface="Arial" pitchFamily="34" charset="0"/>
                        <a:cs typeface="Arial" pitchFamily="34" charset="0"/>
                      </a:endParaRPr>
                    </a:p>
                  </a:txBody>
                  <a:tcPr marL="91437" marR="91437" marT="45739" marB="45739"/>
                </a:tc>
                <a:tc>
                  <a:txBody>
                    <a:bodyPr/>
                    <a:lstStyle/>
                    <a:p>
                      <a:pPr algn="ctr"/>
                      <a:r>
                        <a:rPr lang="tr-TR" sz="1400" b="1" dirty="0" smtClean="0">
                          <a:solidFill>
                            <a:schemeClr val="accent5"/>
                          </a:solidFill>
                          <a:latin typeface="Arial" pitchFamily="34" charset="0"/>
                          <a:cs typeface="Arial" pitchFamily="34" charset="0"/>
                        </a:rPr>
                        <a:t>185</a:t>
                      </a:r>
                      <a:endParaRPr lang="tr-TR" sz="1400" b="1" dirty="0">
                        <a:solidFill>
                          <a:schemeClr val="accent5"/>
                        </a:solidFill>
                        <a:latin typeface="Arial" pitchFamily="34" charset="0"/>
                        <a:cs typeface="Arial" pitchFamily="34" charset="0"/>
                      </a:endParaRPr>
                    </a:p>
                  </a:txBody>
                  <a:tcPr marL="91437" marR="91437" marT="45739" marB="45739"/>
                </a:tc>
                <a:tc>
                  <a:txBody>
                    <a:bodyPr/>
                    <a:lstStyle/>
                    <a:p>
                      <a:pPr algn="ctr"/>
                      <a:r>
                        <a:rPr lang="tr-TR" sz="1400" b="1" dirty="0" smtClean="0">
                          <a:solidFill>
                            <a:schemeClr val="accent5"/>
                          </a:solidFill>
                          <a:latin typeface="Arial" pitchFamily="34" charset="0"/>
                          <a:cs typeface="Arial" pitchFamily="34" charset="0"/>
                        </a:rPr>
                        <a:t>4.875</a:t>
                      </a:r>
                      <a:endParaRPr lang="tr-TR" sz="1400" b="1" dirty="0">
                        <a:solidFill>
                          <a:schemeClr val="accent5"/>
                        </a:solidFill>
                        <a:latin typeface="Arial" pitchFamily="34" charset="0"/>
                        <a:cs typeface="Arial" pitchFamily="34" charset="0"/>
                      </a:endParaRPr>
                    </a:p>
                  </a:txBody>
                  <a:tcPr marL="91437" marR="91437" marT="45739" marB="45739"/>
                </a:tc>
              </a:tr>
            </a:tbl>
          </a:graphicData>
        </a:graphic>
      </p:graphicFrame>
      <p:sp>
        <p:nvSpPr>
          <p:cNvPr id="63545" name="Metin kutusu 1"/>
          <p:cNvSpPr txBox="1">
            <a:spLocks noChangeArrowheads="1"/>
          </p:cNvSpPr>
          <p:nvPr/>
        </p:nvSpPr>
        <p:spPr bwMode="auto">
          <a:xfrm>
            <a:off x="1160463" y="5013325"/>
            <a:ext cx="7705725" cy="923330"/>
          </a:xfrm>
          <a:prstGeom prst="rect">
            <a:avLst/>
          </a:prstGeom>
          <a:noFill/>
          <a:ln w="9525">
            <a:noFill/>
            <a:miter lim="800000"/>
            <a:headEnd/>
            <a:tailEnd/>
          </a:ln>
        </p:spPr>
        <p:txBody>
          <a:bodyPr>
            <a:spAutoFit/>
          </a:bodyPr>
          <a:lstStyle/>
          <a:p>
            <a:r>
              <a:rPr lang="tr-TR" dirty="0" smtClean="0">
                <a:latin typeface="Gill Sans MT" pitchFamily="34" charset="0"/>
              </a:rPr>
              <a:t>Zonguldak </a:t>
            </a:r>
            <a:r>
              <a:rPr lang="tr-TR" dirty="0">
                <a:latin typeface="Gill Sans MT" pitchFamily="34" charset="0"/>
              </a:rPr>
              <a:t>İlindeki AVM. Demirpark giriş salonunda ve Kilimli Belediyesinde </a:t>
            </a:r>
            <a:r>
              <a:rPr lang="tr-TR" b="1" dirty="0">
                <a:latin typeface="Gill Sans MT" pitchFamily="34" charset="0"/>
              </a:rPr>
              <a:t>2</a:t>
            </a:r>
            <a:r>
              <a:rPr lang="tr-TR" dirty="0">
                <a:latin typeface="Gill Sans MT" pitchFamily="34" charset="0"/>
              </a:rPr>
              <a:t> Adet Tarım ve İnsan fotoğraf sergisi açılmıştır. Tahmini olarak </a:t>
            </a:r>
            <a:r>
              <a:rPr lang="tr-TR" b="1" dirty="0">
                <a:latin typeface="Gill Sans MT" pitchFamily="34" charset="0"/>
              </a:rPr>
              <a:t>3350</a:t>
            </a:r>
            <a:r>
              <a:rPr lang="tr-TR" dirty="0">
                <a:latin typeface="Gill Sans MT" pitchFamily="34" charset="0"/>
              </a:rPr>
              <a:t> izleyicinin sergileri ziyaret ettiği düşünülmektedir.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etin kutusu 1"/>
          <p:cNvSpPr txBox="1">
            <a:spLocks noChangeArrowheads="1"/>
          </p:cNvSpPr>
          <p:nvPr/>
        </p:nvSpPr>
        <p:spPr bwMode="auto">
          <a:xfrm>
            <a:off x="1403921" y="674688"/>
            <a:ext cx="7416551" cy="523220"/>
          </a:xfrm>
          <a:prstGeom prst="rect">
            <a:avLst/>
          </a:prstGeom>
          <a:noFill/>
          <a:ln>
            <a:noFill/>
          </a:ln>
          <a:extLst/>
        </p:spPr>
        <p:txBody>
          <a:bodyPr wrap="square">
            <a:spAutoFit/>
          </a:bodyPr>
          <a:lstStyle>
            <a:lvl1pPr eaLnBrk="0" hangingPunct="0">
              <a:defRPr>
                <a:solidFill>
                  <a:schemeClr val="tx1"/>
                </a:solidFill>
                <a:latin typeface="Brush Script MT" pitchFamily="66" charset="0"/>
                <a:cs typeface="Arial" pitchFamily="34" charset="0"/>
              </a:defRPr>
            </a:lvl1pPr>
            <a:lvl2pPr marL="742950" indent="-285750" eaLnBrk="0" hangingPunct="0">
              <a:defRPr>
                <a:solidFill>
                  <a:schemeClr val="tx1"/>
                </a:solidFill>
                <a:latin typeface="Brush Script MT" pitchFamily="66" charset="0"/>
                <a:cs typeface="Arial" pitchFamily="34" charset="0"/>
              </a:defRPr>
            </a:lvl2pPr>
            <a:lvl3pPr marL="1143000" indent="-228600" eaLnBrk="0" hangingPunct="0">
              <a:defRPr>
                <a:solidFill>
                  <a:schemeClr val="tx1"/>
                </a:solidFill>
                <a:latin typeface="Brush Script MT" pitchFamily="66" charset="0"/>
                <a:cs typeface="Arial" pitchFamily="34" charset="0"/>
              </a:defRPr>
            </a:lvl3pPr>
            <a:lvl4pPr marL="1600200" indent="-228600" eaLnBrk="0" hangingPunct="0">
              <a:defRPr>
                <a:solidFill>
                  <a:schemeClr val="tx1"/>
                </a:solidFill>
                <a:latin typeface="Brush Script MT" pitchFamily="66" charset="0"/>
                <a:cs typeface="Arial" pitchFamily="34" charset="0"/>
              </a:defRPr>
            </a:lvl4pPr>
            <a:lvl5pPr marL="2057400" indent="-228600" eaLnBrk="0" hangingPunct="0">
              <a:defRPr>
                <a:solidFill>
                  <a:schemeClr val="tx1"/>
                </a:solidFill>
                <a:latin typeface="Brush Script MT" pitchFamily="66" charset="0"/>
                <a:cs typeface="Arial" pitchFamily="34" charset="0"/>
              </a:defRPr>
            </a:lvl5pPr>
            <a:lvl6pPr marL="2514600" indent="-228600" eaLnBrk="0" fontAlgn="base" hangingPunct="0">
              <a:spcBef>
                <a:spcPct val="0"/>
              </a:spcBef>
              <a:spcAft>
                <a:spcPct val="0"/>
              </a:spcAft>
              <a:defRPr>
                <a:solidFill>
                  <a:schemeClr val="tx1"/>
                </a:solidFill>
                <a:latin typeface="Brush Script MT" pitchFamily="66" charset="0"/>
                <a:cs typeface="Arial" pitchFamily="34" charset="0"/>
              </a:defRPr>
            </a:lvl6pPr>
            <a:lvl7pPr marL="2971800" indent="-228600" eaLnBrk="0" fontAlgn="base" hangingPunct="0">
              <a:spcBef>
                <a:spcPct val="0"/>
              </a:spcBef>
              <a:spcAft>
                <a:spcPct val="0"/>
              </a:spcAft>
              <a:defRPr>
                <a:solidFill>
                  <a:schemeClr val="tx1"/>
                </a:solidFill>
                <a:latin typeface="Brush Script MT" pitchFamily="66" charset="0"/>
                <a:cs typeface="Arial" pitchFamily="34" charset="0"/>
              </a:defRPr>
            </a:lvl7pPr>
            <a:lvl8pPr marL="3429000" indent="-228600" eaLnBrk="0" fontAlgn="base" hangingPunct="0">
              <a:spcBef>
                <a:spcPct val="0"/>
              </a:spcBef>
              <a:spcAft>
                <a:spcPct val="0"/>
              </a:spcAft>
              <a:defRPr>
                <a:solidFill>
                  <a:schemeClr val="tx1"/>
                </a:solidFill>
                <a:latin typeface="Brush Script MT" pitchFamily="66" charset="0"/>
                <a:cs typeface="Arial" pitchFamily="34" charset="0"/>
              </a:defRPr>
            </a:lvl8pPr>
            <a:lvl9pPr marL="3886200" indent="-228600" eaLnBrk="0" fontAlgn="base" hangingPunct="0">
              <a:spcBef>
                <a:spcPct val="0"/>
              </a:spcBef>
              <a:spcAft>
                <a:spcPct val="0"/>
              </a:spcAft>
              <a:defRPr>
                <a:solidFill>
                  <a:schemeClr val="tx1"/>
                </a:solidFill>
                <a:latin typeface="Brush Script MT" pitchFamily="66" charset="0"/>
                <a:cs typeface="Arial" pitchFamily="34" charset="0"/>
              </a:defRPr>
            </a:lvl9pPr>
          </a:lstStyle>
          <a:p>
            <a:pPr eaLnBrk="1" fontAlgn="auto" hangingPunct="1">
              <a:spcBef>
                <a:spcPts val="0"/>
              </a:spcBef>
              <a:spcAft>
                <a:spcPts val="0"/>
              </a:spcAft>
              <a:defRPr/>
            </a:pPr>
            <a:r>
              <a:rPr lang="tr-TR" sz="2800" b="1" dirty="0" smtClean="0">
                <a:solidFill>
                  <a:schemeClr val="tx2">
                    <a:satMod val="130000"/>
                  </a:schemeClr>
                </a:solidFill>
                <a:latin typeface="+mj-lt"/>
                <a:ea typeface="+mj-ea"/>
                <a:cs typeface="+mj-cs"/>
              </a:rPr>
              <a:t>2013 Yılı Kitle Yayım Faaliyetleri</a:t>
            </a:r>
            <a:endParaRPr lang="tr-TR" sz="2800" b="1" dirty="0">
              <a:solidFill>
                <a:schemeClr val="tx2">
                  <a:satMod val="130000"/>
                </a:schemeClr>
              </a:solidFill>
              <a:latin typeface="+mj-lt"/>
              <a:ea typeface="+mj-ea"/>
              <a:cs typeface="+mj-cs"/>
            </a:endParaRPr>
          </a:p>
        </p:txBody>
      </p:sp>
      <p:sp>
        <p:nvSpPr>
          <p:cNvPr id="64514" name="Metin kutusu 3"/>
          <p:cNvSpPr txBox="1">
            <a:spLocks noChangeArrowheads="1"/>
          </p:cNvSpPr>
          <p:nvPr/>
        </p:nvSpPr>
        <p:spPr bwMode="auto">
          <a:xfrm>
            <a:off x="1403921" y="1557338"/>
            <a:ext cx="7200329" cy="922337"/>
          </a:xfrm>
          <a:prstGeom prst="rect">
            <a:avLst/>
          </a:prstGeom>
          <a:noFill/>
          <a:ln w="9525">
            <a:noFill/>
            <a:miter lim="800000"/>
            <a:headEnd/>
            <a:tailEnd/>
          </a:ln>
        </p:spPr>
        <p:txBody>
          <a:bodyPr wrap="square">
            <a:spAutoFit/>
          </a:bodyPr>
          <a:lstStyle/>
          <a:p>
            <a:r>
              <a:rPr lang="tr-TR" dirty="0">
                <a:latin typeface="Gill Sans MT" pitchFamily="34" charset="0"/>
              </a:rPr>
              <a:t>Zonguldak ili ve ilçelerinde yukarıdaki </a:t>
            </a:r>
            <a:r>
              <a:rPr lang="tr-TR" b="1" dirty="0">
                <a:latin typeface="Gill Sans MT" pitchFamily="34" charset="0"/>
              </a:rPr>
              <a:t>41 konuda  toplam 10.160  </a:t>
            </a:r>
            <a:r>
              <a:rPr lang="tr-TR" dirty="0">
                <a:latin typeface="Gill Sans MT" pitchFamily="34" charset="0"/>
              </a:rPr>
              <a:t>adet sirküler-mektup dağıtımı ve </a:t>
            </a:r>
            <a:r>
              <a:rPr lang="tr-TR" b="1" dirty="0">
                <a:latin typeface="Gill Sans MT" pitchFamily="34" charset="0"/>
              </a:rPr>
              <a:t>11  konuda 14.360</a:t>
            </a:r>
            <a:r>
              <a:rPr lang="tr-TR" dirty="0">
                <a:latin typeface="Gill Sans MT" pitchFamily="34" charset="0"/>
              </a:rPr>
              <a:t> adet </a:t>
            </a:r>
            <a:r>
              <a:rPr lang="tr-TR" dirty="0" err="1">
                <a:latin typeface="Gill Sans MT" pitchFamily="34" charset="0"/>
              </a:rPr>
              <a:t>liflet</a:t>
            </a:r>
            <a:r>
              <a:rPr lang="tr-TR" dirty="0">
                <a:latin typeface="Gill Sans MT" pitchFamily="34" charset="0"/>
              </a:rPr>
              <a:t> ve Broşür üretimi yapılmıştır. </a:t>
            </a:r>
          </a:p>
        </p:txBody>
      </p:sp>
      <p:sp>
        <p:nvSpPr>
          <p:cNvPr id="4" name="Metin kutusu 1"/>
          <p:cNvSpPr txBox="1">
            <a:spLocks noChangeArrowheads="1"/>
          </p:cNvSpPr>
          <p:nvPr/>
        </p:nvSpPr>
        <p:spPr bwMode="auto">
          <a:xfrm>
            <a:off x="1403648" y="2844800"/>
            <a:ext cx="7272807" cy="954107"/>
          </a:xfrm>
          <a:prstGeom prst="rect">
            <a:avLst/>
          </a:prstGeom>
          <a:noFill/>
          <a:ln>
            <a:noFill/>
          </a:ln>
          <a:extLst/>
        </p:spPr>
        <p:txBody>
          <a:bodyPr wrap="square">
            <a:spAutoFit/>
          </a:bodyPr>
          <a:lstStyle>
            <a:lvl1pPr eaLnBrk="0" hangingPunct="0">
              <a:defRPr>
                <a:solidFill>
                  <a:schemeClr val="tx1"/>
                </a:solidFill>
                <a:latin typeface="Brush Script MT" pitchFamily="66" charset="0"/>
                <a:cs typeface="Arial" pitchFamily="34" charset="0"/>
              </a:defRPr>
            </a:lvl1pPr>
            <a:lvl2pPr marL="742950" indent="-285750" eaLnBrk="0" hangingPunct="0">
              <a:defRPr>
                <a:solidFill>
                  <a:schemeClr val="tx1"/>
                </a:solidFill>
                <a:latin typeface="Brush Script MT" pitchFamily="66" charset="0"/>
                <a:cs typeface="Arial" pitchFamily="34" charset="0"/>
              </a:defRPr>
            </a:lvl2pPr>
            <a:lvl3pPr marL="1143000" indent="-228600" eaLnBrk="0" hangingPunct="0">
              <a:defRPr>
                <a:solidFill>
                  <a:schemeClr val="tx1"/>
                </a:solidFill>
                <a:latin typeface="Brush Script MT" pitchFamily="66" charset="0"/>
                <a:cs typeface="Arial" pitchFamily="34" charset="0"/>
              </a:defRPr>
            </a:lvl3pPr>
            <a:lvl4pPr marL="1600200" indent="-228600" eaLnBrk="0" hangingPunct="0">
              <a:defRPr>
                <a:solidFill>
                  <a:schemeClr val="tx1"/>
                </a:solidFill>
                <a:latin typeface="Brush Script MT" pitchFamily="66" charset="0"/>
                <a:cs typeface="Arial" pitchFamily="34" charset="0"/>
              </a:defRPr>
            </a:lvl4pPr>
            <a:lvl5pPr marL="2057400" indent="-228600" eaLnBrk="0" hangingPunct="0">
              <a:defRPr>
                <a:solidFill>
                  <a:schemeClr val="tx1"/>
                </a:solidFill>
                <a:latin typeface="Brush Script MT" pitchFamily="66" charset="0"/>
                <a:cs typeface="Arial" pitchFamily="34" charset="0"/>
              </a:defRPr>
            </a:lvl5pPr>
            <a:lvl6pPr marL="2514600" indent="-228600" eaLnBrk="0" fontAlgn="base" hangingPunct="0">
              <a:spcBef>
                <a:spcPct val="0"/>
              </a:spcBef>
              <a:spcAft>
                <a:spcPct val="0"/>
              </a:spcAft>
              <a:defRPr>
                <a:solidFill>
                  <a:schemeClr val="tx1"/>
                </a:solidFill>
                <a:latin typeface="Brush Script MT" pitchFamily="66" charset="0"/>
                <a:cs typeface="Arial" pitchFamily="34" charset="0"/>
              </a:defRPr>
            </a:lvl6pPr>
            <a:lvl7pPr marL="2971800" indent="-228600" eaLnBrk="0" fontAlgn="base" hangingPunct="0">
              <a:spcBef>
                <a:spcPct val="0"/>
              </a:spcBef>
              <a:spcAft>
                <a:spcPct val="0"/>
              </a:spcAft>
              <a:defRPr>
                <a:solidFill>
                  <a:schemeClr val="tx1"/>
                </a:solidFill>
                <a:latin typeface="Brush Script MT" pitchFamily="66" charset="0"/>
                <a:cs typeface="Arial" pitchFamily="34" charset="0"/>
              </a:defRPr>
            </a:lvl7pPr>
            <a:lvl8pPr marL="3429000" indent="-228600" eaLnBrk="0" fontAlgn="base" hangingPunct="0">
              <a:spcBef>
                <a:spcPct val="0"/>
              </a:spcBef>
              <a:spcAft>
                <a:spcPct val="0"/>
              </a:spcAft>
              <a:defRPr>
                <a:solidFill>
                  <a:schemeClr val="tx1"/>
                </a:solidFill>
                <a:latin typeface="Brush Script MT" pitchFamily="66" charset="0"/>
                <a:cs typeface="Arial" pitchFamily="34" charset="0"/>
              </a:defRPr>
            </a:lvl8pPr>
            <a:lvl9pPr marL="3886200" indent="-228600" eaLnBrk="0" fontAlgn="base" hangingPunct="0">
              <a:spcBef>
                <a:spcPct val="0"/>
              </a:spcBef>
              <a:spcAft>
                <a:spcPct val="0"/>
              </a:spcAft>
              <a:defRPr>
                <a:solidFill>
                  <a:schemeClr val="tx1"/>
                </a:solidFill>
                <a:latin typeface="Brush Script MT" pitchFamily="66" charset="0"/>
                <a:cs typeface="Arial" pitchFamily="34" charset="0"/>
              </a:defRPr>
            </a:lvl9pPr>
          </a:lstStyle>
          <a:p>
            <a:pPr eaLnBrk="1" fontAlgn="auto" hangingPunct="1">
              <a:spcBef>
                <a:spcPts val="0"/>
              </a:spcBef>
              <a:spcAft>
                <a:spcPts val="0"/>
              </a:spcAft>
              <a:defRPr/>
            </a:pPr>
            <a:r>
              <a:rPr lang="tr-TR" sz="2800" b="1" dirty="0" smtClean="0">
                <a:solidFill>
                  <a:schemeClr val="tx2">
                    <a:satMod val="130000"/>
                  </a:schemeClr>
                </a:solidFill>
                <a:latin typeface="+mj-lt"/>
                <a:ea typeface="+mj-ea"/>
                <a:cs typeface="+mj-cs"/>
              </a:rPr>
              <a:t>2013 Yılı Tarımsal Yayım ve Danışmanlık Hizmetleri</a:t>
            </a:r>
            <a:endParaRPr lang="tr-TR" sz="2800" b="1" dirty="0">
              <a:solidFill>
                <a:schemeClr val="tx2">
                  <a:satMod val="130000"/>
                </a:schemeClr>
              </a:solidFill>
              <a:latin typeface="+mj-lt"/>
              <a:ea typeface="+mj-ea"/>
              <a:cs typeface="+mj-cs"/>
            </a:endParaRPr>
          </a:p>
        </p:txBody>
      </p:sp>
      <p:sp>
        <p:nvSpPr>
          <p:cNvPr id="64516" name="Metin kutusu 3"/>
          <p:cNvSpPr txBox="1">
            <a:spLocks noChangeArrowheads="1"/>
          </p:cNvSpPr>
          <p:nvPr/>
        </p:nvSpPr>
        <p:spPr bwMode="auto">
          <a:xfrm>
            <a:off x="1403648" y="4090988"/>
            <a:ext cx="7128594" cy="923925"/>
          </a:xfrm>
          <a:prstGeom prst="rect">
            <a:avLst/>
          </a:prstGeom>
          <a:noFill/>
          <a:ln w="9525">
            <a:noFill/>
            <a:miter lim="800000"/>
            <a:headEnd/>
            <a:tailEnd/>
          </a:ln>
        </p:spPr>
        <p:txBody>
          <a:bodyPr wrap="square">
            <a:spAutoFit/>
          </a:bodyPr>
          <a:lstStyle/>
          <a:p>
            <a:r>
              <a:rPr lang="tr-TR" dirty="0">
                <a:latin typeface="Gill Sans MT" pitchFamily="34" charset="0"/>
              </a:rPr>
              <a:t>İlimizde 2013 yılı itibariyle 5 adet danışmanlık firması, 10 adet tarım danışmanıyla, 498 üretici tarımsal danışmanlık hizmeti vermektedir. 2013 yılı danışmanlık destekleme tutarı 298.800 ,00 TL’dir.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Başlık 1"/>
          <p:cNvSpPr>
            <a:spLocks noGrp="1"/>
          </p:cNvSpPr>
          <p:nvPr>
            <p:ph type="title"/>
          </p:nvPr>
        </p:nvSpPr>
        <p:spPr bwMode="auto"/>
        <p:txBody>
          <a:bodyPr vert="horz" wrap="square" lIns="91440" tIns="45720" rIns="91440" bIns="45720" numCol="1" anchorCtr="0" compatLnSpc="1">
            <a:prstTxWarp prst="textNoShape">
              <a:avLst/>
            </a:prstTxWarp>
          </a:bodyPr>
          <a:lstStyle/>
          <a:p>
            <a:pPr eaLnBrk="1" hangingPunct="1"/>
            <a:r>
              <a:rPr lang="tr-TR" sz="3200" b="1" smtClean="0">
                <a:effectLst/>
              </a:rPr>
              <a:t>Kadın Çiftçiler Yarışıyor Bilgi ve Proje Yarışması</a:t>
            </a:r>
          </a:p>
        </p:txBody>
      </p:sp>
      <p:sp>
        <p:nvSpPr>
          <p:cNvPr id="65538" name="İçerik Yer Tutucusu 2"/>
          <p:cNvSpPr>
            <a:spLocks noGrp="1"/>
          </p:cNvSpPr>
          <p:nvPr>
            <p:ph idx="1"/>
          </p:nvPr>
        </p:nvSpPr>
        <p:spPr>
          <a:xfrm>
            <a:off x="1258888" y="5516563"/>
            <a:ext cx="7499350" cy="865187"/>
          </a:xfrm>
        </p:spPr>
        <p:txBody>
          <a:bodyPr/>
          <a:lstStyle/>
          <a:p>
            <a:pPr eaLnBrk="1" hangingPunct="1"/>
            <a:r>
              <a:rPr lang="tr-TR" sz="1600" smtClean="0">
                <a:latin typeface="Arial" charset="0"/>
                <a:cs typeface="Arial" charset="0"/>
              </a:rPr>
              <a:t>Zonguldak’ta düzenlenen bölge finaline, Bartın, Giresun, Kastamonu, Ordu, Rize, Samsun, Sinop, Trabzon ve Zonguldak katıldı.. Yarışmada 9 çiftçi yarıştı, Giresun temsilcisi Selma İmamoğlu birinci oldu. </a:t>
            </a:r>
          </a:p>
          <a:p>
            <a:pPr eaLnBrk="1" hangingPunct="1"/>
            <a:endParaRPr lang="tr-TR" smtClean="0"/>
          </a:p>
        </p:txBody>
      </p:sp>
      <p:pic>
        <p:nvPicPr>
          <p:cNvPr id="5" name="Resim 4"/>
          <p:cNvPicPr>
            <a:picLocks noChangeAspect="1"/>
          </p:cNvPicPr>
          <p:nvPr/>
        </p:nvPicPr>
        <p:blipFill>
          <a:blip r:embed="rId2">
            <a:extLst/>
          </a:blip>
          <a:stretch>
            <a:fillRect/>
          </a:stretch>
        </p:blipFill>
        <p:spPr>
          <a:xfrm>
            <a:off x="1475656" y="1455388"/>
            <a:ext cx="6696744" cy="37738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350" y="2636838"/>
            <a:ext cx="7497763" cy="1143000"/>
          </a:xfrm>
        </p:spPr>
        <p:txBody>
          <a:bodyPr>
            <a:normAutofit fontScale="90000"/>
          </a:bodyPr>
          <a:lstStyle/>
          <a:p>
            <a:pPr eaLnBrk="1" fontAlgn="auto" hangingPunct="1">
              <a:spcAft>
                <a:spcPts val="0"/>
              </a:spcAft>
              <a:defRPr/>
            </a:pPr>
            <a:r>
              <a:rPr lang="tr-TR" b="1" dirty="0" smtClean="0">
                <a:solidFill>
                  <a:schemeClr val="tx2">
                    <a:satMod val="130000"/>
                  </a:schemeClr>
                </a:solidFill>
              </a:rPr>
              <a:t>Hayvan Sağlığı Yetiştiriciliği ve Su Ürünleri Şube Müdürlüğü</a:t>
            </a:r>
            <a:endParaRPr lang="tr-TR" b="1"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Başlık 1"/>
          <p:cNvSpPr>
            <a:spLocks noGrp="1"/>
          </p:cNvSpPr>
          <p:nvPr>
            <p:ph type="title"/>
          </p:nvPr>
        </p:nvSpPr>
        <p:spPr bwMode="auto">
          <a:xfrm>
            <a:off x="1435100" y="-100013"/>
            <a:ext cx="7499350" cy="1143001"/>
          </a:xfrm>
        </p:spPr>
        <p:txBody>
          <a:bodyPr vert="horz" wrap="square" lIns="91440" tIns="45720" rIns="91440" bIns="45720" numCol="1" anchorCtr="0" compatLnSpc="1">
            <a:prstTxWarp prst="textNoShape">
              <a:avLst/>
            </a:prstTxWarp>
          </a:bodyPr>
          <a:lstStyle/>
          <a:p>
            <a:pPr eaLnBrk="1" hangingPunct="1"/>
            <a:r>
              <a:rPr lang="tr-TR" sz="3200" b="1" smtClean="0">
                <a:effectLst/>
              </a:rPr>
              <a:t>2013 Yılı Suni Tohumlama İstatistik Raporu (İl Geneli)</a:t>
            </a:r>
          </a:p>
        </p:txBody>
      </p:sp>
      <p:sp>
        <p:nvSpPr>
          <p:cNvPr id="5" name="Metin kutusu 4"/>
          <p:cNvSpPr txBox="1"/>
          <p:nvPr/>
        </p:nvSpPr>
        <p:spPr>
          <a:xfrm>
            <a:off x="1547813" y="6372225"/>
            <a:ext cx="7127875" cy="369888"/>
          </a:xfrm>
          <a:prstGeom prst="rect">
            <a:avLst/>
          </a:prstGeom>
          <a:noFill/>
        </p:spPr>
        <p:txBody>
          <a:bodyPr>
            <a:spAutoFit/>
          </a:bodyPr>
          <a:lstStyle/>
          <a:p>
            <a:pPr fontAlgn="auto">
              <a:spcBef>
                <a:spcPts val="0"/>
              </a:spcBef>
              <a:spcAft>
                <a:spcPts val="0"/>
              </a:spcAft>
              <a:defRPr/>
            </a:pPr>
            <a:r>
              <a:rPr lang="tr-TR" dirty="0">
                <a:latin typeface="+mn-lt"/>
                <a:cs typeface="+mn-cs"/>
              </a:rPr>
              <a:t>* 2012 Yılında il genelinde toplam </a:t>
            </a:r>
            <a:r>
              <a:rPr lang="tr-TR" b="1" dirty="0">
                <a:solidFill>
                  <a:schemeClr val="accent5"/>
                </a:solidFill>
                <a:latin typeface="+mn-lt"/>
                <a:cs typeface="+mn-cs"/>
              </a:rPr>
              <a:t>11.527 adet </a:t>
            </a:r>
            <a:r>
              <a:rPr lang="tr-TR" dirty="0">
                <a:latin typeface="+mn-lt"/>
                <a:cs typeface="+mn-cs"/>
              </a:rPr>
              <a:t>suni tohumlama yapılmıştır.</a:t>
            </a:r>
          </a:p>
        </p:txBody>
      </p:sp>
      <p:graphicFrame>
        <p:nvGraphicFramePr>
          <p:cNvPr id="6" name="İçerik Yer Tutucusu 3"/>
          <p:cNvGraphicFramePr>
            <a:graphicFrameLocks noGrp="1"/>
          </p:cNvGraphicFramePr>
          <p:nvPr>
            <p:ph idx="1"/>
          </p:nvPr>
        </p:nvGraphicFramePr>
        <p:xfrm>
          <a:off x="1538288" y="1117600"/>
          <a:ext cx="6840760" cy="5191760"/>
        </p:xfrm>
        <a:graphic>
          <a:graphicData uri="http://schemas.openxmlformats.org/drawingml/2006/table">
            <a:tbl>
              <a:tblPr firstRow="1" bandRow="1">
                <a:tableStyleId>{7DF18680-E054-41AD-8BC1-D1AEF772440D}</a:tableStyleId>
              </a:tblPr>
              <a:tblGrid>
                <a:gridCol w="576580"/>
                <a:gridCol w="2951812"/>
                <a:gridCol w="3312368"/>
              </a:tblGrid>
              <a:tr h="370840">
                <a:tc>
                  <a:txBody>
                    <a:bodyPr/>
                    <a:lstStyle/>
                    <a:p>
                      <a:r>
                        <a:rPr lang="tr-TR" dirty="0" smtClean="0"/>
                        <a:t>No</a:t>
                      </a:r>
                      <a:endParaRPr lang="tr-TR" dirty="0"/>
                    </a:p>
                  </a:txBody>
                  <a:tcPr/>
                </a:tc>
                <a:tc>
                  <a:txBody>
                    <a:bodyPr/>
                    <a:lstStyle/>
                    <a:p>
                      <a:r>
                        <a:rPr lang="tr-TR" dirty="0" smtClean="0"/>
                        <a:t>Ay</a:t>
                      </a:r>
                      <a:endParaRPr lang="tr-TR" dirty="0"/>
                    </a:p>
                  </a:txBody>
                  <a:tcPr/>
                </a:tc>
                <a:tc>
                  <a:txBody>
                    <a:bodyPr/>
                    <a:lstStyle/>
                    <a:p>
                      <a:r>
                        <a:rPr lang="tr-TR" dirty="0" smtClean="0"/>
                        <a:t>Tohumlama Sayısı</a:t>
                      </a:r>
                      <a:endParaRPr lang="tr-TR" dirty="0"/>
                    </a:p>
                  </a:txBody>
                  <a:tcPr/>
                </a:tc>
              </a:tr>
              <a:tr h="370840">
                <a:tc>
                  <a:txBody>
                    <a:bodyPr/>
                    <a:lstStyle/>
                    <a:p>
                      <a:pPr algn="ctr"/>
                      <a:r>
                        <a:rPr lang="tr-TR" b="1" dirty="0" smtClean="0">
                          <a:solidFill>
                            <a:schemeClr val="tx1"/>
                          </a:solidFill>
                        </a:rPr>
                        <a:t>1</a:t>
                      </a:r>
                      <a:endParaRPr lang="tr-TR" b="1" dirty="0">
                        <a:solidFill>
                          <a:schemeClr val="tx1"/>
                        </a:solidFill>
                      </a:endParaRPr>
                    </a:p>
                  </a:txBody>
                  <a:tcPr/>
                </a:tc>
                <a:tc>
                  <a:txBody>
                    <a:bodyPr/>
                    <a:lstStyle/>
                    <a:p>
                      <a:r>
                        <a:rPr lang="tr-TR" dirty="0" smtClean="0"/>
                        <a:t>Ocak</a:t>
                      </a:r>
                      <a:endParaRPr lang="tr-TR" dirty="0"/>
                    </a:p>
                  </a:txBody>
                  <a:tcPr/>
                </a:tc>
                <a:tc>
                  <a:txBody>
                    <a:bodyPr/>
                    <a:lstStyle/>
                    <a:p>
                      <a:pPr algn="ctr"/>
                      <a:r>
                        <a:rPr lang="tr-TR" dirty="0" smtClean="0"/>
                        <a:t>553</a:t>
                      </a:r>
                      <a:endParaRPr lang="tr-TR" dirty="0"/>
                    </a:p>
                  </a:txBody>
                  <a:tcPr/>
                </a:tc>
              </a:tr>
              <a:tr h="370840">
                <a:tc>
                  <a:txBody>
                    <a:bodyPr/>
                    <a:lstStyle/>
                    <a:p>
                      <a:pPr algn="ctr"/>
                      <a:r>
                        <a:rPr lang="tr-TR" b="1" dirty="0" smtClean="0">
                          <a:solidFill>
                            <a:schemeClr val="tx1"/>
                          </a:solidFill>
                        </a:rPr>
                        <a:t>2</a:t>
                      </a:r>
                      <a:endParaRPr lang="tr-TR" b="1" dirty="0">
                        <a:solidFill>
                          <a:schemeClr val="tx1"/>
                        </a:solidFill>
                      </a:endParaRPr>
                    </a:p>
                  </a:txBody>
                  <a:tcPr/>
                </a:tc>
                <a:tc>
                  <a:txBody>
                    <a:bodyPr/>
                    <a:lstStyle/>
                    <a:p>
                      <a:r>
                        <a:rPr lang="tr-TR" dirty="0" smtClean="0"/>
                        <a:t>Şubat</a:t>
                      </a:r>
                      <a:endParaRPr lang="tr-TR" dirty="0"/>
                    </a:p>
                  </a:txBody>
                  <a:tcPr/>
                </a:tc>
                <a:tc>
                  <a:txBody>
                    <a:bodyPr/>
                    <a:lstStyle/>
                    <a:p>
                      <a:pPr algn="ctr"/>
                      <a:r>
                        <a:rPr lang="tr-TR" dirty="0" smtClean="0"/>
                        <a:t>626</a:t>
                      </a:r>
                      <a:endParaRPr lang="tr-TR" dirty="0"/>
                    </a:p>
                  </a:txBody>
                  <a:tcPr/>
                </a:tc>
              </a:tr>
              <a:tr h="370840">
                <a:tc>
                  <a:txBody>
                    <a:bodyPr/>
                    <a:lstStyle/>
                    <a:p>
                      <a:pPr algn="ctr"/>
                      <a:r>
                        <a:rPr lang="tr-TR" b="1" dirty="0" smtClean="0">
                          <a:solidFill>
                            <a:schemeClr val="tx1"/>
                          </a:solidFill>
                        </a:rPr>
                        <a:t>3</a:t>
                      </a:r>
                      <a:endParaRPr lang="tr-TR" b="1" dirty="0">
                        <a:solidFill>
                          <a:schemeClr val="tx1"/>
                        </a:solidFill>
                      </a:endParaRPr>
                    </a:p>
                  </a:txBody>
                  <a:tcPr/>
                </a:tc>
                <a:tc>
                  <a:txBody>
                    <a:bodyPr/>
                    <a:lstStyle/>
                    <a:p>
                      <a:r>
                        <a:rPr lang="tr-TR" dirty="0" smtClean="0"/>
                        <a:t>Mart</a:t>
                      </a:r>
                      <a:endParaRPr lang="tr-TR" dirty="0"/>
                    </a:p>
                  </a:txBody>
                  <a:tcPr/>
                </a:tc>
                <a:tc>
                  <a:txBody>
                    <a:bodyPr/>
                    <a:lstStyle/>
                    <a:p>
                      <a:pPr algn="ctr"/>
                      <a:r>
                        <a:rPr lang="tr-TR" dirty="0" smtClean="0"/>
                        <a:t>596</a:t>
                      </a:r>
                      <a:endParaRPr lang="tr-TR" dirty="0"/>
                    </a:p>
                  </a:txBody>
                  <a:tcPr/>
                </a:tc>
              </a:tr>
              <a:tr h="370840">
                <a:tc>
                  <a:txBody>
                    <a:bodyPr/>
                    <a:lstStyle/>
                    <a:p>
                      <a:pPr algn="ctr"/>
                      <a:r>
                        <a:rPr lang="tr-TR" b="1" dirty="0" smtClean="0">
                          <a:solidFill>
                            <a:schemeClr val="tx1"/>
                          </a:solidFill>
                        </a:rPr>
                        <a:t>4</a:t>
                      </a:r>
                      <a:endParaRPr lang="tr-TR" b="1" dirty="0">
                        <a:solidFill>
                          <a:schemeClr val="tx1"/>
                        </a:solidFill>
                      </a:endParaRPr>
                    </a:p>
                  </a:txBody>
                  <a:tcPr/>
                </a:tc>
                <a:tc>
                  <a:txBody>
                    <a:bodyPr/>
                    <a:lstStyle/>
                    <a:p>
                      <a:r>
                        <a:rPr lang="tr-TR" dirty="0" smtClean="0"/>
                        <a:t>Nisan</a:t>
                      </a:r>
                      <a:endParaRPr lang="tr-TR" dirty="0"/>
                    </a:p>
                  </a:txBody>
                  <a:tcPr/>
                </a:tc>
                <a:tc>
                  <a:txBody>
                    <a:bodyPr/>
                    <a:lstStyle/>
                    <a:p>
                      <a:pPr algn="ctr"/>
                      <a:r>
                        <a:rPr lang="tr-TR" dirty="0" smtClean="0"/>
                        <a:t>889</a:t>
                      </a:r>
                      <a:endParaRPr lang="tr-TR" dirty="0"/>
                    </a:p>
                  </a:txBody>
                  <a:tcPr/>
                </a:tc>
              </a:tr>
              <a:tr h="370840">
                <a:tc>
                  <a:txBody>
                    <a:bodyPr/>
                    <a:lstStyle/>
                    <a:p>
                      <a:pPr algn="ctr"/>
                      <a:r>
                        <a:rPr lang="tr-TR" b="1" dirty="0" smtClean="0">
                          <a:solidFill>
                            <a:schemeClr val="tx1"/>
                          </a:solidFill>
                        </a:rPr>
                        <a:t>5</a:t>
                      </a:r>
                      <a:endParaRPr lang="tr-TR" b="1" dirty="0">
                        <a:solidFill>
                          <a:schemeClr val="tx1"/>
                        </a:solidFill>
                      </a:endParaRPr>
                    </a:p>
                  </a:txBody>
                  <a:tcPr/>
                </a:tc>
                <a:tc>
                  <a:txBody>
                    <a:bodyPr/>
                    <a:lstStyle/>
                    <a:p>
                      <a:r>
                        <a:rPr lang="tr-TR" dirty="0" smtClean="0"/>
                        <a:t>Mayıs</a:t>
                      </a:r>
                      <a:endParaRPr lang="tr-TR" dirty="0"/>
                    </a:p>
                  </a:txBody>
                  <a:tcPr/>
                </a:tc>
                <a:tc>
                  <a:txBody>
                    <a:bodyPr/>
                    <a:lstStyle/>
                    <a:p>
                      <a:pPr algn="ctr"/>
                      <a:r>
                        <a:rPr lang="tr-TR" dirty="0" smtClean="0"/>
                        <a:t>523</a:t>
                      </a:r>
                      <a:endParaRPr lang="tr-TR" dirty="0"/>
                    </a:p>
                  </a:txBody>
                  <a:tcPr/>
                </a:tc>
              </a:tr>
              <a:tr h="370840">
                <a:tc>
                  <a:txBody>
                    <a:bodyPr/>
                    <a:lstStyle/>
                    <a:p>
                      <a:pPr algn="ctr"/>
                      <a:r>
                        <a:rPr lang="tr-TR" b="1" dirty="0" smtClean="0">
                          <a:solidFill>
                            <a:schemeClr val="tx1"/>
                          </a:solidFill>
                        </a:rPr>
                        <a:t>6</a:t>
                      </a:r>
                      <a:endParaRPr lang="tr-TR" b="1" dirty="0">
                        <a:solidFill>
                          <a:schemeClr val="tx1"/>
                        </a:solidFill>
                      </a:endParaRPr>
                    </a:p>
                  </a:txBody>
                  <a:tcPr/>
                </a:tc>
                <a:tc>
                  <a:txBody>
                    <a:bodyPr/>
                    <a:lstStyle/>
                    <a:p>
                      <a:r>
                        <a:rPr lang="tr-TR" dirty="0" smtClean="0"/>
                        <a:t>Haziran</a:t>
                      </a:r>
                      <a:endParaRPr lang="tr-TR" dirty="0"/>
                    </a:p>
                  </a:txBody>
                  <a:tcPr/>
                </a:tc>
                <a:tc>
                  <a:txBody>
                    <a:bodyPr/>
                    <a:lstStyle/>
                    <a:p>
                      <a:pPr algn="ctr"/>
                      <a:r>
                        <a:rPr lang="tr-TR" dirty="0" smtClean="0"/>
                        <a:t>642</a:t>
                      </a:r>
                      <a:endParaRPr lang="tr-TR" dirty="0"/>
                    </a:p>
                  </a:txBody>
                  <a:tcPr/>
                </a:tc>
              </a:tr>
              <a:tr h="370840">
                <a:tc>
                  <a:txBody>
                    <a:bodyPr/>
                    <a:lstStyle/>
                    <a:p>
                      <a:pPr algn="ctr"/>
                      <a:r>
                        <a:rPr lang="tr-TR" b="1" dirty="0" smtClean="0">
                          <a:solidFill>
                            <a:schemeClr val="tx1"/>
                          </a:solidFill>
                        </a:rPr>
                        <a:t>7</a:t>
                      </a:r>
                      <a:endParaRPr lang="tr-TR" b="1" dirty="0">
                        <a:solidFill>
                          <a:schemeClr val="tx1"/>
                        </a:solidFill>
                      </a:endParaRPr>
                    </a:p>
                  </a:txBody>
                  <a:tcPr/>
                </a:tc>
                <a:tc>
                  <a:txBody>
                    <a:bodyPr/>
                    <a:lstStyle/>
                    <a:p>
                      <a:r>
                        <a:rPr lang="tr-TR" dirty="0" smtClean="0"/>
                        <a:t>Temmuz</a:t>
                      </a:r>
                      <a:endParaRPr lang="tr-TR" dirty="0"/>
                    </a:p>
                  </a:txBody>
                  <a:tcPr/>
                </a:tc>
                <a:tc>
                  <a:txBody>
                    <a:bodyPr/>
                    <a:lstStyle/>
                    <a:p>
                      <a:pPr algn="ctr"/>
                      <a:r>
                        <a:rPr lang="tr-TR" dirty="0" smtClean="0"/>
                        <a:t>526</a:t>
                      </a:r>
                      <a:endParaRPr lang="tr-TR" dirty="0"/>
                    </a:p>
                  </a:txBody>
                  <a:tcPr/>
                </a:tc>
              </a:tr>
              <a:tr h="370840">
                <a:tc>
                  <a:txBody>
                    <a:bodyPr/>
                    <a:lstStyle/>
                    <a:p>
                      <a:pPr algn="ctr"/>
                      <a:r>
                        <a:rPr lang="tr-TR" b="1" dirty="0" smtClean="0">
                          <a:solidFill>
                            <a:schemeClr val="tx1"/>
                          </a:solidFill>
                        </a:rPr>
                        <a:t>8</a:t>
                      </a:r>
                      <a:endParaRPr lang="tr-TR" b="1" dirty="0">
                        <a:solidFill>
                          <a:schemeClr val="tx1"/>
                        </a:solidFill>
                      </a:endParaRPr>
                    </a:p>
                  </a:txBody>
                  <a:tcPr/>
                </a:tc>
                <a:tc>
                  <a:txBody>
                    <a:bodyPr/>
                    <a:lstStyle/>
                    <a:p>
                      <a:r>
                        <a:rPr lang="tr-TR" dirty="0" smtClean="0"/>
                        <a:t>Ağustos</a:t>
                      </a:r>
                      <a:endParaRPr lang="tr-TR" dirty="0"/>
                    </a:p>
                  </a:txBody>
                  <a:tcPr/>
                </a:tc>
                <a:tc>
                  <a:txBody>
                    <a:bodyPr/>
                    <a:lstStyle/>
                    <a:p>
                      <a:pPr algn="ctr"/>
                      <a:r>
                        <a:rPr lang="tr-TR" dirty="0" smtClean="0"/>
                        <a:t>604</a:t>
                      </a:r>
                      <a:endParaRPr lang="tr-TR" dirty="0"/>
                    </a:p>
                  </a:txBody>
                  <a:tcPr/>
                </a:tc>
              </a:tr>
              <a:tr h="370840">
                <a:tc>
                  <a:txBody>
                    <a:bodyPr/>
                    <a:lstStyle/>
                    <a:p>
                      <a:pPr algn="ctr"/>
                      <a:r>
                        <a:rPr lang="tr-TR" b="1" dirty="0" smtClean="0">
                          <a:solidFill>
                            <a:schemeClr val="tx1"/>
                          </a:solidFill>
                        </a:rPr>
                        <a:t>9</a:t>
                      </a:r>
                      <a:endParaRPr lang="tr-TR" b="1" dirty="0">
                        <a:solidFill>
                          <a:schemeClr val="tx1"/>
                        </a:solidFill>
                      </a:endParaRPr>
                    </a:p>
                  </a:txBody>
                  <a:tcPr/>
                </a:tc>
                <a:tc>
                  <a:txBody>
                    <a:bodyPr/>
                    <a:lstStyle/>
                    <a:p>
                      <a:r>
                        <a:rPr lang="tr-TR" dirty="0" smtClean="0"/>
                        <a:t>Eylül</a:t>
                      </a:r>
                      <a:endParaRPr lang="tr-TR" dirty="0"/>
                    </a:p>
                  </a:txBody>
                  <a:tcPr/>
                </a:tc>
                <a:tc>
                  <a:txBody>
                    <a:bodyPr/>
                    <a:lstStyle/>
                    <a:p>
                      <a:pPr algn="ctr"/>
                      <a:r>
                        <a:rPr lang="tr-TR" dirty="0" smtClean="0"/>
                        <a:t>679</a:t>
                      </a:r>
                      <a:endParaRPr lang="tr-TR" dirty="0"/>
                    </a:p>
                  </a:txBody>
                  <a:tcPr/>
                </a:tc>
              </a:tr>
              <a:tr h="370840">
                <a:tc>
                  <a:txBody>
                    <a:bodyPr/>
                    <a:lstStyle/>
                    <a:p>
                      <a:pPr algn="ctr"/>
                      <a:r>
                        <a:rPr lang="tr-TR" b="1" dirty="0" smtClean="0">
                          <a:solidFill>
                            <a:schemeClr val="tx1"/>
                          </a:solidFill>
                        </a:rPr>
                        <a:t>10</a:t>
                      </a:r>
                      <a:endParaRPr lang="tr-TR" b="1" dirty="0">
                        <a:solidFill>
                          <a:schemeClr val="tx1"/>
                        </a:solidFill>
                      </a:endParaRPr>
                    </a:p>
                  </a:txBody>
                  <a:tcPr/>
                </a:tc>
                <a:tc>
                  <a:txBody>
                    <a:bodyPr/>
                    <a:lstStyle/>
                    <a:p>
                      <a:r>
                        <a:rPr lang="tr-TR" dirty="0" smtClean="0"/>
                        <a:t>Ekim</a:t>
                      </a:r>
                      <a:endParaRPr lang="tr-TR" dirty="0"/>
                    </a:p>
                  </a:txBody>
                  <a:tcPr/>
                </a:tc>
                <a:tc>
                  <a:txBody>
                    <a:bodyPr/>
                    <a:lstStyle/>
                    <a:p>
                      <a:pPr algn="ctr"/>
                      <a:r>
                        <a:rPr lang="tr-TR" dirty="0" smtClean="0"/>
                        <a:t>566</a:t>
                      </a:r>
                      <a:endParaRPr lang="tr-TR" dirty="0"/>
                    </a:p>
                  </a:txBody>
                  <a:tcPr/>
                </a:tc>
              </a:tr>
              <a:tr h="370840">
                <a:tc>
                  <a:txBody>
                    <a:bodyPr/>
                    <a:lstStyle/>
                    <a:p>
                      <a:pPr algn="ctr"/>
                      <a:r>
                        <a:rPr lang="tr-TR" b="1" dirty="0" smtClean="0">
                          <a:solidFill>
                            <a:schemeClr val="tx1"/>
                          </a:solidFill>
                        </a:rPr>
                        <a:t>11</a:t>
                      </a:r>
                      <a:endParaRPr lang="tr-TR" b="1" dirty="0">
                        <a:solidFill>
                          <a:schemeClr val="tx1"/>
                        </a:solidFill>
                      </a:endParaRPr>
                    </a:p>
                  </a:txBody>
                  <a:tcPr/>
                </a:tc>
                <a:tc>
                  <a:txBody>
                    <a:bodyPr/>
                    <a:lstStyle/>
                    <a:p>
                      <a:r>
                        <a:rPr lang="tr-TR" dirty="0" smtClean="0"/>
                        <a:t>Kasım</a:t>
                      </a:r>
                      <a:endParaRPr lang="tr-TR" dirty="0"/>
                    </a:p>
                  </a:txBody>
                  <a:tcPr/>
                </a:tc>
                <a:tc>
                  <a:txBody>
                    <a:bodyPr/>
                    <a:lstStyle/>
                    <a:p>
                      <a:pPr algn="ctr"/>
                      <a:r>
                        <a:rPr lang="tr-TR" dirty="0" smtClean="0"/>
                        <a:t>664</a:t>
                      </a:r>
                      <a:endParaRPr lang="tr-TR" dirty="0"/>
                    </a:p>
                  </a:txBody>
                  <a:tcPr/>
                </a:tc>
              </a:tr>
              <a:tr h="370840">
                <a:tc>
                  <a:txBody>
                    <a:bodyPr/>
                    <a:lstStyle/>
                    <a:p>
                      <a:pPr algn="ctr"/>
                      <a:r>
                        <a:rPr lang="tr-TR" b="1" dirty="0" smtClean="0">
                          <a:solidFill>
                            <a:schemeClr val="tx1"/>
                          </a:solidFill>
                        </a:rPr>
                        <a:t>12</a:t>
                      </a:r>
                      <a:endParaRPr lang="tr-TR" b="1" dirty="0">
                        <a:solidFill>
                          <a:schemeClr val="tx1"/>
                        </a:solidFill>
                      </a:endParaRPr>
                    </a:p>
                  </a:txBody>
                  <a:tcPr/>
                </a:tc>
                <a:tc>
                  <a:txBody>
                    <a:bodyPr/>
                    <a:lstStyle/>
                    <a:p>
                      <a:r>
                        <a:rPr lang="tr-TR" dirty="0" smtClean="0"/>
                        <a:t>Aralık</a:t>
                      </a:r>
                      <a:endParaRPr lang="tr-TR" dirty="0"/>
                    </a:p>
                  </a:txBody>
                  <a:tcPr/>
                </a:tc>
                <a:tc>
                  <a:txBody>
                    <a:bodyPr/>
                    <a:lstStyle/>
                    <a:p>
                      <a:pPr algn="ctr"/>
                      <a:r>
                        <a:rPr lang="tr-TR" dirty="0" smtClean="0"/>
                        <a:t>651</a:t>
                      </a:r>
                      <a:endParaRPr lang="tr-TR" dirty="0"/>
                    </a:p>
                  </a:txBody>
                  <a:tcPr/>
                </a:tc>
              </a:tr>
              <a:tr h="370840">
                <a:tc>
                  <a:txBody>
                    <a:bodyPr/>
                    <a:lstStyle/>
                    <a:p>
                      <a:endParaRPr lang="tr-TR"/>
                    </a:p>
                  </a:txBody>
                  <a:tcPr/>
                </a:tc>
                <a:tc>
                  <a:txBody>
                    <a:bodyPr/>
                    <a:lstStyle/>
                    <a:p>
                      <a:r>
                        <a:rPr lang="tr-TR" b="1" dirty="0" smtClean="0">
                          <a:solidFill>
                            <a:schemeClr val="accent5"/>
                          </a:solidFill>
                        </a:rPr>
                        <a:t>Toplam</a:t>
                      </a:r>
                      <a:endParaRPr lang="tr-TR" b="1" dirty="0">
                        <a:solidFill>
                          <a:schemeClr val="accent5"/>
                        </a:solidFill>
                      </a:endParaRPr>
                    </a:p>
                  </a:txBody>
                  <a:tcPr/>
                </a:tc>
                <a:tc>
                  <a:txBody>
                    <a:bodyPr/>
                    <a:lstStyle/>
                    <a:p>
                      <a:pPr algn="ctr"/>
                      <a:r>
                        <a:rPr lang="tr-TR" b="1" dirty="0" smtClean="0">
                          <a:solidFill>
                            <a:schemeClr val="accent5"/>
                          </a:solidFill>
                        </a:rPr>
                        <a:t>6.869</a:t>
                      </a:r>
                      <a:endParaRPr lang="tr-TR" b="1" dirty="0">
                        <a:solidFill>
                          <a:schemeClr val="accent5"/>
                        </a:solidFill>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100" y="548680"/>
            <a:ext cx="7499350" cy="724942"/>
          </a:xfrm>
        </p:spPr>
        <p:txBody>
          <a:bodyPr>
            <a:normAutofit/>
          </a:bodyPr>
          <a:lstStyle/>
          <a:p>
            <a:r>
              <a:rPr lang="tr-TR" sz="3200" b="1" dirty="0">
                <a:effectLst/>
              </a:rPr>
              <a:t>İl Geneli Personel Durumu</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828663332"/>
              </p:ext>
            </p:extLst>
          </p:nvPr>
        </p:nvGraphicFramePr>
        <p:xfrm>
          <a:off x="1435100" y="1447800"/>
          <a:ext cx="7417341" cy="4450080"/>
        </p:xfrm>
        <a:graphic>
          <a:graphicData uri="http://schemas.openxmlformats.org/drawingml/2006/table">
            <a:tbl>
              <a:tblPr firstRow="1" bandRow="1">
                <a:tableStyleId>{7DF18680-E054-41AD-8BC1-D1AEF772440D}</a:tableStyleId>
              </a:tblPr>
              <a:tblGrid>
                <a:gridCol w="576580"/>
                <a:gridCol w="3240360"/>
                <a:gridCol w="720080"/>
                <a:gridCol w="2880321"/>
              </a:tblGrid>
              <a:tr h="370840">
                <a:tc>
                  <a:txBody>
                    <a:bodyPr/>
                    <a:lstStyle/>
                    <a:p>
                      <a:r>
                        <a:rPr lang="tr-TR" dirty="0" smtClean="0"/>
                        <a:t>No</a:t>
                      </a:r>
                      <a:endParaRPr lang="tr-TR" dirty="0"/>
                    </a:p>
                  </a:txBody>
                  <a:tcPr/>
                </a:tc>
                <a:tc>
                  <a:txBody>
                    <a:bodyPr/>
                    <a:lstStyle/>
                    <a:p>
                      <a:r>
                        <a:rPr lang="tr-TR" dirty="0" smtClean="0"/>
                        <a:t>Ünvan</a:t>
                      </a:r>
                      <a:endParaRPr lang="tr-TR" dirty="0"/>
                    </a:p>
                  </a:txBody>
                  <a:tcPr/>
                </a:tc>
                <a:tc>
                  <a:txBody>
                    <a:bodyPr/>
                    <a:lstStyle/>
                    <a:p>
                      <a:pPr algn="ctr"/>
                      <a:endParaRPr lang="tr-TR" dirty="0"/>
                    </a:p>
                  </a:txBody>
                  <a:tcPr/>
                </a:tc>
                <a:tc>
                  <a:txBody>
                    <a:bodyPr/>
                    <a:lstStyle/>
                    <a:p>
                      <a:pPr algn="ctr"/>
                      <a:r>
                        <a:rPr lang="tr-TR" dirty="0" smtClean="0"/>
                        <a:t>Personel Sayısı</a:t>
                      </a:r>
                      <a:endParaRPr lang="tr-TR" dirty="0"/>
                    </a:p>
                  </a:txBody>
                  <a:tcPr/>
                </a:tc>
              </a:tr>
              <a:tr h="370840">
                <a:tc>
                  <a:txBody>
                    <a:bodyPr/>
                    <a:lstStyle/>
                    <a:p>
                      <a:r>
                        <a:rPr lang="tr-TR" sz="1500" b="1" dirty="0" smtClean="0"/>
                        <a:t>1</a:t>
                      </a:r>
                      <a:endParaRPr lang="tr-TR" sz="1500" b="1" dirty="0"/>
                    </a:p>
                  </a:txBody>
                  <a:tcPr/>
                </a:tc>
                <a:tc>
                  <a:txBody>
                    <a:bodyPr/>
                    <a:lstStyle/>
                    <a:p>
                      <a:r>
                        <a:rPr lang="tr-TR" sz="1500" dirty="0" smtClean="0"/>
                        <a:t>İdareci</a:t>
                      </a:r>
                      <a:endParaRPr lang="tr-TR" sz="1500" dirty="0"/>
                    </a:p>
                  </a:txBody>
                  <a:tcPr/>
                </a:tc>
                <a:tc>
                  <a:txBody>
                    <a:bodyPr/>
                    <a:lstStyle/>
                    <a:p>
                      <a:pPr algn="ctr"/>
                      <a:r>
                        <a:rPr lang="tr-TR" sz="1500" dirty="0" smtClean="0"/>
                        <a:t>-</a:t>
                      </a:r>
                      <a:endParaRPr lang="tr-TR" sz="1500" dirty="0"/>
                    </a:p>
                  </a:txBody>
                  <a:tcPr/>
                </a:tc>
                <a:tc>
                  <a:txBody>
                    <a:bodyPr/>
                    <a:lstStyle/>
                    <a:p>
                      <a:pPr algn="ctr"/>
                      <a:r>
                        <a:rPr lang="tr-TR" sz="1500" dirty="0" smtClean="0"/>
                        <a:t>16</a:t>
                      </a:r>
                      <a:endParaRPr lang="tr-TR" sz="1500" dirty="0"/>
                    </a:p>
                  </a:txBody>
                  <a:tcPr/>
                </a:tc>
              </a:tr>
              <a:tr h="370840">
                <a:tc>
                  <a:txBody>
                    <a:bodyPr/>
                    <a:lstStyle/>
                    <a:p>
                      <a:r>
                        <a:rPr lang="tr-TR" sz="1500" b="1" dirty="0" smtClean="0"/>
                        <a:t>2.</a:t>
                      </a:r>
                      <a:endParaRPr lang="tr-TR" sz="1500" b="1" dirty="0"/>
                    </a:p>
                  </a:txBody>
                  <a:tcPr anchor="ctr"/>
                </a:tc>
                <a:tc>
                  <a:txBody>
                    <a:bodyPr/>
                    <a:lstStyle/>
                    <a:p>
                      <a:r>
                        <a:rPr lang="tr-TR" sz="1500" dirty="0" smtClean="0"/>
                        <a:t>Mühendis</a:t>
                      </a:r>
                    </a:p>
                  </a:txBody>
                  <a:tcPr anchor="ctr"/>
                </a:tc>
                <a:tc>
                  <a:txBody>
                    <a:bodyPr/>
                    <a:lstStyle/>
                    <a:p>
                      <a:pPr algn="ctr"/>
                      <a:r>
                        <a:rPr lang="tr-TR" sz="1500" dirty="0" smtClean="0"/>
                        <a:t>41</a:t>
                      </a:r>
                      <a:endParaRPr lang="tr-TR" sz="1500" dirty="0"/>
                    </a:p>
                  </a:txBody>
                  <a:tcPr anchor="ctr"/>
                </a:tc>
                <a:tc rowSpan="2">
                  <a:txBody>
                    <a:bodyPr/>
                    <a:lstStyle/>
                    <a:p>
                      <a:pPr algn="ctr"/>
                      <a:r>
                        <a:rPr lang="tr-TR" sz="1500" dirty="0" smtClean="0"/>
                        <a:t>67</a:t>
                      </a:r>
                      <a:endParaRPr lang="tr-TR" sz="1500" dirty="0"/>
                    </a:p>
                  </a:txBody>
                  <a:tcPr anchor="ctr"/>
                </a:tc>
              </a:tr>
              <a:tr h="370840">
                <a:tc>
                  <a:txBody>
                    <a:bodyPr/>
                    <a:lstStyle/>
                    <a:p>
                      <a:r>
                        <a:rPr lang="tr-TR" sz="1500" b="1" dirty="0" smtClean="0"/>
                        <a:t>3.</a:t>
                      </a:r>
                      <a:endParaRPr lang="tr-TR" sz="1500" b="1" dirty="0"/>
                    </a:p>
                  </a:txBody>
                  <a:tcPr anchor="ctr"/>
                </a:tc>
                <a:tc>
                  <a:txBody>
                    <a:bodyPr/>
                    <a:lstStyle/>
                    <a:p>
                      <a:r>
                        <a:rPr lang="tr-TR" sz="1500" dirty="0" smtClean="0"/>
                        <a:t>Mühendis (Tar-Gel)</a:t>
                      </a:r>
                      <a:endParaRPr lang="tr-TR" sz="1500" dirty="0"/>
                    </a:p>
                  </a:txBody>
                  <a:tcPr anchor="ctr"/>
                </a:tc>
                <a:tc>
                  <a:txBody>
                    <a:bodyPr/>
                    <a:lstStyle/>
                    <a:p>
                      <a:pPr algn="ctr"/>
                      <a:r>
                        <a:rPr lang="tr-TR" sz="1500" dirty="0" smtClean="0"/>
                        <a:t>26</a:t>
                      </a:r>
                      <a:endParaRPr lang="tr-TR" sz="1500" dirty="0"/>
                    </a:p>
                  </a:txBody>
                  <a:tcPr anchor="ctr"/>
                </a:tc>
                <a:tc vMerge="1">
                  <a:txBody>
                    <a:bodyPr/>
                    <a:lstStyle/>
                    <a:p>
                      <a:pPr algn="ctr"/>
                      <a:endParaRPr lang="tr-TR" dirty="0"/>
                    </a:p>
                  </a:txBody>
                  <a:tcPr/>
                </a:tc>
              </a:tr>
              <a:tr h="370840">
                <a:tc>
                  <a:txBody>
                    <a:bodyPr/>
                    <a:lstStyle/>
                    <a:p>
                      <a:r>
                        <a:rPr lang="tr-TR" sz="1500" b="1" dirty="0" smtClean="0"/>
                        <a:t>4.</a:t>
                      </a:r>
                      <a:endParaRPr lang="tr-TR" sz="1500" b="1" dirty="0"/>
                    </a:p>
                  </a:txBody>
                  <a:tcPr/>
                </a:tc>
                <a:tc>
                  <a:txBody>
                    <a:bodyPr/>
                    <a:lstStyle/>
                    <a:p>
                      <a:r>
                        <a:rPr lang="tr-TR" sz="1500" dirty="0" smtClean="0"/>
                        <a:t>Veteriner Hekim</a:t>
                      </a:r>
                      <a:endParaRPr lang="tr-TR" sz="1500" dirty="0"/>
                    </a:p>
                  </a:txBody>
                  <a:tcPr anchor="ctr"/>
                </a:tc>
                <a:tc>
                  <a:txBody>
                    <a:bodyPr/>
                    <a:lstStyle/>
                    <a:p>
                      <a:pPr algn="ctr"/>
                      <a:r>
                        <a:rPr lang="tr-TR" sz="1500" dirty="0" smtClean="0"/>
                        <a:t>17</a:t>
                      </a:r>
                      <a:endParaRPr lang="tr-TR" sz="1500" dirty="0"/>
                    </a:p>
                  </a:txBody>
                  <a:tcPr anchor="ctr"/>
                </a:tc>
                <a:tc rowSpan="2">
                  <a:txBody>
                    <a:bodyPr/>
                    <a:lstStyle/>
                    <a:p>
                      <a:pPr algn="ctr"/>
                      <a:r>
                        <a:rPr lang="tr-TR" sz="1500" dirty="0" smtClean="0"/>
                        <a:t>36</a:t>
                      </a:r>
                      <a:endParaRPr lang="tr-TR" sz="1500" dirty="0"/>
                    </a:p>
                  </a:txBody>
                  <a:tcPr anchor="ctr"/>
                </a:tc>
              </a:tr>
              <a:tr h="370840">
                <a:tc>
                  <a:txBody>
                    <a:bodyPr/>
                    <a:lstStyle/>
                    <a:p>
                      <a:r>
                        <a:rPr lang="tr-TR" sz="1500" b="1" dirty="0" smtClean="0"/>
                        <a:t>5.</a:t>
                      </a:r>
                      <a:endParaRPr lang="tr-TR" sz="1500" b="1" dirty="0"/>
                    </a:p>
                  </a:txBody>
                  <a:tcPr/>
                </a:tc>
                <a:tc>
                  <a:txBody>
                    <a:bodyPr/>
                    <a:lstStyle/>
                    <a:p>
                      <a:r>
                        <a:rPr lang="tr-TR" sz="1500" dirty="0" smtClean="0"/>
                        <a:t>Veteriner Hekim (Tar-Gel)</a:t>
                      </a:r>
                      <a:endParaRPr lang="tr-TR" sz="1500" dirty="0"/>
                    </a:p>
                  </a:txBody>
                  <a:tcPr anchor="ctr"/>
                </a:tc>
                <a:tc>
                  <a:txBody>
                    <a:bodyPr/>
                    <a:lstStyle/>
                    <a:p>
                      <a:pPr algn="ctr"/>
                      <a:r>
                        <a:rPr lang="tr-TR" sz="1500" dirty="0" smtClean="0"/>
                        <a:t>19</a:t>
                      </a:r>
                      <a:endParaRPr lang="tr-TR" sz="1500" dirty="0"/>
                    </a:p>
                  </a:txBody>
                  <a:tcPr anchor="ctr"/>
                </a:tc>
                <a:tc vMerge="1">
                  <a:txBody>
                    <a:bodyPr/>
                    <a:lstStyle/>
                    <a:p>
                      <a:pPr algn="ctr"/>
                      <a:endParaRPr lang="tr-TR" dirty="0"/>
                    </a:p>
                  </a:txBody>
                  <a:tcPr/>
                </a:tc>
              </a:tr>
              <a:tr h="370840">
                <a:tc>
                  <a:txBody>
                    <a:bodyPr/>
                    <a:lstStyle/>
                    <a:p>
                      <a:r>
                        <a:rPr lang="tr-TR" sz="1500" b="1" dirty="0" smtClean="0"/>
                        <a:t>6.</a:t>
                      </a:r>
                      <a:endParaRPr lang="tr-TR" sz="1500" b="1" dirty="0"/>
                    </a:p>
                  </a:txBody>
                  <a:tcPr/>
                </a:tc>
                <a:tc>
                  <a:txBody>
                    <a:bodyPr/>
                    <a:lstStyle/>
                    <a:p>
                      <a:r>
                        <a:rPr lang="tr-TR" sz="1500" dirty="0" smtClean="0"/>
                        <a:t>Tekniker</a:t>
                      </a:r>
                      <a:endParaRPr lang="tr-TR" sz="1500" dirty="0"/>
                    </a:p>
                  </a:txBody>
                  <a:tcPr/>
                </a:tc>
                <a:tc>
                  <a:txBody>
                    <a:bodyPr/>
                    <a:lstStyle/>
                    <a:p>
                      <a:pPr algn="ctr"/>
                      <a:r>
                        <a:rPr lang="tr-TR" sz="1500" dirty="0" smtClean="0"/>
                        <a:t>-</a:t>
                      </a:r>
                      <a:endParaRPr lang="tr-TR" sz="1500" dirty="0"/>
                    </a:p>
                  </a:txBody>
                  <a:tcPr/>
                </a:tc>
                <a:tc>
                  <a:txBody>
                    <a:bodyPr/>
                    <a:lstStyle/>
                    <a:p>
                      <a:pPr algn="ctr"/>
                      <a:r>
                        <a:rPr lang="tr-TR" sz="1500" dirty="0" smtClean="0"/>
                        <a:t>20</a:t>
                      </a:r>
                      <a:endParaRPr lang="tr-TR" sz="1500" dirty="0"/>
                    </a:p>
                  </a:txBody>
                  <a:tcPr/>
                </a:tc>
              </a:tr>
              <a:tr h="370840">
                <a:tc>
                  <a:txBody>
                    <a:bodyPr/>
                    <a:lstStyle/>
                    <a:p>
                      <a:r>
                        <a:rPr lang="tr-TR" sz="1500" b="1" dirty="0" smtClean="0"/>
                        <a:t>7.</a:t>
                      </a:r>
                      <a:endParaRPr lang="tr-TR" sz="1500" b="1" dirty="0"/>
                    </a:p>
                  </a:txBody>
                  <a:tcPr/>
                </a:tc>
                <a:tc>
                  <a:txBody>
                    <a:bodyPr/>
                    <a:lstStyle/>
                    <a:p>
                      <a:r>
                        <a:rPr lang="tr-TR" sz="1500" dirty="0" smtClean="0"/>
                        <a:t>Teknisyen</a:t>
                      </a:r>
                      <a:endParaRPr lang="tr-TR" sz="1500" dirty="0"/>
                    </a:p>
                  </a:txBody>
                  <a:tcPr/>
                </a:tc>
                <a:tc>
                  <a:txBody>
                    <a:bodyPr/>
                    <a:lstStyle/>
                    <a:p>
                      <a:pPr algn="ctr"/>
                      <a:r>
                        <a:rPr lang="tr-TR" sz="1500" dirty="0" smtClean="0"/>
                        <a:t>-</a:t>
                      </a:r>
                      <a:endParaRPr lang="tr-TR" sz="1500" dirty="0"/>
                    </a:p>
                  </a:txBody>
                  <a:tcPr/>
                </a:tc>
                <a:tc>
                  <a:txBody>
                    <a:bodyPr/>
                    <a:lstStyle/>
                    <a:p>
                      <a:pPr algn="ctr"/>
                      <a:r>
                        <a:rPr lang="tr-TR" sz="1500" dirty="0" smtClean="0"/>
                        <a:t>8</a:t>
                      </a:r>
                      <a:endParaRPr lang="tr-TR" sz="1500" dirty="0"/>
                    </a:p>
                  </a:txBody>
                  <a:tcPr/>
                </a:tc>
              </a:tr>
              <a:tr h="370840">
                <a:tc>
                  <a:txBody>
                    <a:bodyPr/>
                    <a:lstStyle/>
                    <a:p>
                      <a:r>
                        <a:rPr lang="tr-TR" sz="1500" b="1" dirty="0" smtClean="0"/>
                        <a:t>8.</a:t>
                      </a:r>
                      <a:endParaRPr lang="tr-TR" sz="1500" b="1" dirty="0"/>
                    </a:p>
                  </a:txBody>
                  <a:tcPr/>
                </a:tc>
                <a:tc>
                  <a:txBody>
                    <a:bodyPr/>
                    <a:lstStyle/>
                    <a:p>
                      <a:r>
                        <a:rPr lang="tr-TR" sz="1500" dirty="0" smtClean="0"/>
                        <a:t>Memur</a:t>
                      </a:r>
                      <a:endParaRPr lang="tr-TR" sz="1500" dirty="0"/>
                    </a:p>
                  </a:txBody>
                  <a:tcPr/>
                </a:tc>
                <a:tc>
                  <a:txBody>
                    <a:bodyPr/>
                    <a:lstStyle/>
                    <a:p>
                      <a:pPr algn="ctr"/>
                      <a:r>
                        <a:rPr lang="tr-TR" sz="1500" dirty="0" smtClean="0"/>
                        <a:t>-</a:t>
                      </a:r>
                      <a:endParaRPr lang="tr-TR" sz="1500" dirty="0"/>
                    </a:p>
                  </a:txBody>
                  <a:tcPr/>
                </a:tc>
                <a:tc>
                  <a:txBody>
                    <a:bodyPr/>
                    <a:lstStyle/>
                    <a:p>
                      <a:pPr algn="ctr"/>
                      <a:r>
                        <a:rPr lang="tr-TR" sz="1500" dirty="0" smtClean="0"/>
                        <a:t>63</a:t>
                      </a:r>
                      <a:endParaRPr lang="tr-TR" sz="1500" dirty="0"/>
                    </a:p>
                  </a:txBody>
                  <a:tcPr/>
                </a:tc>
              </a:tr>
              <a:tr h="370840">
                <a:tc>
                  <a:txBody>
                    <a:bodyPr/>
                    <a:lstStyle/>
                    <a:p>
                      <a:r>
                        <a:rPr lang="tr-TR" sz="1500" b="1" dirty="0" smtClean="0"/>
                        <a:t>9.</a:t>
                      </a:r>
                      <a:endParaRPr lang="tr-TR" sz="1500" b="1" dirty="0"/>
                    </a:p>
                  </a:txBody>
                  <a:tcPr/>
                </a:tc>
                <a:tc>
                  <a:txBody>
                    <a:bodyPr/>
                    <a:lstStyle/>
                    <a:p>
                      <a:r>
                        <a:rPr lang="tr-TR" sz="1500" dirty="0" smtClean="0"/>
                        <a:t>İşçi</a:t>
                      </a:r>
                      <a:endParaRPr lang="tr-TR" sz="1500" dirty="0"/>
                    </a:p>
                  </a:txBody>
                  <a:tcPr/>
                </a:tc>
                <a:tc>
                  <a:txBody>
                    <a:bodyPr/>
                    <a:lstStyle/>
                    <a:p>
                      <a:pPr algn="ctr"/>
                      <a:r>
                        <a:rPr lang="tr-TR" sz="1500" dirty="0" smtClean="0"/>
                        <a:t>-</a:t>
                      </a:r>
                      <a:endParaRPr lang="tr-TR" sz="1500" dirty="0"/>
                    </a:p>
                  </a:txBody>
                  <a:tcPr/>
                </a:tc>
                <a:tc>
                  <a:txBody>
                    <a:bodyPr/>
                    <a:lstStyle/>
                    <a:p>
                      <a:pPr algn="ctr"/>
                      <a:r>
                        <a:rPr lang="tr-TR" sz="1500" dirty="0" smtClean="0"/>
                        <a:t>44</a:t>
                      </a:r>
                      <a:endParaRPr lang="tr-TR" sz="1500" dirty="0"/>
                    </a:p>
                  </a:txBody>
                  <a:tcPr/>
                </a:tc>
              </a:tr>
              <a:tr h="370840">
                <a:tc>
                  <a:txBody>
                    <a:bodyPr/>
                    <a:lstStyle/>
                    <a:p>
                      <a:r>
                        <a:rPr lang="tr-TR" sz="1500" b="1" dirty="0" smtClean="0"/>
                        <a:t>10.</a:t>
                      </a:r>
                      <a:endParaRPr lang="tr-TR" sz="1500" b="1" dirty="0"/>
                    </a:p>
                  </a:txBody>
                  <a:tcPr/>
                </a:tc>
                <a:tc>
                  <a:txBody>
                    <a:bodyPr/>
                    <a:lstStyle/>
                    <a:p>
                      <a:r>
                        <a:rPr lang="tr-TR" sz="1500" dirty="0" smtClean="0"/>
                        <a:t>Geçici Personel</a:t>
                      </a:r>
                      <a:endParaRPr lang="tr-TR" sz="1500" dirty="0"/>
                    </a:p>
                  </a:txBody>
                  <a:tcPr/>
                </a:tc>
                <a:tc>
                  <a:txBody>
                    <a:bodyPr/>
                    <a:lstStyle/>
                    <a:p>
                      <a:pPr algn="ctr"/>
                      <a:r>
                        <a:rPr lang="tr-TR" sz="1500" dirty="0" smtClean="0"/>
                        <a:t>-</a:t>
                      </a:r>
                      <a:endParaRPr lang="tr-TR" sz="1500" dirty="0"/>
                    </a:p>
                  </a:txBody>
                  <a:tcPr/>
                </a:tc>
                <a:tc>
                  <a:txBody>
                    <a:bodyPr/>
                    <a:lstStyle/>
                    <a:p>
                      <a:pPr algn="ctr"/>
                      <a:r>
                        <a:rPr lang="tr-TR" sz="1500" dirty="0" smtClean="0"/>
                        <a:t>1</a:t>
                      </a:r>
                      <a:endParaRPr lang="tr-TR" sz="1500" dirty="0"/>
                    </a:p>
                  </a:txBody>
                  <a:tcPr/>
                </a:tc>
              </a:tr>
              <a:tr h="370840">
                <a:tc gridSpan="2">
                  <a:txBody>
                    <a:bodyPr/>
                    <a:lstStyle/>
                    <a:p>
                      <a:pPr algn="r"/>
                      <a:r>
                        <a:rPr lang="tr-TR" sz="1500" b="1" dirty="0" smtClean="0"/>
                        <a:t>TOPLAM</a:t>
                      </a:r>
                      <a:endParaRPr lang="tr-TR" sz="1500" b="1" dirty="0"/>
                    </a:p>
                  </a:txBody>
                  <a:tcPr/>
                </a:tc>
                <a:tc hMerge="1">
                  <a:txBody>
                    <a:bodyPr/>
                    <a:lstStyle/>
                    <a:p>
                      <a:endParaRPr lang="tr-TR" dirty="0"/>
                    </a:p>
                  </a:txBody>
                  <a:tcPr/>
                </a:tc>
                <a:tc>
                  <a:txBody>
                    <a:bodyPr/>
                    <a:lstStyle/>
                    <a:p>
                      <a:pPr algn="ctr"/>
                      <a:endParaRPr lang="tr-TR" sz="1500" b="1" dirty="0"/>
                    </a:p>
                  </a:txBody>
                  <a:tcPr/>
                </a:tc>
                <a:tc>
                  <a:txBody>
                    <a:bodyPr/>
                    <a:lstStyle/>
                    <a:p>
                      <a:pPr algn="ctr"/>
                      <a:r>
                        <a:rPr lang="tr-TR" sz="1500" b="1" dirty="0" smtClean="0"/>
                        <a:t>255</a:t>
                      </a:r>
                      <a:endParaRPr lang="tr-TR" sz="1500" b="1" dirty="0"/>
                    </a:p>
                  </a:txBody>
                  <a:tcPr/>
                </a:tc>
              </a:tr>
            </a:tbl>
          </a:graphicData>
        </a:graphic>
      </p:graphicFrame>
    </p:spTree>
    <p:extLst>
      <p:ext uri="{BB962C8B-B14F-4D97-AF65-F5344CB8AC3E}">
        <p14:creationId xmlns:p14="http://schemas.microsoft.com/office/powerpoint/2010/main" val="3365199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Başlık 1"/>
          <p:cNvSpPr>
            <a:spLocks noGrp="1"/>
          </p:cNvSpPr>
          <p:nvPr>
            <p:ph type="title"/>
          </p:nvPr>
        </p:nvSpPr>
        <p:spPr bwMode="auto">
          <a:xfrm>
            <a:off x="1435100" y="701675"/>
            <a:ext cx="7499350" cy="1143000"/>
          </a:xfrm>
        </p:spPr>
        <p:txBody>
          <a:bodyPr vert="horz" wrap="square" lIns="91440" tIns="45720" rIns="91440" bIns="45720" numCol="1" anchorCtr="0" compatLnSpc="1">
            <a:prstTxWarp prst="textNoShape">
              <a:avLst/>
            </a:prstTxWarp>
          </a:bodyPr>
          <a:lstStyle/>
          <a:p>
            <a:pPr eaLnBrk="1" hangingPunct="1"/>
            <a:r>
              <a:rPr lang="tr-TR" sz="3200" b="1" smtClean="0">
                <a:effectLst/>
              </a:rPr>
              <a:t>2013 Yılı İl Geneli Salgın Hastalıklar Raporu</a:t>
            </a:r>
          </a:p>
        </p:txBody>
      </p:sp>
      <p:graphicFrame>
        <p:nvGraphicFramePr>
          <p:cNvPr id="5" name="İçerik Yer Tutucusu 3"/>
          <p:cNvGraphicFramePr>
            <a:graphicFrameLocks noGrp="1"/>
          </p:cNvGraphicFramePr>
          <p:nvPr>
            <p:ph idx="1"/>
          </p:nvPr>
        </p:nvGraphicFramePr>
        <p:xfrm>
          <a:off x="1435100" y="2227263"/>
          <a:ext cx="7241356" cy="2570480"/>
        </p:xfrm>
        <a:graphic>
          <a:graphicData uri="http://schemas.openxmlformats.org/drawingml/2006/table">
            <a:tbl>
              <a:tblPr firstRow="1" bandRow="1">
                <a:tableStyleId>{7DF18680-E054-41AD-8BC1-D1AEF772440D}</a:tableStyleId>
              </a:tblPr>
              <a:tblGrid>
                <a:gridCol w="3477959"/>
                <a:gridCol w="1109980"/>
                <a:gridCol w="930974"/>
                <a:gridCol w="659130"/>
                <a:gridCol w="1063313"/>
              </a:tblGrid>
              <a:tr h="370840">
                <a:tc>
                  <a:txBody>
                    <a:bodyPr/>
                    <a:lstStyle/>
                    <a:p>
                      <a:r>
                        <a:rPr lang="tr-TR" dirty="0" smtClean="0"/>
                        <a:t>Hastalık</a:t>
                      </a:r>
                      <a:endParaRPr lang="tr-TR" dirty="0"/>
                    </a:p>
                  </a:txBody>
                  <a:tcPr/>
                </a:tc>
                <a:tc>
                  <a:txBody>
                    <a:bodyPr/>
                    <a:lstStyle/>
                    <a:p>
                      <a:r>
                        <a:rPr lang="tr-TR" dirty="0" smtClean="0"/>
                        <a:t>Bildirim</a:t>
                      </a:r>
                      <a:endParaRPr lang="tr-TR" dirty="0"/>
                    </a:p>
                  </a:txBody>
                  <a:tcPr/>
                </a:tc>
                <a:tc>
                  <a:txBody>
                    <a:bodyPr/>
                    <a:lstStyle/>
                    <a:p>
                      <a:r>
                        <a:rPr lang="tr-TR" dirty="0" smtClean="0"/>
                        <a:t>Onaylı</a:t>
                      </a:r>
                      <a:endParaRPr lang="tr-TR" dirty="0"/>
                    </a:p>
                  </a:txBody>
                  <a:tcPr/>
                </a:tc>
                <a:tc>
                  <a:txBody>
                    <a:bodyPr/>
                    <a:lstStyle/>
                    <a:p>
                      <a:r>
                        <a:rPr lang="tr-TR" dirty="0" smtClean="0"/>
                        <a:t>Red</a:t>
                      </a:r>
                      <a:endParaRPr lang="tr-TR" dirty="0"/>
                    </a:p>
                  </a:txBody>
                  <a:tcPr/>
                </a:tc>
                <a:tc>
                  <a:txBody>
                    <a:bodyPr/>
                    <a:lstStyle/>
                    <a:p>
                      <a:r>
                        <a:rPr lang="tr-TR" dirty="0" smtClean="0"/>
                        <a:t>Sönmüş</a:t>
                      </a:r>
                      <a:endParaRPr lang="tr-TR" dirty="0"/>
                    </a:p>
                  </a:txBody>
                  <a:tcPr/>
                </a:tc>
              </a:tr>
              <a:tr h="370840">
                <a:tc>
                  <a:txBody>
                    <a:bodyPr/>
                    <a:lstStyle/>
                    <a:p>
                      <a:r>
                        <a:rPr lang="tr-TR" dirty="0" smtClean="0"/>
                        <a:t>Şap</a:t>
                      </a:r>
                      <a:endParaRPr lang="tr-TR" dirty="0"/>
                    </a:p>
                  </a:txBody>
                  <a:tcPr>
                    <a:lnB w="12700" cmpd="sng">
                      <a:noFill/>
                    </a:lnB>
                  </a:tcPr>
                </a:tc>
                <a:tc>
                  <a:txBody>
                    <a:bodyPr/>
                    <a:lstStyle/>
                    <a:p>
                      <a:pPr algn="ctr"/>
                      <a:r>
                        <a:rPr lang="tr-TR" dirty="0" smtClean="0"/>
                        <a:t>7</a:t>
                      </a:r>
                      <a:endParaRPr lang="tr-TR" dirty="0"/>
                    </a:p>
                  </a:txBody>
                  <a:tcPr>
                    <a:lnB w="12700" cmpd="sng">
                      <a:noFill/>
                    </a:lnB>
                  </a:tcPr>
                </a:tc>
                <a:tc>
                  <a:txBody>
                    <a:bodyPr/>
                    <a:lstStyle/>
                    <a:p>
                      <a:pPr algn="ctr"/>
                      <a:r>
                        <a:rPr lang="tr-TR" dirty="0" smtClean="0"/>
                        <a:t>7</a:t>
                      </a:r>
                      <a:endParaRPr lang="tr-TR" dirty="0"/>
                    </a:p>
                  </a:txBody>
                  <a:tcPr>
                    <a:lnB w="12700" cmpd="sng">
                      <a:noFill/>
                    </a:lnB>
                  </a:tcPr>
                </a:tc>
                <a:tc>
                  <a:txBody>
                    <a:bodyPr/>
                    <a:lstStyle/>
                    <a:p>
                      <a:pPr algn="ctr"/>
                      <a:r>
                        <a:rPr lang="tr-TR" dirty="0" smtClean="0"/>
                        <a:t>0</a:t>
                      </a:r>
                      <a:endParaRPr lang="tr-TR" dirty="0"/>
                    </a:p>
                  </a:txBody>
                  <a:tcPr>
                    <a:lnB w="12700" cmpd="sng">
                      <a:noFill/>
                    </a:lnB>
                  </a:tcPr>
                </a:tc>
                <a:tc>
                  <a:txBody>
                    <a:bodyPr/>
                    <a:lstStyle/>
                    <a:p>
                      <a:pPr algn="ctr"/>
                      <a:r>
                        <a:rPr lang="tr-TR" dirty="0" smtClean="0"/>
                        <a:t>7</a:t>
                      </a:r>
                      <a:endParaRPr lang="tr-TR" dirty="0"/>
                    </a:p>
                  </a:txBody>
                  <a:tcPr>
                    <a:lnB w="12700" cmpd="sng">
                      <a:noFill/>
                    </a:lnB>
                  </a:tcPr>
                </a:tc>
              </a:tr>
              <a:tr h="185420">
                <a:tc>
                  <a:txBody>
                    <a:bodyPr/>
                    <a:lstStyle/>
                    <a:p>
                      <a:r>
                        <a:rPr lang="tr-TR" dirty="0" err="1" smtClean="0"/>
                        <a:t>Newcastle</a:t>
                      </a:r>
                      <a:r>
                        <a:rPr lang="tr-TR" dirty="0" smtClean="0"/>
                        <a:t> (Yalancı Tavuk Vebası)</a:t>
                      </a:r>
                      <a:endParaRPr lang="tr-TR"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dirty="0" smtClean="0"/>
                        <a:t>4</a:t>
                      </a:r>
                      <a:endParaRPr lang="tr-TR"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dirty="0" smtClean="0"/>
                        <a:t>4</a:t>
                      </a:r>
                      <a:endParaRPr lang="tr-TR"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dirty="0" smtClean="0"/>
                        <a:t>0</a:t>
                      </a:r>
                      <a:endParaRPr lang="tr-TR"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dirty="0" smtClean="0"/>
                        <a:t>4</a:t>
                      </a:r>
                      <a:endParaRPr lang="tr-TR"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2880">
                <a:tc>
                  <a:txBody>
                    <a:bodyPr/>
                    <a:lstStyle/>
                    <a:p>
                      <a:r>
                        <a:rPr lang="tr-TR" dirty="0" smtClean="0"/>
                        <a:t>Kuduz</a:t>
                      </a:r>
                      <a:endParaRPr lang="tr-TR"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dirty="0" smtClean="0"/>
                        <a:t>1</a:t>
                      </a:r>
                      <a:endParaRPr lang="tr-TR"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dirty="0" smtClean="0"/>
                        <a:t>1</a:t>
                      </a:r>
                      <a:endParaRPr lang="tr-TR"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dirty="0" smtClean="0"/>
                        <a:t>0</a:t>
                      </a:r>
                      <a:endParaRPr lang="tr-TR"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dirty="0" smtClean="0"/>
                        <a:t>1</a:t>
                      </a:r>
                      <a:endParaRPr lang="tr-TR"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2880">
                <a:tc>
                  <a:txBody>
                    <a:bodyPr/>
                    <a:lstStyle/>
                    <a:p>
                      <a:r>
                        <a:rPr lang="tr-TR" dirty="0" smtClean="0"/>
                        <a:t>Sığır Tüberkülozu</a:t>
                      </a:r>
                      <a:endParaRPr lang="tr-TR"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dirty="0" smtClean="0"/>
                        <a:t>20</a:t>
                      </a:r>
                      <a:endParaRPr lang="tr-TR"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dirty="0" smtClean="0"/>
                        <a:t>18</a:t>
                      </a:r>
                      <a:endParaRPr lang="tr-TR"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dirty="0" smtClean="0"/>
                        <a:t>2</a:t>
                      </a:r>
                      <a:endParaRPr lang="tr-TR"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dirty="0" smtClean="0"/>
                        <a:t>10</a:t>
                      </a:r>
                      <a:endParaRPr lang="tr-TR"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2880">
                <a:tc>
                  <a:txBody>
                    <a:bodyPr/>
                    <a:lstStyle/>
                    <a:p>
                      <a:r>
                        <a:rPr lang="tr-TR" dirty="0" smtClean="0"/>
                        <a:t>Arıların Amerikan Yavru Çürüklüğü</a:t>
                      </a:r>
                      <a:endParaRPr lang="tr-TR"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tr-TR" dirty="0" smtClean="0"/>
                        <a:t>1</a:t>
                      </a:r>
                      <a:endParaRPr lang="tr-TR"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tr-TR" dirty="0" smtClean="0"/>
                        <a:t>0</a:t>
                      </a:r>
                      <a:endParaRPr lang="tr-TR"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tr-TR" dirty="0" smtClean="0"/>
                        <a:t>1</a:t>
                      </a:r>
                      <a:endParaRPr lang="tr-TR"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tr-TR" dirty="0" smtClean="0"/>
                        <a:t>0</a:t>
                      </a:r>
                      <a:endParaRPr lang="tr-TR"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182880">
                <a:tc>
                  <a:txBody>
                    <a:bodyPr/>
                    <a:lstStyle/>
                    <a:p>
                      <a:r>
                        <a:rPr lang="tr-TR" b="1" dirty="0" smtClean="0"/>
                        <a:t>TOPLAM</a:t>
                      </a:r>
                      <a:endParaRPr lang="tr-TR" b="1"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tr-TR" b="1" dirty="0" smtClean="0"/>
                        <a:t>33</a:t>
                      </a:r>
                      <a:endParaRPr lang="tr-TR" b="1"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tr-TR" b="1" dirty="0" smtClean="0"/>
                        <a:t>30</a:t>
                      </a:r>
                      <a:endParaRPr lang="tr-TR" b="1"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tr-TR" b="1" dirty="0" smtClean="0"/>
                        <a:t>3</a:t>
                      </a:r>
                      <a:endParaRPr lang="tr-TR" b="1"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tr-TR" b="1" dirty="0" smtClean="0"/>
                        <a:t>22</a:t>
                      </a:r>
                      <a:endParaRPr lang="tr-TR" b="1"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Başlık 1"/>
          <p:cNvSpPr>
            <a:spLocks noGrp="1"/>
          </p:cNvSpPr>
          <p:nvPr>
            <p:ph type="title"/>
          </p:nvPr>
        </p:nvSpPr>
        <p:spPr bwMode="auto">
          <a:xfrm>
            <a:off x="1435100" y="620713"/>
            <a:ext cx="7499350" cy="792162"/>
          </a:xfrm>
        </p:spPr>
        <p:txBody>
          <a:bodyPr vert="horz" wrap="square" lIns="91440" tIns="45720" rIns="91440" bIns="45720" numCol="1" anchorCtr="0" compatLnSpc="1">
            <a:prstTxWarp prst="textNoShape">
              <a:avLst/>
            </a:prstTxWarp>
          </a:bodyPr>
          <a:lstStyle/>
          <a:p>
            <a:pPr eaLnBrk="1" hangingPunct="1"/>
            <a:r>
              <a:rPr lang="tr-TR" sz="3200" b="1" dirty="0" smtClean="0">
                <a:effectLst/>
              </a:rPr>
              <a:t> Hayvansal Ürün Geçişi (Transit)</a:t>
            </a:r>
          </a:p>
        </p:txBody>
      </p:sp>
      <p:sp>
        <p:nvSpPr>
          <p:cNvPr id="69634" name="İçerik Yer Tutucusu 2"/>
          <p:cNvSpPr>
            <a:spLocks noGrp="1"/>
          </p:cNvSpPr>
          <p:nvPr>
            <p:ph idx="1"/>
          </p:nvPr>
        </p:nvSpPr>
        <p:spPr>
          <a:xfrm>
            <a:off x="1403350" y="1797050"/>
            <a:ext cx="7416800" cy="2063750"/>
          </a:xfrm>
        </p:spPr>
        <p:txBody>
          <a:bodyPr/>
          <a:lstStyle/>
          <a:p>
            <a:pPr eaLnBrk="1" hangingPunct="1"/>
            <a:r>
              <a:rPr lang="tr-TR" dirty="0" smtClean="0"/>
              <a:t>2013 yılında ilimizden 1.955 adet hayvansal ürün ve madde taşıyan (</a:t>
            </a:r>
            <a:r>
              <a:rPr lang="tr-TR" dirty="0" err="1" smtClean="0"/>
              <a:t>tereyağ</a:t>
            </a:r>
            <a:r>
              <a:rPr lang="tr-TR" dirty="0" smtClean="0"/>
              <a:t>, yumurta, peynir vb.) tırın transit işlemi yapılmıştır.</a:t>
            </a:r>
          </a:p>
        </p:txBody>
      </p:sp>
      <p:pic>
        <p:nvPicPr>
          <p:cNvPr id="69635" name="Resim 7"/>
          <p:cNvPicPr>
            <a:picLocks noChangeAspect="1"/>
          </p:cNvPicPr>
          <p:nvPr/>
        </p:nvPicPr>
        <p:blipFill>
          <a:blip r:embed="rId2"/>
          <a:srcRect/>
          <a:stretch>
            <a:fillRect/>
          </a:stretch>
        </p:blipFill>
        <p:spPr bwMode="auto">
          <a:xfrm>
            <a:off x="4859338" y="3933825"/>
            <a:ext cx="3816350" cy="2297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350" y="2636838"/>
            <a:ext cx="7497763" cy="1584325"/>
          </a:xfrm>
        </p:spPr>
        <p:txBody>
          <a:bodyPr/>
          <a:lstStyle/>
          <a:p>
            <a:pPr eaLnBrk="1" fontAlgn="auto" hangingPunct="1">
              <a:spcAft>
                <a:spcPts val="0"/>
              </a:spcAft>
              <a:defRPr/>
            </a:pPr>
            <a:r>
              <a:rPr lang="tr-TR" b="1" dirty="0" smtClean="0">
                <a:solidFill>
                  <a:schemeClr val="tx2">
                    <a:satMod val="130000"/>
                  </a:schemeClr>
                </a:solidFill>
              </a:rPr>
              <a:t>Su Ürünleri Çalışmaları</a:t>
            </a:r>
            <a:endParaRPr lang="tr-TR" b="1"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Başlık 1"/>
          <p:cNvSpPr>
            <a:spLocks noGrp="1"/>
          </p:cNvSpPr>
          <p:nvPr>
            <p:ph type="title"/>
          </p:nvPr>
        </p:nvSpPr>
        <p:spPr bwMode="auto">
          <a:xfrm>
            <a:off x="1435100" y="260350"/>
            <a:ext cx="7499350" cy="1431925"/>
          </a:xfrm>
        </p:spPr>
        <p:txBody>
          <a:bodyPr vert="horz" wrap="square" lIns="91440" tIns="45720" rIns="91440" bIns="45720" numCol="1" anchorCtr="0" compatLnSpc="1">
            <a:prstTxWarp prst="textNoShape">
              <a:avLst/>
            </a:prstTxWarp>
          </a:bodyPr>
          <a:lstStyle/>
          <a:p>
            <a:pPr eaLnBrk="1" hangingPunct="1"/>
            <a:r>
              <a:rPr lang="tr-TR" sz="3200" b="1" smtClean="0">
                <a:effectLst/>
              </a:rPr>
              <a:t>2013 Yılı Gemi, Gerçek Kişi ve Amatör Ruhsat Sayıları</a:t>
            </a:r>
          </a:p>
        </p:txBody>
      </p:sp>
      <p:graphicFrame>
        <p:nvGraphicFramePr>
          <p:cNvPr id="4" name="İçerik Yer Tutucusu 3"/>
          <p:cNvGraphicFramePr>
            <a:graphicFrameLocks noGrp="1"/>
          </p:cNvGraphicFramePr>
          <p:nvPr>
            <p:ph idx="1"/>
          </p:nvPr>
        </p:nvGraphicFramePr>
        <p:xfrm>
          <a:off x="1403350" y="1773238"/>
          <a:ext cx="7344816" cy="1010920"/>
        </p:xfrm>
        <a:graphic>
          <a:graphicData uri="http://schemas.openxmlformats.org/drawingml/2006/table">
            <a:tbl>
              <a:tblPr firstRow="1" bandRow="1">
                <a:tableStyleId>{7DF18680-E054-41AD-8BC1-D1AEF772440D}</a:tableStyleId>
              </a:tblPr>
              <a:tblGrid>
                <a:gridCol w="2232248"/>
                <a:gridCol w="2735591"/>
                <a:gridCol w="2376977"/>
              </a:tblGrid>
              <a:tr h="370840">
                <a:tc>
                  <a:txBody>
                    <a:bodyPr/>
                    <a:lstStyle/>
                    <a:p>
                      <a:r>
                        <a:rPr lang="tr-TR" dirty="0" smtClean="0"/>
                        <a:t>Ruhsatlı Gemi Sayısı</a:t>
                      </a:r>
                      <a:endParaRPr lang="tr-TR" dirty="0"/>
                    </a:p>
                  </a:txBody>
                  <a:tcPr/>
                </a:tc>
                <a:tc>
                  <a:txBody>
                    <a:bodyPr/>
                    <a:lstStyle/>
                    <a:p>
                      <a:r>
                        <a:rPr lang="tr-TR" dirty="0" smtClean="0"/>
                        <a:t>Gerçek Kişi Ruhsat Sayısı</a:t>
                      </a:r>
                      <a:endParaRPr lang="tr-TR" dirty="0"/>
                    </a:p>
                  </a:txBody>
                  <a:tcPr/>
                </a:tc>
                <a:tc>
                  <a:txBody>
                    <a:bodyPr/>
                    <a:lstStyle/>
                    <a:p>
                      <a:r>
                        <a:rPr lang="tr-TR" dirty="0" smtClean="0"/>
                        <a:t>Amatör Ruhsat Sayısı</a:t>
                      </a:r>
                      <a:endParaRPr lang="tr-TR" dirty="0"/>
                    </a:p>
                  </a:txBody>
                  <a:tcPr/>
                </a:tc>
              </a:tr>
              <a:tr h="370840">
                <a:tc>
                  <a:txBody>
                    <a:bodyPr/>
                    <a:lstStyle/>
                    <a:p>
                      <a:pPr algn="ctr"/>
                      <a:r>
                        <a:rPr lang="tr-TR" dirty="0" smtClean="0"/>
                        <a:t>549</a:t>
                      </a:r>
                      <a:endParaRPr lang="tr-TR" dirty="0"/>
                    </a:p>
                  </a:txBody>
                  <a:tcPr/>
                </a:tc>
                <a:tc>
                  <a:txBody>
                    <a:bodyPr/>
                    <a:lstStyle/>
                    <a:p>
                      <a:pPr algn="ctr"/>
                      <a:r>
                        <a:rPr lang="tr-TR" dirty="0" smtClean="0"/>
                        <a:t>5.266</a:t>
                      </a:r>
                      <a:endParaRPr lang="tr-TR" dirty="0"/>
                    </a:p>
                  </a:txBody>
                  <a:tcPr/>
                </a:tc>
                <a:tc>
                  <a:txBody>
                    <a:bodyPr/>
                    <a:lstStyle/>
                    <a:p>
                      <a:pPr algn="ctr"/>
                      <a:r>
                        <a:rPr lang="tr-TR" dirty="0" smtClean="0"/>
                        <a:t>1.533</a:t>
                      </a:r>
                      <a:endParaRPr lang="tr-TR" dirty="0"/>
                    </a:p>
                  </a:txBody>
                  <a:tcPr/>
                </a:tc>
              </a:tr>
            </a:tbl>
          </a:graphicData>
        </a:graphic>
      </p:graphicFrame>
      <p:pic>
        <p:nvPicPr>
          <p:cNvPr id="6" name="Resim 5"/>
          <p:cNvPicPr>
            <a:picLocks noChangeAspect="1"/>
          </p:cNvPicPr>
          <p:nvPr/>
        </p:nvPicPr>
        <p:blipFill>
          <a:blip r:embed="rId2">
            <a:extLst/>
          </a:blip>
          <a:stretch>
            <a:fillRect/>
          </a:stretch>
        </p:blipFill>
        <p:spPr>
          <a:xfrm>
            <a:off x="2267744" y="2888940"/>
            <a:ext cx="5688632" cy="37804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Başlık 1"/>
          <p:cNvSpPr>
            <a:spLocks noGrp="1"/>
          </p:cNvSpPr>
          <p:nvPr>
            <p:ph type="title"/>
          </p:nvPr>
        </p:nvSpPr>
        <p:spPr bwMode="auto">
          <a:xfrm>
            <a:off x="1435100" y="557213"/>
            <a:ext cx="7499350" cy="1143000"/>
          </a:xfrm>
        </p:spPr>
        <p:txBody>
          <a:bodyPr vert="horz" wrap="square" lIns="91440" tIns="45720" rIns="91440" bIns="45720" numCol="1" anchorCtr="0" compatLnSpc="1">
            <a:prstTxWarp prst="textNoShape">
              <a:avLst/>
            </a:prstTxWarp>
          </a:bodyPr>
          <a:lstStyle/>
          <a:p>
            <a:pPr eaLnBrk="1" hangingPunct="1"/>
            <a:r>
              <a:rPr lang="tr-TR" sz="3200" b="1" smtClean="0">
                <a:effectLst/>
              </a:rPr>
              <a:t>2013 Yılında Ruhsat Tezkereleri İle İlgili Yapılan İşlemler</a:t>
            </a:r>
          </a:p>
        </p:txBody>
      </p:sp>
      <p:graphicFrame>
        <p:nvGraphicFramePr>
          <p:cNvPr id="4" name="İçerik Yer Tutucusu 3"/>
          <p:cNvGraphicFramePr>
            <a:graphicFrameLocks noGrp="1"/>
          </p:cNvGraphicFramePr>
          <p:nvPr>
            <p:ph idx="1"/>
          </p:nvPr>
        </p:nvGraphicFramePr>
        <p:xfrm>
          <a:off x="1435100" y="2155825"/>
          <a:ext cx="7097340" cy="1849120"/>
        </p:xfrm>
        <a:graphic>
          <a:graphicData uri="http://schemas.openxmlformats.org/drawingml/2006/table">
            <a:tbl>
              <a:tblPr firstRow="1" bandRow="1">
                <a:tableStyleId>{7DF18680-E054-41AD-8BC1-D1AEF772440D}</a:tableStyleId>
              </a:tblPr>
              <a:tblGrid>
                <a:gridCol w="1984772"/>
                <a:gridCol w="1481900"/>
                <a:gridCol w="1902476"/>
                <a:gridCol w="1728192"/>
              </a:tblGrid>
              <a:tr h="117832">
                <a:tc>
                  <a:txBody>
                    <a:bodyPr/>
                    <a:lstStyle/>
                    <a:p>
                      <a:endParaRPr lang="tr-TR" dirty="0"/>
                    </a:p>
                  </a:txBody>
                  <a:tcPr/>
                </a:tc>
                <a:tc>
                  <a:txBody>
                    <a:bodyPr/>
                    <a:lstStyle/>
                    <a:p>
                      <a:r>
                        <a:rPr lang="tr-TR" dirty="0" smtClean="0"/>
                        <a:t>Yeni Verilen</a:t>
                      </a:r>
                      <a:endParaRPr lang="tr-TR" dirty="0"/>
                    </a:p>
                  </a:txBody>
                  <a:tcPr/>
                </a:tc>
                <a:tc>
                  <a:txBody>
                    <a:bodyPr/>
                    <a:lstStyle/>
                    <a:p>
                      <a:r>
                        <a:rPr lang="tr-TR" dirty="0" smtClean="0"/>
                        <a:t>Vize</a:t>
                      </a:r>
                      <a:endParaRPr lang="tr-TR" dirty="0"/>
                    </a:p>
                  </a:txBody>
                  <a:tcPr/>
                </a:tc>
                <a:tc>
                  <a:txBody>
                    <a:bodyPr/>
                    <a:lstStyle/>
                    <a:p>
                      <a:r>
                        <a:rPr lang="tr-TR" dirty="0" smtClean="0"/>
                        <a:t>İptal</a:t>
                      </a:r>
                      <a:r>
                        <a:rPr lang="tr-TR" baseline="0" dirty="0" smtClean="0"/>
                        <a:t> Edilen</a:t>
                      </a:r>
                      <a:endParaRPr lang="tr-TR" dirty="0"/>
                    </a:p>
                  </a:txBody>
                  <a:tcPr/>
                </a:tc>
              </a:tr>
              <a:tr h="370840">
                <a:tc>
                  <a:txBody>
                    <a:bodyPr/>
                    <a:lstStyle/>
                    <a:p>
                      <a:r>
                        <a:rPr lang="tr-TR" dirty="0" smtClean="0"/>
                        <a:t>Gemi</a:t>
                      </a:r>
                      <a:endParaRPr lang="tr-TR" dirty="0"/>
                    </a:p>
                  </a:txBody>
                  <a:tcPr/>
                </a:tc>
                <a:tc>
                  <a:txBody>
                    <a:bodyPr/>
                    <a:lstStyle/>
                    <a:p>
                      <a:pPr algn="ctr"/>
                      <a:r>
                        <a:rPr lang="tr-TR" dirty="0" smtClean="0"/>
                        <a:t>-</a:t>
                      </a:r>
                      <a:endParaRPr lang="tr-TR" dirty="0"/>
                    </a:p>
                  </a:txBody>
                  <a:tcPr/>
                </a:tc>
                <a:tc>
                  <a:txBody>
                    <a:bodyPr/>
                    <a:lstStyle/>
                    <a:p>
                      <a:pPr algn="ctr"/>
                      <a:r>
                        <a:rPr lang="tr-TR" dirty="0" smtClean="0"/>
                        <a:t>303</a:t>
                      </a:r>
                      <a:endParaRPr lang="tr-TR" dirty="0"/>
                    </a:p>
                  </a:txBody>
                  <a:tcPr/>
                </a:tc>
                <a:tc>
                  <a:txBody>
                    <a:bodyPr/>
                    <a:lstStyle/>
                    <a:p>
                      <a:pPr algn="ctr"/>
                      <a:r>
                        <a:rPr lang="tr-TR" dirty="0" smtClean="0"/>
                        <a:t>11</a:t>
                      </a:r>
                      <a:endParaRPr lang="tr-TR" dirty="0"/>
                    </a:p>
                  </a:txBody>
                  <a:tcPr/>
                </a:tc>
              </a:tr>
              <a:tr h="370840">
                <a:tc>
                  <a:txBody>
                    <a:bodyPr/>
                    <a:lstStyle/>
                    <a:p>
                      <a:r>
                        <a:rPr lang="tr-TR" dirty="0" smtClean="0"/>
                        <a:t>Gerçek Kişi</a:t>
                      </a:r>
                      <a:endParaRPr lang="tr-TR" dirty="0"/>
                    </a:p>
                  </a:txBody>
                  <a:tcPr/>
                </a:tc>
                <a:tc>
                  <a:txBody>
                    <a:bodyPr/>
                    <a:lstStyle/>
                    <a:p>
                      <a:pPr algn="ctr"/>
                      <a:r>
                        <a:rPr lang="tr-TR" dirty="0" smtClean="0"/>
                        <a:t>575</a:t>
                      </a:r>
                      <a:endParaRPr lang="tr-TR" dirty="0"/>
                    </a:p>
                  </a:txBody>
                  <a:tcPr/>
                </a:tc>
                <a:tc>
                  <a:txBody>
                    <a:bodyPr/>
                    <a:lstStyle/>
                    <a:p>
                      <a:pPr algn="ctr"/>
                      <a:r>
                        <a:rPr lang="tr-TR" dirty="0" smtClean="0"/>
                        <a:t>337</a:t>
                      </a:r>
                      <a:endParaRPr lang="tr-TR" dirty="0"/>
                    </a:p>
                  </a:txBody>
                  <a:tcPr/>
                </a:tc>
                <a:tc>
                  <a:txBody>
                    <a:bodyPr/>
                    <a:lstStyle/>
                    <a:p>
                      <a:pPr algn="ctr"/>
                      <a:r>
                        <a:rPr lang="tr-TR" dirty="0" smtClean="0"/>
                        <a:t>802</a:t>
                      </a:r>
                      <a:endParaRPr lang="tr-TR" dirty="0"/>
                    </a:p>
                  </a:txBody>
                  <a:tcPr/>
                </a:tc>
              </a:tr>
              <a:tr h="370840">
                <a:tc>
                  <a:txBody>
                    <a:bodyPr/>
                    <a:lstStyle/>
                    <a:p>
                      <a:r>
                        <a:rPr lang="tr-TR" dirty="0" smtClean="0"/>
                        <a:t>Amatör</a:t>
                      </a:r>
                      <a:endParaRPr lang="tr-TR" dirty="0"/>
                    </a:p>
                  </a:txBody>
                  <a:tcPr/>
                </a:tc>
                <a:tc>
                  <a:txBody>
                    <a:bodyPr/>
                    <a:lstStyle/>
                    <a:p>
                      <a:pPr algn="ctr"/>
                      <a:r>
                        <a:rPr lang="tr-TR" dirty="0" smtClean="0"/>
                        <a:t>697</a:t>
                      </a:r>
                      <a:endParaRPr lang="tr-TR" dirty="0"/>
                    </a:p>
                  </a:txBody>
                  <a:tcPr/>
                </a:tc>
                <a:tc>
                  <a:txBody>
                    <a:bodyPr/>
                    <a:lstStyle/>
                    <a:p>
                      <a:pPr algn="ctr"/>
                      <a:r>
                        <a:rPr lang="tr-TR" dirty="0" smtClean="0"/>
                        <a:t>-</a:t>
                      </a:r>
                      <a:endParaRPr lang="tr-TR" dirty="0"/>
                    </a:p>
                  </a:txBody>
                  <a:tcPr/>
                </a:tc>
                <a:tc>
                  <a:txBody>
                    <a:bodyPr/>
                    <a:lstStyle/>
                    <a:p>
                      <a:pPr algn="ctr"/>
                      <a:r>
                        <a:rPr lang="tr-TR" dirty="0" smtClean="0"/>
                        <a:t>-</a:t>
                      </a:r>
                      <a:endParaRPr lang="tr-TR" dirty="0"/>
                    </a:p>
                  </a:txBody>
                  <a:tcPr/>
                </a:tc>
              </a:tr>
              <a:tr h="370840">
                <a:tc>
                  <a:txBody>
                    <a:bodyPr/>
                    <a:lstStyle/>
                    <a:p>
                      <a:pPr algn="r"/>
                      <a:r>
                        <a:rPr lang="tr-TR" b="1" dirty="0" smtClean="0">
                          <a:solidFill>
                            <a:schemeClr val="accent5"/>
                          </a:solidFill>
                        </a:rPr>
                        <a:t>Toplam</a:t>
                      </a:r>
                      <a:endParaRPr lang="tr-TR" b="1" dirty="0">
                        <a:solidFill>
                          <a:schemeClr val="accent5"/>
                        </a:solidFill>
                      </a:endParaRPr>
                    </a:p>
                  </a:txBody>
                  <a:tcPr/>
                </a:tc>
                <a:tc>
                  <a:txBody>
                    <a:bodyPr/>
                    <a:lstStyle/>
                    <a:p>
                      <a:pPr algn="ctr"/>
                      <a:r>
                        <a:rPr lang="tr-TR" b="1" dirty="0" smtClean="0">
                          <a:solidFill>
                            <a:schemeClr val="accent5"/>
                          </a:solidFill>
                        </a:rPr>
                        <a:t>1272</a:t>
                      </a:r>
                      <a:endParaRPr lang="tr-TR" b="1" dirty="0">
                        <a:solidFill>
                          <a:schemeClr val="accent5"/>
                        </a:solidFill>
                      </a:endParaRPr>
                    </a:p>
                  </a:txBody>
                  <a:tcPr/>
                </a:tc>
                <a:tc>
                  <a:txBody>
                    <a:bodyPr/>
                    <a:lstStyle/>
                    <a:p>
                      <a:pPr algn="ctr"/>
                      <a:r>
                        <a:rPr lang="tr-TR" b="1" dirty="0" smtClean="0">
                          <a:solidFill>
                            <a:schemeClr val="accent5"/>
                          </a:solidFill>
                        </a:rPr>
                        <a:t>640</a:t>
                      </a:r>
                      <a:endParaRPr lang="tr-TR" b="1" dirty="0">
                        <a:solidFill>
                          <a:schemeClr val="accent5"/>
                        </a:solidFill>
                      </a:endParaRPr>
                    </a:p>
                  </a:txBody>
                  <a:tcPr/>
                </a:tc>
                <a:tc>
                  <a:txBody>
                    <a:bodyPr/>
                    <a:lstStyle/>
                    <a:p>
                      <a:pPr algn="ctr"/>
                      <a:r>
                        <a:rPr lang="tr-TR" b="1" dirty="0" smtClean="0">
                          <a:solidFill>
                            <a:schemeClr val="accent5"/>
                          </a:solidFill>
                        </a:rPr>
                        <a:t>813</a:t>
                      </a:r>
                      <a:endParaRPr lang="tr-TR" b="1" dirty="0">
                        <a:solidFill>
                          <a:schemeClr val="accent5"/>
                        </a:solidFill>
                      </a:endParaRPr>
                    </a:p>
                  </a:txBody>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Başlık 1"/>
          <p:cNvSpPr>
            <a:spLocks noGrp="1"/>
          </p:cNvSpPr>
          <p:nvPr>
            <p:ph type="title"/>
          </p:nvPr>
        </p:nvSpPr>
        <p:spPr bwMode="auto">
          <a:xfrm>
            <a:off x="1331913" y="274638"/>
            <a:ext cx="7497762" cy="1143000"/>
          </a:xfrm>
        </p:spPr>
        <p:txBody>
          <a:bodyPr vert="horz" wrap="square" lIns="91440" tIns="45720" rIns="91440" bIns="45720" numCol="1" anchorCtr="0" compatLnSpc="1">
            <a:prstTxWarp prst="textNoShape">
              <a:avLst/>
            </a:prstTxWarp>
          </a:bodyPr>
          <a:lstStyle/>
          <a:p>
            <a:pPr eaLnBrk="1" hangingPunct="1"/>
            <a:r>
              <a:rPr lang="tr-TR" sz="3200" b="1" dirty="0" smtClean="0">
                <a:effectLst/>
              </a:rPr>
              <a:t>Tarımsal Kaynaklı Nitrat Kirliliği Numuneleri</a:t>
            </a:r>
          </a:p>
        </p:txBody>
      </p:sp>
      <p:graphicFrame>
        <p:nvGraphicFramePr>
          <p:cNvPr id="4" name="İçerik Yer Tutucusu 3"/>
          <p:cNvGraphicFramePr>
            <a:graphicFrameLocks noGrp="1"/>
          </p:cNvGraphicFramePr>
          <p:nvPr>
            <p:ph idx="1"/>
          </p:nvPr>
        </p:nvGraphicFramePr>
        <p:xfrm>
          <a:off x="1403350" y="1679575"/>
          <a:ext cx="7499349" cy="741680"/>
        </p:xfrm>
        <a:graphic>
          <a:graphicData uri="http://schemas.openxmlformats.org/drawingml/2006/table">
            <a:tbl>
              <a:tblPr firstRow="1" bandRow="1">
                <a:tableStyleId>{7DF18680-E054-41AD-8BC1-D1AEF772440D}</a:tableStyleId>
              </a:tblPr>
              <a:tblGrid>
                <a:gridCol w="2499783"/>
                <a:gridCol w="2499783"/>
                <a:gridCol w="2499783"/>
              </a:tblGrid>
              <a:tr h="370840">
                <a:tc>
                  <a:txBody>
                    <a:bodyPr/>
                    <a:lstStyle/>
                    <a:p>
                      <a:r>
                        <a:rPr lang="tr-TR" dirty="0" smtClean="0"/>
                        <a:t>Yıllar</a:t>
                      </a:r>
                      <a:endParaRPr lang="tr-TR" dirty="0"/>
                    </a:p>
                  </a:txBody>
                  <a:tcPr/>
                </a:tc>
                <a:tc>
                  <a:txBody>
                    <a:bodyPr/>
                    <a:lstStyle/>
                    <a:p>
                      <a:r>
                        <a:rPr lang="tr-TR" dirty="0" smtClean="0"/>
                        <a:t>İstasyon Sayısı</a:t>
                      </a:r>
                      <a:endParaRPr lang="tr-TR" dirty="0"/>
                    </a:p>
                  </a:txBody>
                  <a:tcPr/>
                </a:tc>
                <a:tc>
                  <a:txBody>
                    <a:bodyPr/>
                    <a:lstStyle/>
                    <a:p>
                      <a:r>
                        <a:rPr lang="tr-TR" dirty="0" smtClean="0"/>
                        <a:t>Analiz Sayısı</a:t>
                      </a:r>
                      <a:endParaRPr lang="tr-TR" dirty="0"/>
                    </a:p>
                  </a:txBody>
                  <a:tcPr/>
                </a:tc>
              </a:tr>
              <a:tr h="370840">
                <a:tc>
                  <a:txBody>
                    <a:bodyPr/>
                    <a:lstStyle/>
                    <a:p>
                      <a:r>
                        <a:rPr lang="tr-TR" dirty="0" smtClean="0"/>
                        <a:t>2013 </a:t>
                      </a:r>
                      <a:endParaRPr lang="tr-TR" dirty="0"/>
                    </a:p>
                  </a:txBody>
                  <a:tcPr/>
                </a:tc>
                <a:tc>
                  <a:txBody>
                    <a:bodyPr/>
                    <a:lstStyle/>
                    <a:p>
                      <a:pPr algn="ctr"/>
                      <a:r>
                        <a:rPr lang="tr-TR" dirty="0" smtClean="0"/>
                        <a:t>10</a:t>
                      </a:r>
                      <a:endParaRPr lang="tr-TR" dirty="0"/>
                    </a:p>
                  </a:txBody>
                  <a:tcPr/>
                </a:tc>
                <a:tc>
                  <a:txBody>
                    <a:bodyPr/>
                    <a:lstStyle/>
                    <a:p>
                      <a:pPr algn="ctr"/>
                      <a:r>
                        <a:rPr lang="tr-TR" dirty="0" smtClean="0"/>
                        <a:t>104</a:t>
                      </a:r>
                      <a:endParaRPr lang="tr-TR" dirty="0"/>
                    </a:p>
                  </a:txBody>
                  <a:tcPr/>
                </a:tc>
              </a:tr>
            </a:tbl>
          </a:graphicData>
        </a:graphic>
      </p:graphicFrame>
      <p:sp>
        <p:nvSpPr>
          <p:cNvPr id="73744" name="Metin kutusu 4"/>
          <p:cNvSpPr txBox="1">
            <a:spLocks noChangeArrowheads="1"/>
          </p:cNvSpPr>
          <p:nvPr/>
        </p:nvSpPr>
        <p:spPr bwMode="auto">
          <a:xfrm>
            <a:off x="1403350" y="2638425"/>
            <a:ext cx="7632700" cy="646113"/>
          </a:xfrm>
          <a:prstGeom prst="rect">
            <a:avLst/>
          </a:prstGeom>
          <a:noFill/>
          <a:ln w="9525">
            <a:noFill/>
            <a:miter lim="800000"/>
            <a:headEnd/>
            <a:tailEnd/>
          </a:ln>
        </p:spPr>
        <p:txBody>
          <a:bodyPr>
            <a:spAutoFit/>
          </a:bodyPr>
          <a:lstStyle/>
          <a:p>
            <a:r>
              <a:rPr lang="tr-TR" dirty="0">
                <a:latin typeface="Gill Sans MT" pitchFamily="34" charset="0"/>
              </a:rPr>
              <a:t>Ayrıca alıcı ortamlara ait su kirliliği ve kontrolüne ilişkin deniz ve iç sularda toplam 7 numune alma istasyonu belirlenerek numuneler alınmıştır.</a:t>
            </a:r>
          </a:p>
        </p:txBody>
      </p:sp>
      <p:sp>
        <p:nvSpPr>
          <p:cNvPr id="73745" name="Başlık 1"/>
          <p:cNvSpPr txBox="1">
            <a:spLocks/>
          </p:cNvSpPr>
          <p:nvPr/>
        </p:nvSpPr>
        <p:spPr bwMode="auto">
          <a:xfrm>
            <a:off x="1387475" y="3222625"/>
            <a:ext cx="7499350" cy="1143000"/>
          </a:xfrm>
          <a:prstGeom prst="rect">
            <a:avLst/>
          </a:prstGeom>
          <a:noFill/>
          <a:ln w="9525">
            <a:noFill/>
            <a:miter lim="800000"/>
            <a:headEnd/>
            <a:tailEnd/>
          </a:ln>
        </p:spPr>
        <p:txBody>
          <a:bodyPr anchor="ctr"/>
          <a:lstStyle/>
          <a:p>
            <a:r>
              <a:rPr lang="tr-TR" sz="3200" b="1" dirty="0">
                <a:solidFill>
                  <a:srgbClr val="572314"/>
                </a:solidFill>
                <a:latin typeface="Gill Sans MT" pitchFamily="34" charset="0"/>
              </a:rPr>
              <a:t>Su Kirliliği Numuneleri</a:t>
            </a:r>
          </a:p>
        </p:txBody>
      </p:sp>
      <p:graphicFrame>
        <p:nvGraphicFramePr>
          <p:cNvPr id="7" name="İçerik Yer Tutucusu 3"/>
          <p:cNvGraphicFramePr>
            <a:graphicFrameLocks/>
          </p:cNvGraphicFramePr>
          <p:nvPr/>
        </p:nvGraphicFramePr>
        <p:xfrm>
          <a:off x="1403350" y="4271963"/>
          <a:ext cx="7499349" cy="741680"/>
        </p:xfrm>
        <a:graphic>
          <a:graphicData uri="http://schemas.openxmlformats.org/drawingml/2006/table">
            <a:tbl>
              <a:tblPr firstRow="1" bandRow="1">
                <a:tableStyleId>{7DF18680-E054-41AD-8BC1-D1AEF772440D}</a:tableStyleId>
              </a:tblPr>
              <a:tblGrid>
                <a:gridCol w="2499783"/>
                <a:gridCol w="2499783"/>
                <a:gridCol w="2499783"/>
              </a:tblGrid>
              <a:tr h="370840">
                <a:tc>
                  <a:txBody>
                    <a:bodyPr/>
                    <a:lstStyle/>
                    <a:p>
                      <a:r>
                        <a:rPr lang="tr-TR" dirty="0" smtClean="0"/>
                        <a:t>Yıllar</a:t>
                      </a:r>
                      <a:endParaRPr lang="tr-TR" dirty="0"/>
                    </a:p>
                  </a:txBody>
                  <a:tcPr/>
                </a:tc>
                <a:tc>
                  <a:txBody>
                    <a:bodyPr/>
                    <a:lstStyle/>
                    <a:p>
                      <a:r>
                        <a:rPr lang="tr-TR" dirty="0" smtClean="0"/>
                        <a:t>İstasyon Sayısı</a:t>
                      </a:r>
                      <a:endParaRPr lang="tr-TR" dirty="0"/>
                    </a:p>
                  </a:txBody>
                  <a:tcPr/>
                </a:tc>
                <a:tc>
                  <a:txBody>
                    <a:bodyPr/>
                    <a:lstStyle/>
                    <a:p>
                      <a:r>
                        <a:rPr lang="tr-TR" dirty="0" smtClean="0"/>
                        <a:t>Analiz Sayısı</a:t>
                      </a:r>
                      <a:endParaRPr lang="tr-TR" dirty="0"/>
                    </a:p>
                  </a:txBody>
                  <a:tcPr/>
                </a:tc>
              </a:tr>
              <a:tr h="370840">
                <a:tc>
                  <a:txBody>
                    <a:bodyPr/>
                    <a:lstStyle/>
                    <a:p>
                      <a:r>
                        <a:rPr lang="tr-TR" dirty="0" smtClean="0"/>
                        <a:t>2013 </a:t>
                      </a:r>
                      <a:endParaRPr lang="tr-TR" dirty="0"/>
                    </a:p>
                  </a:txBody>
                  <a:tcPr/>
                </a:tc>
                <a:tc>
                  <a:txBody>
                    <a:bodyPr/>
                    <a:lstStyle/>
                    <a:p>
                      <a:pPr algn="ctr"/>
                      <a:r>
                        <a:rPr lang="tr-TR" dirty="0" smtClean="0"/>
                        <a:t>7</a:t>
                      </a:r>
                      <a:endParaRPr lang="tr-TR" dirty="0"/>
                    </a:p>
                  </a:txBody>
                  <a:tcPr/>
                </a:tc>
                <a:tc>
                  <a:txBody>
                    <a:bodyPr/>
                    <a:lstStyle/>
                    <a:p>
                      <a:pPr algn="ctr"/>
                      <a:r>
                        <a:rPr lang="tr-TR" dirty="0" smtClean="0"/>
                        <a:t>28</a:t>
                      </a:r>
                      <a:endParaRPr lang="tr-TR" dirty="0"/>
                    </a:p>
                  </a:txBody>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Başlık 1"/>
          <p:cNvSpPr>
            <a:spLocks noGrp="1"/>
          </p:cNvSpPr>
          <p:nvPr>
            <p:ph type="title"/>
          </p:nvPr>
        </p:nvSpPr>
        <p:spPr bwMode="auto">
          <a:xfrm>
            <a:off x="1116013" y="274638"/>
            <a:ext cx="7920037" cy="1143000"/>
          </a:xfrm>
        </p:spPr>
        <p:txBody>
          <a:bodyPr vert="horz" wrap="square" lIns="91440" tIns="45720" rIns="91440" bIns="45720" numCol="1" anchorCtr="0" compatLnSpc="1">
            <a:prstTxWarp prst="textNoShape">
              <a:avLst/>
            </a:prstTxWarp>
          </a:bodyPr>
          <a:lstStyle/>
          <a:p>
            <a:pPr eaLnBrk="1" hangingPunct="1"/>
            <a:r>
              <a:rPr lang="tr-TR" sz="3200" b="1" smtClean="0">
                <a:effectLst/>
              </a:rPr>
              <a:t>Karaya Çıkış Noktasına Göre Boşaltılan Av Miktarı</a:t>
            </a:r>
          </a:p>
        </p:txBody>
      </p:sp>
      <p:sp>
        <p:nvSpPr>
          <p:cNvPr id="74754" name="Metin kutusu 4"/>
          <p:cNvSpPr txBox="1">
            <a:spLocks noChangeArrowheads="1"/>
          </p:cNvSpPr>
          <p:nvPr/>
        </p:nvSpPr>
        <p:spPr bwMode="auto">
          <a:xfrm>
            <a:off x="1187450" y="4965154"/>
            <a:ext cx="7777163" cy="1200150"/>
          </a:xfrm>
          <a:prstGeom prst="rect">
            <a:avLst/>
          </a:prstGeom>
          <a:noFill/>
          <a:ln w="9525">
            <a:noFill/>
            <a:miter lim="800000"/>
            <a:headEnd/>
            <a:tailEnd/>
          </a:ln>
        </p:spPr>
        <p:txBody>
          <a:bodyPr>
            <a:spAutoFit/>
          </a:bodyPr>
          <a:lstStyle/>
          <a:p>
            <a:r>
              <a:rPr lang="tr-TR" dirty="0">
                <a:latin typeface="Gill Sans MT" pitchFamily="34" charset="0"/>
              </a:rPr>
              <a:t>* 12m üzeri gemilerde bulunması zorunlu olan seyir defterleri İl ve İlçe Müdürlüğümüze teslim edilmekte ve Müdürlüğümüz teknik elemanlarınca avlanan ürünlerle ilgili bilgileri gösteren seyir defterlerinin girişi SUBİS üzerinden yapılmaktadır.</a:t>
            </a:r>
          </a:p>
        </p:txBody>
      </p:sp>
      <p:graphicFrame>
        <p:nvGraphicFramePr>
          <p:cNvPr id="6" name="İçerik Yer Tutucusu 3"/>
          <p:cNvGraphicFramePr>
            <a:graphicFrameLocks noGrp="1"/>
          </p:cNvGraphicFramePr>
          <p:nvPr>
            <p:ph idx="1"/>
            <p:extLst>
              <p:ext uri="{D42A27DB-BD31-4B8C-83A1-F6EECF244321}">
                <p14:modId xmlns:p14="http://schemas.microsoft.com/office/powerpoint/2010/main" val="1636726802"/>
              </p:ext>
            </p:extLst>
          </p:nvPr>
        </p:nvGraphicFramePr>
        <p:xfrm>
          <a:off x="1042988" y="1557338"/>
          <a:ext cx="8037338" cy="3190240"/>
        </p:xfrm>
        <a:graphic>
          <a:graphicData uri="http://schemas.openxmlformats.org/drawingml/2006/table">
            <a:tbl>
              <a:tblPr firstRow="1" bandRow="1">
                <a:tableStyleId>{7DF18680-E054-41AD-8BC1-D1AEF772440D}</a:tableStyleId>
              </a:tblPr>
              <a:tblGrid>
                <a:gridCol w="648072"/>
                <a:gridCol w="604539"/>
                <a:gridCol w="574977"/>
                <a:gridCol w="648072"/>
                <a:gridCol w="517843"/>
                <a:gridCol w="462280"/>
                <a:gridCol w="646430"/>
                <a:gridCol w="524193"/>
                <a:gridCol w="424180"/>
                <a:gridCol w="702071"/>
                <a:gridCol w="500380"/>
                <a:gridCol w="581343"/>
                <a:gridCol w="595630"/>
                <a:gridCol w="607328"/>
              </a:tblGrid>
              <a:tr h="185420">
                <a:tc rowSpan="2">
                  <a:txBody>
                    <a:bodyPr/>
                    <a:lstStyle/>
                    <a:p>
                      <a:r>
                        <a:rPr lang="tr-TR" sz="900" dirty="0" smtClean="0"/>
                        <a:t>Karaya Çıkış Noktası</a:t>
                      </a:r>
                      <a:endParaRPr lang="tr-TR" sz="900" dirty="0"/>
                    </a:p>
                  </a:txBody>
                  <a:tcPr/>
                </a:tc>
                <a:tc gridSpan="13">
                  <a:txBody>
                    <a:bodyPr/>
                    <a:lstStyle/>
                    <a:p>
                      <a:pPr algn="ctr"/>
                      <a:r>
                        <a:rPr lang="tr-TR" sz="900" dirty="0" smtClean="0"/>
                        <a:t>Türler</a:t>
                      </a:r>
                      <a:endParaRPr lang="tr-TR" sz="900" dirty="0"/>
                    </a:p>
                  </a:txBody>
                  <a:tcPr>
                    <a:lnB w="12700" cap="flat" cmpd="sng" algn="ctr">
                      <a:solidFill>
                        <a:schemeClr val="tx1"/>
                      </a:solidFill>
                      <a:prstDash val="solid"/>
                      <a:round/>
                      <a:headEnd type="none" w="med" len="med"/>
                      <a:tailEnd type="none" w="med" len="med"/>
                    </a:lnB>
                  </a:tcPr>
                </a:tc>
                <a:tc hMerge="1">
                  <a:txBody>
                    <a:bodyPr/>
                    <a:lstStyle/>
                    <a:p>
                      <a:endParaRPr lang="tr-TR" dirty="0"/>
                    </a:p>
                  </a:txBody>
                  <a:tcPr>
                    <a:lnB w="12700" cap="flat" cmpd="sng" algn="ctr">
                      <a:solidFill>
                        <a:schemeClr val="tx1"/>
                      </a:solidFill>
                      <a:prstDash val="solid"/>
                      <a:round/>
                      <a:headEnd type="none" w="med" len="med"/>
                      <a:tailEnd type="none" w="med" len="med"/>
                    </a:lnB>
                  </a:tcPr>
                </a:tc>
                <a:tc hMerge="1">
                  <a:txBody>
                    <a:bodyPr/>
                    <a:lstStyle/>
                    <a:p>
                      <a:endParaRPr lang="tr-TR" dirty="0"/>
                    </a:p>
                  </a:txBody>
                  <a:tcPr>
                    <a:lnB w="12700" cap="flat" cmpd="sng" algn="ctr">
                      <a:solidFill>
                        <a:schemeClr val="tx1"/>
                      </a:solidFill>
                      <a:prstDash val="solid"/>
                      <a:round/>
                      <a:headEnd type="none" w="med" len="med"/>
                      <a:tailEnd type="none" w="med" len="med"/>
                    </a:lnB>
                  </a:tcPr>
                </a:tc>
                <a:tc hMerge="1">
                  <a:txBody>
                    <a:bodyPr/>
                    <a:lstStyle/>
                    <a:p>
                      <a:endParaRPr lang="tr-TR" dirty="0"/>
                    </a:p>
                  </a:txBody>
                  <a:tcPr>
                    <a:lnB w="12700" cap="flat" cmpd="sng" algn="ctr">
                      <a:solidFill>
                        <a:schemeClr val="tx1"/>
                      </a:solidFill>
                      <a:prstDash val="solid"/>
                      <a:round/>
                      <a:headEnd type="none" w="med" len="med"/>
                      <a:tailEnd type="none" w="med" len="med"/>
                    </a:lnB>
                  </a:tcPr>
                </a:tc>
                <a:tc hMerge="1">
                  <a:txBody>
                    <a:bodyPr/>
                    <a:lstStyle/>
                    <a:p>
                      <a:endParaRPr lang="tr-TR" dirty="0"/>
                    </a:p>
                  </a:txBody>
                  <a:tcPr>
                    <a:lnB w="12700" cap="flat" cmpd="sng" algn="ctr">
                      <a:solidFill>
                        <a:schemeClr val="tx1"/>
                      </a:solidFill>
                      <a:prstDash val="solid"/>
                      <a:round/>
                      <a:headEnd type="none" w="med" len="med"/>
                      <a:tailEnd type="none" w="med" len="med"/>
                    </a:lnB>
                  </a:tcPr>
                </a:tc>
                <a:tc hMerge="1">
                  <a:txBody>
                    <a:bodyPr/>
                    <a:lstStyle/>
                    <a:p>
                      <a:endParaRPr lang="tr-TR" dirty="0"/>
                    </a:p>
                  </a:txBody>
                  <a:tcPr>
                    <a:lnB w="12700" cap="flat" cmpd="sng" algn="ctr">
                      <a:solidFill>
                        <a:schemeClr val="tx1"/>
                      </a:solidFill>
                      <a:prstDash val="solid"/>
                      <a:round/>
                      <a:headEnd type="none" w="med" len="med"/>
                      <a:tailEnd type="none" w="med" len="med"/>
                    </a:lnB>
                  </a:tcPr>
                </a:tc>
                <a:tc hMerge="1">
                  <a:txBody>
                    <a:bodyPr/>
                    <a:lstStyle/>
                    <a:p>
                      <a:endParaRPr lang="tr-TR" dirty="0"/>
                    </a:p>
                  </a:txBody>
                  <a:tcPr>
                    <a:lnB w="12700" cap="flat" cmpd="sng" algn="ctr">
                      <a:solidFill>
                        <a:schemeClr val="tx1"/>
                      </a:solidFill>
                      <a:prstDash val="solid"/>
                      <a:round/>
                      <a:headEnd type="none" w="med" len="med"/>
                      <a:tailEnd type="none" w="med" len="med"/>
                    </a:lnB>
                  </a:tcPr>
                </a:tc>
                <a:tc hMerge="1">
                  <a:txBody>
                    <a:bodyPr/>
                    <a:lstStyle/>
                    <a:p>
                      <a:endParaRPr lang="tr-TR" dirty="0"/>
                    </a:p>
                  </a:txBody>
                  <a:tcPr>
                    <a:lnB w="12700" cap="flat" cmpd="sng" algn="ctr">
                      <a:solidFill>
                        <a:schemeClr val="tx1"/>
                      </a:solidFill>
                      <a:prstDash val="solid"/>
                      <a:round/>
                      <a:headEnd type="none" w="med" len="med"/>
                      <a:tailEnd type="none" w="med" len="med"/>
                    </a:lnB>
                  </a:tcPr>
                </a:tc>
                <a:tc hMerge="1">
                  <a:txBody>
                    <a:bodyPr/>
                    <a:lstStyle/>
                    <a:p>
                      <a:pPr algn="ctr"/>
                      <a:endParaRPr lang="tr-TR" sz="900" dirty="0"/>
                    </a:p>
                  </a:txBody>
                  <a:tcPr>
                    <a:lnB w="12700" cap="flat" cmpd="sng" algn="ctr">
                      <a:solidFill>
                        <a:schemeClr val="tx1"/>
                      </a:solidFill>
                      <a:prstDash val="solid"/>
                      <a:round/>
                      <a:headEnd type="none" w="med" len="med"/>
                      <a:tailEnd type="none" w="med" len="med"/>
                    </a:lnB>
                  </a:tcPr>
                </a:tc>
                <a:tc hMerge="1">
                  <a:txBody>
                    <a:bodyPr/>
                    <a:lstStyle/>
                    <a:p>
                      <a:pPr algn="ctr"/>
                      <a:endParaRPr lang="tr-TR" sz="900" dirty="0"/>
                    </a:p>
                  </a:txBody>
                  <a:tcPr>
                    <a:lnB w="12700" cap="flat" cmpd="sng" algn="ctr">
                      <a:solidFill>
                        <a:schemeClr val="tx1"/>
                      </a:solidFill>
                      <a:prstDash val="solid"/>
                      <a:round/>
                      <a:headEnd type="none" w="med" len="med"/>
                      <a:tailEnd type="none" w="med" len="med"/>
                    </a:lnB>
                  </a:tcPr>
                </a:tc>
                <a:tc hMerge="1">
                  <a:txBody>
                    <a:bodyPr/>
                    <a:lstStyle/>
                    <a:p>
                      <a:pPr algn="ctr"/>
                      <a:endParaRPr lang="tr-TR" sz="900" dirty="0"/>
                    </a:p>
                  </a:txBody>
                  <a:tcPr>
                    <a:lnB w="12700" cap="flat" cmpd="sng" algn="ctr">
                      <a:solidFill>
                        <a:schemeClr val="tx1"/>
                      </a:solidFill>
                      <a:prstDash val="solid"/>
                      <a:round/>
                      <a:headEnd type="none" w="med" len="med"/>
                      <a:tailEnd type="none" w="med" len="med"/>
                    </a:lnB>
                  </a:tcPr>
                </a:tc>
                <a:tc hMerge="1">
                  <a:txBody>
                    <a:bodyPr/>
                    <a:lstStyle/>
                    <a:p>
                      <a:pPr algn="ctr"/>
                      <a:endParaRPr lang="tr-TR" sz="900" dirty="0"/>
                    </a:p>
                  </a:txBody>
                  <a:tcPr>
                    <a:lnB w="12700" cap="flat" cmpd="sng" algn="ctr">
                      <a:solidFill>
                        <a:schemeClr val="tx1"/>
                      </a:solidFill>
                      <a:prstDash val="solid"/>
                      <a:round/>
                      <a:headEnd type="none" w="med" len="med"/>
                      <a:tailEnd type="none" w="med" len="med"/>
                    </a:lnB>
                  </a:tcPr>
                </a:tc>
                <a:tc hMerge="1">
                  <a:txBody>
                    <a:bodyPr/>
                    <a:lstStyle/>
                    <a:p>
                      <a:pPr algn="ctr"/>
                      <a:endParaRPr lang="tr-TR" sz="900" dirty="0"/>
                    </a:p>
                  </a:txBody>
                  <a:tcPr>
                    <a:lnB w="12700" cap="flat" cmpd="sng" algn="ctr">
                      <a:solidFill>
                        <a:schemeClr val="tx1"/>
                      </a:solidFill>
                      <a:prstDash val="solid"/>
                      <a:round/>
                      <a:headEnd type="none" w="med" len="med"/>
                      <a:tailEnd type="none" w="med" len="med"/>
                    </a:lnB>
                  </a:tcPr>
                </a:tc>
              </a:tr>
              <a:tr h="185420">
                <a:tc vMerge="1">
                  <a:txBody>
                    <a:bodyPr/>
                    <a:lstStyle/>
                    <a:p>
                      <a:endParaRPr lang="tr-TR"/>
                    </a:p>
                  </a:txBody>
                  <a:tcPr/>
                </a:tc>
                <a:tc>
                  <a:txBody>
                    <a:bodyPr/>
                    <a:lstStyle/>
                    <a:p>
                      <a:pPr algn="ctr"/>
                      <a:r>
                        <a:rPr lang="tr-TR" sz="900" b="0" dirty="0" smtClean="0"/>
                        <a:t>Hamsi</a:t>
                      </a:r>
                      <a:endParaRPr lang="tr-TR" sz="900" b="0" dirty="0"/>
                    </a:p>
                  </a:txBody>
                  <a:tcPr>
                    <a:lnT w="12700" cap="flat" cmpd="sng" algn="ctr">
                      <a:solidFill>
                        <a:schemeClr val="tx1"/>
                      </a:solidFill>
                      <a:prstDash val="solid"/>
                      <a:round/>
                      <a:headEnd type="none" w="med" len="med"/>
                      <a:tailEnd type="none" w="med" len="med"/>
                    </a:lnT>
                  </a:tcPr>
                </a:tc>
                <a:tc>
                  <a:txBody>
                    <a:bodyPr/>
                    <a:lstStyle/>
                    <a:p>
                      <a:pPr algn="ctr"/>
                      <a:r>
                        <a:rPr lang="tr-TR" sz="900" b="0" dirty="0" smtClean="0"/>
                        <a:t>İstavrit (</a:t>
                      </a:r>
                      <a:r>
                        <a:rPr lang="tr-TR" sz="900" b="0" dirty="0" err="1" smtClean="0"/>
                        <a:t>Kraça</a:t>
                      </a:r>
                      <a:r>
                        <a:rPr lang="tr-TR" sz="900" b="0" dirty="0" smtClean="0"/>
                        <a:t>)</a:t>
                      </a:r>
                      <a:endParaRPr lang="tr-TR" sz="900" b="0" dirty="0"/>
                    </a:p>
                  </a:txBody>
                  <a:tcPr>
                    <a:lnT w="12700" cap="flat" cmpd="sng" algn="ctr">
                      <a:solidFill>
                        <a:schemeClr val="tx1"/>
                      </a:solidFill>
                      <a:prstDash val="solid"/>
                      <a:round/>
                      <a:headEnd type="none" w="med" len="med"/>
                      <a:tailEnd type="none" w="med" len="med"/>
                    </a:lnT>
                  </a:tcPr>
                </a:tc>
                <a:tc>
                  <a:txBody>
                    <a:bodyPr/>
                    <a:lstStyle/>
                    <a:p>
                      <a:pPr algn="ctr"/>
                      <a:r>
                        <a:rPr lang="tr-TR" sz="900" b="0" dirty="0" smtClean="0"/>
                        <a:t>İstavrit</a:t>
                      </a:r>
                      <a:r>
                        <a:rPr lang="tr-TR" sz="900" b="0" baseline="0" dirty="0" smtClean="0"/>
                        <a:t> (Karagöz)</a:t>
                      </a:r>
                      <a:endParaRPr lang="tr-TR" sz="900" b="0" dirty="0"/>
                    </a:p>
                  </a:txBody>
                  <a:tcPr>
                    <a:lnT w="12700" cap="flat" cmpd="sng" algn="ctr">
                      <a:solidFill>
                        <a:schemeClr val="tx1"/>
                      </a:solidFill>
                      <a:prstDash val="solid"/>
                      <a:round/>
                      <a:headEnd type="none" w="med" len="med"/>
                      <a:tailEnd type="none" w="med" len="med"/>
                    </a:lnT>
                  </a:tcPr>
                </a:tc>
                <a:tc>
                  <a:txBody>
                    <a:bodyPr/>
                    <a:lstStyle/>
                    <a:p>
                      <a:pPr algn="ctr"/>
                      <a:r>
                        <a:rPr lang="tr-TR" sz="900" b="0" dirty="0" smtClean="0"/>
                        <a:t>Mezgit</a:t>
                      </a:r>
                      <a:endParaRPr lang="tr-TR" sz="900" b="0" dirty="0"/>
                    </a:p>
                  </a:txBody>
                  <a:tcPr>
                    <a:lnT w="12700" cap="flat" cmpd="sng" algn="ctr">
                      <a:solidFill>
                        <a:schemeClr val="tx1"/>
                      </a:solidFill>
                      <a:prstDash val="solid"/>
                      <a:round/>
                      <a:headEnd type="none" w="med" len="med"/>
                      <a:tailEnd type="none" w="med" len="med"/>
                    </a:lnT>
                  </a:tcPr>
                </a:tc>
                <a:tc>
                  <a:txBody>
                    <a:bodyPr/>
                    <a:lstStyle/>
                    <a:p>
                      <a:pPr algn="ctr"/>
                      <a:r>
                        <a:rPr lang="tr-TR" sz="900" b="0" dirty="0" smtClean="0"/>
                        <a:t>Tekir</a:t>
                      </a:r>
                      <a:endParaRPr lang="tr-TR" sz="900" b="0" dirty="0"/>
                    </a:p>
                  </a:txBody>
                  <a:tcPr>
                    <a:lnT w="12700" cap="flat" cmpd="sng" algn="ctr">
                      <a:solidFill>
                        <a:schemeClr val="tx1"/>
                      </a:solidFill>
                      <a:prstDash val="solid"/>
                      <a:round/>
                      <a:headEnd type="none" w="med" len="med"/>
                      <a:tailEnd type="none" w="med" len="med"/>
                    </a:lnT>
                  </a:tcPr>
                </a:tc>
                <a:tc>
                  <a:txBody>
                    <a:bodyPr/>
                    <a:lstStyle/>
                    <a:p>
                      <a:pPr algn="ctr"/>
                      <a:r>
                        <a:rPr lang="tr-TR" sz="900" b="0" dirty="0" smtClean="0"/>
                        <a:t>Barbunya</a:t>
                      </a:r>
                      <a:endParaRPr lang="tr-TR" sz="900" b="0" dirty="0"/>
                    </a:p>
                  </a:txBody>
                  <a:tcPr>
                    <a:lnT w="12700" cap="flat" cmpd="sng" algn="ctr">
                      <a:solidFill>
                        <a:schemeClr val="tx1"/>
                      </a:solidFill>
                      <a:prstDash val="solid"/>
                      <a:round/>
                      <a:headEnd type="none" w="med" len="med"/>
                      <a:tailEnd type="none" w="med" len="med"/>
                    </a:lnT>
                  </a:tcPr>
                </a:tc>
                <a:tc>
                  <a:txBody>
                    <a:bodyPr/>
                    <a:lstStyle/>
                    <a:p>
                      <a:pPr algn="ctr"/>
                      <a:r>
                        <a:rPr lang="tr-TR" sz="900" b="0" dirty="0" smtClean="0"/>
                        <a:t>Kalkan (Saç)</a:t>
                      </a:r>
                      <a:endParaRPr lang="tr-TR" sz="900" b="0" dirty="0"/>
                    </a:p>
                  </a:txBody>
                  <a:tcPr>
                    <a:lnT w="12700" cap="flat" cmpd="sng" algn="ctr">
                      <a:solidFill>
                        <a:schemeClr val="tx1"/>
                      </a:solidFill>
                      <a:prstDash val="solid"/>
                      <a:round/>
                      <a:headEnd type="none" w="med" len="med"/>
                      <a:tailEnd type="none" w="med" len="med"/>
                    </a:lnT>
                  </a:tcPr>
                </a:tc>
                <a:tc>
                  <a:txBody>
                    <a:bodyPr/>
                    <a:lstStyle/>
                    <a:p>
                      <a:pPr algn="ctr"/>
                      <a:r>
                        <a:rPr lang="tr-TR" sz="900" b="0" dirty="0" smtClean="0"/>
                        <a:t>Tirsi</a:t>
                      </a:r>
                      <a:endParaRPr lang="tr-TR" sz="900" b="0" dirty="0"/>
                    </a:p>
                  </a:txBody>
                  <a:tcPr>
                    <a:lnT w="12700" cap="flat" cmpd="sng" algn="ctr">
                      <a:solidFill>
                        <a:schemeClr val="tx1"/>
                      </a:solidFill>
                      <a:prstDash val="solid"/>
                      <a:round/>
                      <a:headEnd type="none" w="med" len="med"/>
                      <a:tailEnd type="none" w="med" len="med"/>
                    </a:lnT>
                  </a:tcPr>
                </a:tc>
                <a:tc>
                  <a:txBody>
                    <a:bodyPr/>
                    <a:lstStyle/>
                    <a:p>
                      <a:pPr algn="ctr"/>
                      <a:r>
                        <a:rPr lang="tr-TR" sz="900" b="0" dirty="0" smtClean="0"/>
                        <a:t>Deniz Salyangozu</a:t>
                      </a:r>
                      <a:endParaRPr lang="tr-TR" sz="900" b="0" dirty="0"/>
                    </a:p>
                  </a:txBody>
                  <a:tcPr>
                    <a:lnT w="12700" cap="flat" cmpd="sng" algn="ctr">
                      <a:solidFill>
                        <a:schemeClr val="tx1"/>
                      </a:solidFill>
                      <a:prstDash val="solid"/>
                      <a:round/>
                      <a:headEnd type="none" w="med" len="med"/>
                      <a:tailEnd type="none" w="med" len="med"/>
                    </a:lnT>
                  </a:tcPr>
                </a:tc>
                <a:tc>
                  <a:txBody>
                    <a:bodyPr/>
                    <a:lstStyle/>
                    <a:p>
                      <a:pPr algn="ctr"/>
                      <a:r>
                        <a:rPr lang="tr-TR" sz="900" b="0" dirty="0" smtClean="0"/>
                        <a:t>Lüfer</a:t>
                      </a:r>
                      <a:endParaRPr lang="tr-TR" sz="900" b="0" dirty="0"/>
                    </a:p>
                  </a:txBody>
                  <a:tcPr>
                    <a:lnT w="12700" cap="flat" cmpd="sng" algn="ctr">
                      <a:solidFill>
                        <a:schemeClr val="tx1"/>
                      </a:solidFill>
                      <a:prstDash val="solid"/>
                      <a:round/>
                      <a:headEnd type="none" w="med" len="med"/>
                      <a:tailEnd type="none" w="med" len="med"/>
                    </a:lnT>
                  </a:tcPr>
                </a:tc>
                <a:tc>
                  <a:txBody>
                    <a:bodyPr/>
                    <a:lstStyle/>
                    <a:p>
                      <a:pPr algn="ctr"/>
                      <a:r>
                        <a:rPr lang="tr-TR" sz="900" b="0" dirty="0" smtClean="0"/>
                        <a:t>Palamut</a:t>
                      </a:r>
                      <a:endParaRPr lang="tr-TR" sz="900" b="0" dirty="0"/>
                    </a:p>
                  </a:txBody>
                  <a:tcPr>
                    <a:lnT w="12700" cap="flat" cmpd="sng" algn="ctr">
                      <a:solidFill>
                        <a:schemeClr val="tx1"/>
                      </a:solidFill>
                      <a:prstDash val="solid"/>
                      <a:round/>
                      <a:headEnd type="none" w="med" len="med"/>
                      <a:tailEnd type="none" w="med" len="med"/>
                    </a:lnT>
                  </a:tcPr>
                </a:tc>
                <a:tc>
                  <a:txBody>
                    <a:bodyPr/>
                    <a:lstStyle/>
                    <a:p>
                      <a:pPr algn="ctr"/>
                      <a:r>
                        <a:rPr lang="tr-TR" sz="900" b="0" dirty="0" err="1" smtClean="0"/>
                        <a:t>Sardalya</a:t>
                      </a:r>
                      <a:r>
                        <a:rPr lang="tr-TR" sz="900" b="0" dirty="0" smtClean="0"/>
                        <a:t> (Çiroz)</a:t>
                      </a:r>
                      <a:endParaRPr lang="tr-TR" sz="900" b="0" dirty="0"/>
                    </a:p>
                  </a:txBody>
                  <a:tcPr>
                    <a:lnT w="12700" cap="flat" cmpd="sng" algn="ctr">
                      <a:solidFill>
                        <a:schemeClr val="tx1"/>
                      </a:solidFill>
                      <a:prstDash val="solid"/>
                      <a:round/>
                      <a:headEnd type="none" w="med" len="med"/>
                      <a:tailEnd type="none" w="med" len="med"/>
                    </a:lnT>
                  </a:tcPr>
                </a:tc>
                <a:tc>
                  <a:txBody>
                    <a:bodyPr/>
                    <a:lstStyle/>
                    <a:p>
                      <a:pPr algn="ctr"/>
                      <a:r>
                        <a:rPr lang="tr-TR" sz="900" b="0" dirty="0" smtClean="0"/>
                        <a:t>İskorpit (Çarpan)</a:t>
                      </a:r>
                      <a:endParaRPr lang="tr-TR" sz="900" b="0" dirty="0"/>
                    </a:p>
                  </a:txBody>
                  <a:tcPr>
                    <a:lnT w="12700" cap="flat" cmpd="sng" algn="ctr">
                      <a:solidFill>
                        <a:schemeClr val="tx1"/>
                      </a:solidFill>
                      <a:prstDash val="solid"/>
                      <a:round/>
                      <a:headEnd type="none" w="med" len="med"/>
                      <a:tailEnd type="none" w="med" len="med"/>
                    </a:lnT>
                  </a:tcPr>
                </a:tc>
              </a:tr>
              <a:tr h="370840">
                <a:tc>
                  <a:txBody>
                    <a:bodyPr/>
                    <a:lstStyle/>
                    <a:p>
                      <a:r>
                        <a:rPr lang="tr-TR" sz="800" dirty="0" err="1" smtClean="0"/>
                        <a:t>Filyos</a:t>
                      </a:r>
                      <a:r>
                        <a:rPr lang="tr-TR" sz="800" dirty="0" smtClean="0"/>
                        <a:t> B.B.</a:t>
                      </a:r>
                      <a:endParaRPr lang="tr-TR" sz="800" dirty="0"/>
                    </a:p>
                  </a:txBody>
                  <a:tcPr/>
                </a:tc>
                <a:tc>
                  <a:txBody>
                    <a:bodyPr/>
                    <a:lstStyle/>
                    <a:p>
                      <a:pPr algn="r"/>
                      <a:r>
                        <a:rPr lang="tr-TR" sz="900" dirty="0" smtClean="0"/>
                        <a:t>35050</a:t>
                      </a:r>
                      <a:endParaRPr lang="tr-TR" sz="900" dirty="0"/>
                    </a:p>
                  </a:txBody>
                  <a:tcPr/>
                </a:tc>
                <a:tc>
                  <a:txBody>
                    <a:bodyPr/>
                    <a:lstStyle/>
                    <a:p>
                      <a:pPr algn="r"/>
                      <a:r>
                        <a:rPr lang="tr-TR" sz="900" dirty="0" smtClean="0"/>
                        <a:t>4060</a:t>
                      </a:r>
                      <a:endParaRPr lang="tr-TR" sz="900" dirty="0"/>
                    </a:p>
                  </a:txBody>
                  <a:tcPr/>
                </a:tc>
                <a:tc>
                  <a:txBody>
                    <a:bodyPr/>
                    <a:lstStyle/>
                    <a:p>
                      <a:pPr algn="r"/>
                      <a:r>
                        <a:rPr lang="tr-TR" sz="900" dirty="0" smtClean="0"/>
                        <a:t>32363</a:t>
                      </a:r>
                      <a:endParaRPr lang="tr-TR" sz="900" dirty="0"/>
                    </a:p>
                  </a:txBody>
                  <a:tcPr/>
                </a:tc>
                <a:tc>
                  <a:txBody>
                    <a:bodyPr/>
                    <a:lstStyle/>
                    <a:p>
                      <a:pPr algn="r"/>
                      <a:r>
                        <a:rPr lang="tr-TR" sz="900" dirty="0" smtClean="0"/>
                        <a:t>490</a:t>
                      </a:r>
                      <a:endParaRPr lang="tr-TR" sz="900" dirty="0"/>
                    </a:p>
                  </a:txBody>
                  <a:tcPr/>
                </a:tc>
                <a:tc>
                  <a:txBody>
                    <a:bodyPr/>
                    <a:lstStyle/>
                    <a:p>
                      <a:pPr algn="r"/>
                      <a:r>
                        <a:rPr lang="tr-TR" sz="900" dirty="0" smtClean="0"/>
                        <a:t>185</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50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1050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1300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r>
              <a:tr h="370840">
                <a:tc>
                  <a:txBody>
                    <a:bodyPr/>
                    <a:lstStyle/>
                    <a:p>
                      <a:r>
                        <a:rPr lang="tr-TR" sz="800" dirty="0" err="1" smtClean="0"/>
                        <a:t>Kdz.Ereğli</a:t>
                      </a:r>
                      <a:r>
                        <a:rPr lang="tr-TR" sz="800" dirty="0" smtClean="0"/>
                        <a:t> B.B.</a:t>
                      </a:r>
                      <a:endParaRPr lang="tr-TR" sz="800" dirty="0"/>
                    </a:p>
                  </a:txBody>
                  <a:tcPr/>
                </a:tc>
                <a:tc>
                  <a:txBody>
                    <a:bodyPr/>
                    <a:lstStyle/>
                    <a:p>
                      <a:pPr algn="r"/>
                      <a:r>
                        <a:rPr lang="tr-TR" sz="900" dirty="0" smtClean="0"/>
                        <a:t>1378965</a:t>
                      </a:r>
                      <a:endParaRPr lang="tr-TR" sz="900" dirty="0"/>
                    </a:p>
                  </a:txBody>
                  <a:tcPr/>
                </a:tc>
                <a:tc>
                  <a:txBody>
                    <a:bodyPr/>
                    <a:lstStyle/>
                    <a:p>
                      <a:pPr algn="r"/>
                      <a:r>
                        <a:rPr lang="tr-TR" sz="900" dirty="0" smtClean="0"/>
                        <a:t>25156</a:t>
                      </a:r>
                      <a:endParaRPr lang="tr-TR" sz="900" dirty="0"/>
                    </a:p>
                  </a:txBody>
                  <a:tcPr/>
                </a:tc>
                <a:tc>
                  <a:txBody>
                    <a:bodyPr/>
                    <a:lstStyle/>
                    <a:p>
                      <a:pPr algn="r"/>
                      <a:r>
                        <a:rPr lang="tr-TR" sz="900" dirty="0" smtClean="0"/>
                        <a:t>3018</a:t>
                      </a:r>
                      <a:endParaRPr lang="tr-TR" sz="900" dirty="0"/>
                    </a:p>
                  </a:txBody>
                  <a:tcPr/>
                </a:tc>
                <a:tc>
                  <a:txBody>
                    <a:bodyPr/>
                    <a:lstStyle/>
                    <a:p>
                      <a:pPr algn="r"/>
                      <a:r>
                        <a:rPr lang="tr-TR" sz="900" dirty="0" smtClean="0"/>
                        <a:t>23716</a:t>
                      </a:r>
                      <a:endParaRPr lang="tr-TR" sz="900" dirty="0"/>
                    </a:p>
                  </a:txBody>
                  <a:tcPr/>
                </a:tc>
                <a:tc>
                  <a:txBody>
                    <a:bodyPr/>
                    <a:lstStyle/>
                    <a:p>
                      <a:pPr algn="r"/>
                      <a:r>
                        <a:rPr lang="tr-TR" sz="900" dirty="0" smtClean="0"/>
                        <a:t>5107</a:t>
                      </a:r>
                      <a:endParaRPr lang="tr-TR" sz="900" dirty="0"/>
                    </a:p>
                  </a:txBody>
                  <a:tcPr/>
                </a:tc>
                <a:tc>
                  <a:txBody>
                    <a:bodyPr/>
                    <a:lstStyle/>
                    <a:p>
                      <a:pPr algn="r"/>
                      <a:r>
                        <a:rPr lang="tr-TR" sz="900" dirty="0" smtClean="0"/>
                        <a:t>1510</a:t>
                      </a:r>
                      <a:endParaRPr lang="tr-TR" sz="900" dirty="0"/>
                    </a:p>
                  </a:txBody>
                  <a:tcPr/>
                </a:tc>
                <a:tc>
                  <a:txBody>
                    <a:bodyPr/>
                    <a:lstStyle/>
                    <a:p>
                      <a:pPr algn="r"/>
                      <a:r>
                        <a:rPr lang="tr-TR" sz="900" dirty="0" smtClean="0"/>
                        <a:t>187</a:t>
                      </a:r>
                      <a:endParaRPr lang="tr-TR" sz="900" dirty="0"/>
                    </a:p>
                  </a:txBody>
                  <a:tcPr/>
                </a:tc>
                <a:tc>
                  <a:txBody>
                    <a:bodyPr/>
                    <a:lstStyle/>
                    <a:p>
                      <a:pPr algn="r"/>
                      <a:r>
                        <a:rPr lang="tr-TR" sz="900" dirty="0" smtClean="0"/>
                        <a:t>914</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71998</a:t>
                      </a:r>
                      <a:endParaRPr lang="tr-TR" sz="900" dirty="0"/>
                    </a:p>
                  </a:txBody>
                  <a:tcPr/>
                </a:tc>
                <a:tc>
                  <a:txBody>
                    <a:bodyPr/>
                    <a:lstStyle/>
                    <a:p>
                      <a:pPr algn="r"/>
                      <a:r>
                        <a:rPr lang="tr-TR" sz="900" dirty="0" smtClean="0"/>
                        <a:t>19130</a:t>
                      </a:r>
                      <a:endParaRPr lang="tr-TR" sz="900" dirty="0"/>
                    </a:p>
                  </a:txBody>
                  <a:tcPr/>
                </a:tc>
                <a:tc>
                  <a:txBody>
                    <a:bodyPr/>
                    <a:lstStyle/>
                    <a:p>
                      <a:pPr algn="r"/>
                      <a:r>
                        <a:rPr lang="tr-TR" sz="900" dirty="0" smtClean="0"/>
                        <a:t>6000</a:t>
                      </a:r>
                      <a:endParaRPr lang="tr-TR" sz="900" dirty="0"/>
                    </a:p>
                  </a:txBody>
                  <a:tcPr/>
                </a:tc>
                <a:tc>
                  <a:txBody>
                    <a:bodyPr/>
                    <a:lstStyle/>
                    <a:p>
                      <a:pPr algn="r"/>
                      <a:r>
                        <a:rPr lang="tr-TR" sz="900" dirty="0" smtClean="0"/>
                        <a:t>1</a:t>
                      </a:r>
                      <a:endParaRPr lang="tr-TR" sz="900" dirty="0"/>
                    </a:p>
                  </a:txBody>
                  <a:tcPr/>
                </a:tc>
              </a:tr>
              <a:tr h="370840">
                <a:tc>
                  <a:txBody>
                    <a:bodyPr/>
                    <a:lstStyle/>
                    <a:p>
                      <a:r>
                        <a:rPr lang="tr-TR" sz="800" dirty="0" smtClean="0"/>
                        <a:t>Kilimli B.B.</a:t>
                      </a:r>
                      <a:endParaRPr lang="tr-TR" sz="8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7670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1050</a:t>
                      </a:r>
                      <a:endParaRPr lang="tr-TR" sz="900" dirty="0"/>
                    </a:p>
                  </a:txBody>
                  <a:tcPr/>
                </a:tc>
                <a:tc>
                  <a:txBody>
                    <a:bodyPr/>
                    <a:lstStyle/>
                    <a:p>
                      <a:pPr algn="r"/>
                      <a:r>
                        <a:rPr lang="tr-TR" sz="900" dirty="0" smtClean="0"/>
                        <a:t>5520</a:t>
                      </a:r>
                      <a:endParaRPr lang="tr-TR" sz="900" dirty="0"/>
                    </a:p>
                  </a:txBody>
                  <a:tcPr/>
                </a:tc>
                <a:tc>
                  <a:txBody>
                    <a:bodyPr/>
                    <a:lstStyle/>
                    <a:p>
                      <a:pPr algn="r"/>
                      <a:r>
                        <a:rPr lang="tr-TR" sz="900" dirty="0" smtClean="0"/>
                        <a:t>5020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r>
              <a:tr h="370840">
                <a:tc>
                  <a:txBody>
                    <a:bodyPr/>
                    <a:lstStyle/>
                    <a:p>
                      <a:r>
                        <a:rPr lang="tr-TR" sz="800" dirty="0" smtClean="0"/>
                        <a:t>Kozlu B.B</a:t>
                      </a:r>
                      <a:endParaRPr lang="tr-TR" sz="800" dirty="0"/>
                    </a:p>
                  </a:txBody>
                  <a:tcPr/>
                </a:tc>
                <a:tc>
                  <a:txBody>
                    <a:bodyPr/>
                    <a:lstStyle/>
                    <a:p>
                      <a:pPr algn="r"/>
                      <a:r>
                        <a:rPr lang="tr-TR" sz="900" dirty="0" smtClean="0"/>
                        <a:t>160725</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8112</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r>
              <a:tr h="370840">
                <a:tc>
                  <a:txBody>
                    <a:bodyPr/>
                    <a:lstStyle/>
                    <a:p>
                      <a:r>
                        <a:rPr lang="tr-TR" sz="800" dirty="0" smtClean="0"/>
                        <a:t>Zonguldak Limanı</a:t>
                      </a:r>
                      <a:endParaRPr lang="tr-TR" sz="8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4308</a:t>
                      </a:r>
                      <a:endParaRPr lang="tr-TR" sz="900" dirty="0"/>
                    </a:p>
                  </a:txBody>
                  <a:tcPr/>
                </a:tc>
                <a:tc>
                  <a:txBody>
                    <a:bodyPr/>
                    <a:lstStyle/>
                    <a:p>
                      <a:pPr algn="r"/>
                      <a:r>
                        <a:rPr lang="tr-TR" sz="900" dirty="0" smtClean="0"/>
                        <a:t>30</a:t>
                      </a:r>
                      <a:endParaRPr lang="tr-TR" sz="900" dirty="0"/>
                    </a:p>
                  </a:txBody>
                  <a:tcPr/>
                </a:tc>
                <a:tc>
                  <a:txBody>
                    <a:bodyPr/>
                    <a:lstStyle/>
                    <a:p>
                      <a:pPr algn="r"/>
                      <a:r>
                        <a:rPr lang="tr-TR" sz="900" dirty="0" smtClean="0"/>
                        <a:t>252</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10080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c>
                  <a:txBody>
                    <a:bodyPr/>
                    <a:lstStyle/>
                    <a:p>
                      <a:pPr algn="r"/>
                      <a:r>
                        <a:rPr lang="tr-TR" sz="900" dirty="0" smtClean="0"/>
                        <a:t>0</a:t>
                      </a:r>
                      <a:endParaRPr lang="tr-TR" sz="900" dirty="0"/>
                    </a:p>
                  </a:txBody>
                  <a:tcPr/>
                </a:tc>
              </a:tr>
              <a:tr h="370840">
                <a:tc>
                  <a:txBody>
                    <a:bodyPr/>
                    <a:lstStyle/>
                    <a:p>
                      <a:r>
                        <a:rPr lang="tr-TR" sz="800" b="1" dirty="0" smtClean="0"/>
                        <a:t>TOPLAM</a:t>
                      </a:r>
                      <a:endParaRPr lang="tr-TR" sz="800" b="1" dirty="0"/>
                    </a:p>
                  </a:txBody>
                  <a:tcPr anchor="ctr"/>
                </a:tc>
                <a:tc>
                  <a:txBody>
                    <a:bodyPr/>
                    <a:lstStyle/>
                    <a:p>
                      <a:pPr algn="r" fontAlgn="b"/>
                      <a:r>
                        <a:rPr lang="tr-TR" sz="1000" b="1" i="0" u="none" strike="noStrike" dirty="0">
                          <a:effectLst/>
                          <a:latin typeface="Arial Tur"/>
                        </a:rPr>
                        <a:t>1.539.690</a:t>
                      </a:r>
                    </a:p>
                  </a:txBody>
                  <a:tcPr marL="9525" marR="9525" marT="9525" marB="0" anchor="ctr"/>
                </a:tc>
                <a:tc>
                  <a:txBody>
                    <a:bodyPr/>
                    <a:lstStyle/>
                    <a:p>
                      <a:pPr algn="r" fontAlgn="b"/>
                      <a:r>
                        <a:rPr lang="tr-TR" sz="1000" b="1" i="0" u="none" strike="noStrike" dirty="0" smtClean="0">
                          <a:effectLst/>
                          <a:latin typeface="Arial Tur"/>
                        </a:rPr>
                        <a:t>25.156</a:t>
                      </a:r>
                      <a:endParaRPr lang="tr-TR" sz="1000" b="1" i="0" u="none" strike="noStrike" dirty="0">
                        <a:effectLst/>
                        <a:latin typeface="Arial Tur"/>
                      </a:endParaRPr>
                    </a:p>
                  </a:txBody>
                  <a:tcPr marL="9525" marR="9525" marT="9525" marB="0" anchor="ctr"/>
                </a:tc>
                <a:tc>
                  <a:txBody>
                    <a:bodyPr/>
                    <a:lstStyle/>
                    <a:p>
                      <a:pPr algn="r" fontAlgn="b"/>
                      <a:r>
                        <a:rPr lang="tr-TR" sz="1000" b="1" i="0" u="none" strike="noStrike" dirty="0">
                          <a:effectLst/>
                          <a:latin typeface="Arial Tur"/>
                        </a:rPr>
                        <a:t>18.800</a:t>
                      </a:r>
                    </a:p>
                  </a:txBody>
                  <a:tcPr marL="9525" marR="9525" marT="9525" marB="0" anchor="ctr"/>
                </a:tc>
                <a:tc>
                  <a:txBody>
                    <a:bodyPr/>
                    <a:lstStyle/>
                    <a:p>
                      <a:pPr algn="r" fontAlgn="b"/>
                      <a:r>
                        <a:rPr lang="tr-TR" sz="1000" b="1" i="0" u="none" strike="noStrike" dirty="0">
                          <a:effectLst/>
                          <a:latin typeface="Arial Tur"/>
                        </a:rPr>
                        <a:t>28.024</a:t>
                      </a:r>
                    </a:p>
                  </a:txBody>
                  <a:tcPr marL="9525" marR="9525" marT="9525" marB="0" anchor="ctr"/>
                </a:tc>
                <a:tc>
                  <a:txBody>
                    <a:bodyPr/>
                    <a:lstStyle/>
                    <a:p>
                      <a:pPr algn="r" fontAlgn="b"/>
                      <a:r>
                        <a:rPr lang="tr-TR" sz="1000" b="1" i="0" u="none" strike="noStrike" dirty="0">
                          <a:effectLst/>
                          <a:latin typeface="Arial Tur"/>
                        </a:rPr>
                        <a:t>5.137</a:t>
                      </a:r>
                    </a:p>
                  </a:txBody>
                  <a:tcPr marL="9525" marR="9525" marT="9525" marB="0" anchor="ctr"/>
                </a:tc>
                <a:tc>
                  <a:txBody>
                    <a:bodyPr/>
                    <a:lstStyle/>
                    <a:p>
                      <a:pPr algn="r" fontAlgn="b"/>
                      <a:r>
                        <a:rPr lang="tr-TR" sz="1000" b="1" i="0" u="none" strike="noStrike" dirty="0">
                          <a:effectLst/>
                          <a:latin typeface="Arial Tur"/>
                        </a:rPr>
                        <a:t>1.762</a:t>
                      </a:r>
                    </a:p>
                  </a:txBody>
                  <a:tcPr marL="9525" marR="9525" marT="9525" marB="0" anchor="ctr"/>
                </a:tc>
                <a:tc>
                  <a:txBody>
                    <a:bodyPr/>
                    <a:lstStyle/>
                    <a:p>
                      <a:pPr algn="r" fontAlgn="b"/>
                      <a:r>
                        <a:rPr lang="tr-TR" sz="1000" b="1" i="0" u="none" strike="noStrike">
                          <a:effectLst/>
                          <a:latin typeface="Arial Tur"/>
                        </a:rPr>
                        <a:t>187</a:t>
                      </a:r>
                    </a:p>
                  </a:txBody>
                  <a:tcPr marL="9525" marR="9525" marT="9525" marB="0" anchor="ctr"/>
                </a:tc>
                <a:tc>
                  <a:txBody>
                    <a:bodyPr/>
                    <a:lstStyle/>
                    <a:p>
                      <a:pPr algn="r" fontAlgn="b"/>
                      <a:r>
                        <a:rPr lang="tr-TR" sz="1000" b="1" i="0" u="none" strike="noStrike">
                          <a:effectLst/>
                          <a:latin typeface="Arial Tur"/>
                        </a:rPr>
                        <a:t>914</a:t>
                      </a:r>
                    </a:p>
                  </a:txBody>
                  <a:tcPr marL="9525" marR="9525" marT="9525" marB="0" anchor="ctr"/>
                </a:tc>
                <a:tc>
                  <a:txBody>
                    <a:bodyPr/>
                    <a:lstStyle/>
                    <a:p>
                      <a:pPr algn="r" fontAlgn="b"/>
                      <a:r>
                        <a:rPr lang="tr-TR" sz="1000" b="1" i="0" u="none" strike="noStrike" dirty="0">
                          <a:effectLst/>
                          <a:latin typeface="Arial Tur"/>
                        </a:rPr>
                        <a:t>11.130</a:t>
                      </a:r>
                    </a:p>
                  </a:txBody>
                  <a:tcPr marL="9525" marR="9525" marT="9525" marB="0" anchor="ctr"/>
                </a:tc>
                <a:tc>
                  <a:txBody>
                    <a:bodyPr/>
                    <a:lstStyle/>
                    <a:p>
                      <a:pPr algn="r" fontAlgn="b"/>
                      <a:r>
                        <a:rPr lang="tr-TR" sz="1000" b="1" i="0" u="none" strike="noStrike" dirty="0">
                          <a:effectLst/>
                          <a:latin typeface="Arial Tur"/>
                        </a:rPr>
                        <a:t>77.518</a:t>
                      </a:r>
                    </a:p>
                  </a:txBody>
                  <a:tcPr marL="9525" marR="9525" marT="9525" marB="0" anchor="ctr"/>
                </a:tc>
                <a:tc>
                  <a:txBody>
                    <a:bodyPr/>
                    <a:lstStyle/>
                    <a:p>
                      <a:pPr algn="r" fontAlgn="b"/>
                      <a:r>
                        <a:rPr lang="tr-TR" sz="1000" b="1" i="0" u="none" strike="noStrike" dirty="0">
                          <a:effectLst/>
                          <a:latin typeface="Arial Tur"/>
                        </a:rPr>
                        <a:t>24.150</a:t>
                      </a:r>
                    </a:p>
                  </a:txBody>
                  <a:tcPr marL="9525" marR="9525" marT="9525" marB="0" anchor="ctr"/>
                </a:tc>
                <a:tc>
                  <a:txBody>
                    <a:bodyPr/>
                    <a:lstStyle/>
                    <a:p>
                      <a:pPr algn="r" fontAlgn="b"/>
                      <a:r>
                        <a:rPr lang="tr-TR" sz="1000" b="1" i="0" u="none" strike="noStrike" dirty="0">
                          <a:effectLst/>
                          <a:latin typeface="Arial Tur"/>
                        </a:rPr>
                        <a:t>6.000</a:t>
                      </a:r>
                    </a:p>
                  </a:txBody>
                  <a:tcPr marL="9525" marR="9525" marT="9525" marB="0" anchor="ctr"/>
                </a:tc>
                <a:tc>
                  <a:txBody>
                    <a:bodyPr/>
                    <a:lstStyle/>
                    <a:p>
                      <a:pPr algn="ctr" fontAlgn="b"/>
                      <a:r>
                        <a:rPr lang="tr-TR" sz="1000" b="1" i="0" u="none" strike="noStrike" baseline="0" dirty="0" smtClean="0">
                          <a:effectLst/>
                          <a:latin typeface="Arial Tur"/>
                        </a:rPr>
                        <a:t>           </a:t>
                      </a:r>
                      <a:r>
                        <a:rPr lang="tr-TR" sz="1000" b="1" i="0" u="none" strike="noStrike" dirty="0" smtClean="0">
                          <a:effectLst/>
                          <a:latin typeface="Arial Tur"/>
                        </a:rPr>
                        <a:t>1</a:t>
                      </a:r>
                      <a:endParaRPr lang="tr-TR" sz="1000" b="1" i="0" u="none" strike="noStrike" dirty="0">
                        <a:effectLst/>
                        <a:latin typeface="Arial Tur"/>
                      </a:endParaRPr>
                    </a:p>
                  </a:txBody>
                  <a:tcPr marL="9525" marR="9525" marT="9525" marB="0" anchor="ctr"/>
                </a:tc>
              </a:tr>
              <a:tr h="370840">
                <a:tc gridSpan="14">
                  <a:txBody>
                    <a:bodyPr/>
                    <a:lstStyle/>
                    <a:p>
                      <a:pPr algn="ctr"/>
                      <a:r>
                        <a:rPr lang="tr-TR" sz="1200" b="1" dirty="0" smtClean="0">
                          <a:solidFill>
                            <a:schemeClr val="accent5"/>
                          </a:solidFill>
                        </a:rPr>
                        <a:t>GENEL TOPLAM : 1.738.469</a:t>
                      </a:r>
                      <a:endParaRPr lang="tr-TR" sz="1200" b="1" dirty="0">
                        <a:solidFill>
                          <a:schemeClr val="accent5"/>
                        </a:solidFill>
                      </a:endParaRPr>
                    </a:p>
                  </a:txBody>
                  <a:tcPr anchor="ctr"/>
                </a:tc>
                <a:tc hMerge="1">
                  <a:txBody>
                    <a:bodyPr/>
                    <a:lstStyle/>
                    <a:p>
                      <a:pPr algn="r" fontAlgn="b"/>
                      <a:endParaRPr lang="tr-TR" sz="1000" b="1" i="0" u="none" strike="noStrike" dirty="0">
                        <a:effectLst/>
                        <a:latin typeface="Arial Tur"/>
                      </a:endParaRPr>
                    </a:p>
                  </a:txBody>
                  <a:tcPr marL="9525" marR="9525" marT="9525" marB="0" anchor="ctr"/>
                </a:tc>
                <a:tc hMerge="1">
                  <a:txBody>
                    <a:bodyPr/>
                    <a:lstStyle/>
                    <a:p>
                      <a:pPr algn="r" fontAlgn="b"/>
                      <a:endParaRPr lang="tr-TR" sz="1000" b="1" i="0" u="none" strike="noStrike" dirty="0">
                        <a:effectLst/>
                        <a:latin typeface="Arial Tur"/>
                      </a:endParaRPr>
                    </a:p>
                  </a:txBody>
                  <a:tcPr marL="9525" marR="9525" marT="9525" marB="0" anchor="ctr"/>
                </a:tc>
                <a:tc hMerge="1">
                  <a:txBody>
                    <a:bodyPr/>
                    <a:lstStyle/>
                    <a:p>
                      <a:pPr algn="r" fontAlgn="b"/>
                      <a:endParaRPr lang="tr-TR" sz="1000" b="1" i="0" u="none" strike="noStrike" dirty="0">
                        <a:effectLst/>
                        <a:latin typeface="Arial Tur"/>
                      </a:endParaRPr>
                    </a:p>
                  </a:txBody>
                  <a:tcPr marL="9525" marR="9525" marT="9525" marB="0" anchor="ctr"/>
                </a:tc>
                <a:tc hMerge="1">
                  <a:txBody>
                    <a:bodyPr/>
                    <a:lstStyle/>
                    <a:p>
                      <a:pPr algn="r" fontAlgn="b"/>
                      <a:endParaRPr lang="tr-TR" sz="1000" b="1" i="0" u="none" strike="noStrike" dirty="0">
                        <a:effectLst/>
                        <a:latin typeface="Arial Tur"/>
                      </a:endParaRPr>
                    </a:p>
                  </a:txBody>
                  <a:tcPr marL="9525" marR="9525" marT="9525" marB="0" anchor="ctr"/>
                </a:tc>
                <a:tc hMerge="1">
                  <a:txBody>
                    <a:bodyPr/>
                    <a:lstStyle/>
                    <a:p>
                      <a:pPr algn="r" fontAlgn="b"/>
                      <a:endParaRPr lang="tr-TR" sz="1000" b="1" i="0" u="none" strike="noStrike" dirty="0">
                        <a:effectLst/>
                        <a:latin typeface="Arial Tur"/>
                      </a:endParaRPr>
                    </a:p>
                  </a:txBody>
                  <a:tcPr marL="9525" marR="9525" marT="9525" marB="0" anchor="ctr"/>
                </a:tc>
                <a:tc hMerge="1">
                  <a:txBody>
                    <a:bodyPr/>
                    <a:lstStyle/>
                    <a:p>
                      <a:pPr algn="r" fontAlgn="b"/>
                      <a:endParaRPr lang="tr-TR" sz="1000" b="1" i="0" u="none" strike="noStrike" dirty="0">
                        <a:effectLst/>
                        <a:latin typeface="Arial Tur"/>
                      </a:endParaRPr>
                    </a:p>
                  </a:txBody>
                  <a:tcPr marL="9525" marR="9525" marT="9525" marB="0" anchor="ctr"/>
                </a:tc>
                <a:tc hMerge="1">
                  <a:txBody>
                    <a:bodyPr/>
                    <a:lstStyle/>
                    <a:p>
                      <a:pPr algn="r" fontAlgn="b"/>
                      <a:endParaRPr lang="tr-TR" sz="1000" b="1" i="0" u="none" strike="noStrike" dirty="0">
                        <a:effectLst/>
                        <a:latin typeface="Arial Tur"/>
                      </a:endParaRPr>
                    </a:p>
                  </a:txBody>
                  <a:tcPr marL="9525" marR="9525" marT="9525" marB="0" anchor="ctr"/>
                </a:tc>
                <a:tc hMerge="1">
                  <a:txBody>
                    <a:bodyPr/>
                    <a:lstStyle/>
                    <a:p>
                      <a:pPr algn="r" fontAlgn="b"/>
                      <a:endParaRPr lang="tr-TR" sz="1000" b="1" i="0" u="none" strike="noStrike" dirty="0">
                        <a:effectLst/>
                        <a:latin typeface="Arial Tur"/>
                      </a:endParaRPr>
                    </a:p>
                  </a:txBody>
                  <a:tcPr marL="9525" marR="9525" marT="9525" marB="0" anchor="ctr"/>
                </a:tc>
                <a:tc hMerge="1">
                  <a:txBody>
                    <a:bodyPr/>
                    <a:lstStyle/>
                    <a:p>
                      <a:pPr algn="r" fontAlgn="b"/>
                      <a:endParaRPr lang="tr-TR" sz="1000" b="1" i="0" u="none" strike="noStrike" dirty="0">
                        <a:effectLst/>
                        <a:latin typeface="Arial Tur"/>
                      </a:endParaRPr>
                    </a:p>
                  </a:txBody>
                  <a:tcPr marL="9525" marR="9525" marT="9525" marB="0" anchor="ctr"/>
                </a:tc>
                <a:tc hMerge="1">
                  <a:txBody>
                    <a:bodyPr/>
                    <a:lstStyle/>
                    <a:p>
                      <a:pPr algn="r" fontAlgn="b"/>
                      <a:endParaRPr lang="tr-TR" sz="1000" b="1" i="0" u="none" strike="noStrike" dirty="0">
                        <a:effectLst/>
                        <a:latin typeface="Arial Tur"/>
                      </a:endParaRPr>
                    </a:p>
                  </a:txBody>
                  <a:tcPr marL="9525" marR="9525" marT="9525" marB="0" anchor="ctr"/>
                </a:tc>
                <a:tc hMerge="1">
                  <a:txBody>
                    <a:bodyPr/>
                    <a:lstStyle/>
                    <a:p>
                      <a:pPr algn="r" fontAlgn="b"/>
                      <a:endParaRPr lang="tr-TR" sz="1000" b="1" i="0" u="none" strike="noStrike" dirty="0">
                        <a:effectLst/>
                        <a:latin typeface="Arial Tur"/>
                      </a:endParaRPr>
                    </a:p>
                  </a:txBody>
                  <a:tcPr marL="9525" marR="9525" marT="9525" marB="0" anchor="ctr"/>
                </a:tc>
                <a:tc hMerge="1">
                  <a:txBody>
                    <a:bodyPr/>
                    <a:lstStyle/>
                    <a:p>
                      <a:pPr algn="r" fontAlgn="b"/>
                      <a:endParaRPr lang="tr-TR" sz="1000" b="1" i="0" u="none" strike="noStrike" dirty="0">
                        <a:effectLst/>
                        <a:latin typeface="Arial Tur"/>
                      </a:endParaRPr>
                    </a:p>
                  </a:txBody>
                  <a:tcPr marL="9525" marR="9525" marT="9525" marB="0" anchor="ctr"/>
                </a:tc>
                <a:tc hMerge="1">
                  <a:txBody>
                    <a:bodyPr/>
                    <a:lstStyle/>
                    <a:p>
                      <a:pPr algn="ctr" fontAlgn="b"/>
                      <a:endParaRPr lang="tr-TR" sz="1000" b="1" i="0" u="none" strike="noStrike" dirty="0">
                        <a:effectLst/>
                        <a:latin typeface="Arial Tur"/>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Başlık 1"/>
          <p:cNvSpPr>
            <a:spLocks noGrp="1"/>
          </p:cNvSpPr>
          <p:nvPr>
            <p:ph type="title"/>
          </p:nvPr>
        </p:nvSpPr>
        <p:spPr bwMode="auto"/>
        <p:txBody>
          <a:bodyPr vert="horz" wrap="square" lIns="91440" tIns="45720" rIns="91440" bIns="45720" numCol="1" anchorCtr="0" compatLnSpc="1">
            <a:prstTxWarp prst="textNoShape">
              <a:avLst/>
            </a:prstTxWarp>
          </a:bodyPr>
          <a:lstStyle/>
          <a:p>
            <a:pPr eaLnBrk="1" hangingPunct="1"/>
            <a:r>
              <a:rPr lang="tr-TR" sz="3200" b="1" smtClean="0">
                <a:effectLst/>
              </a:rPr>
              <a:t>Avlanma İzin Belgeleri</a:t>
            </a:r>
          </a:p>
        </p:txBody>
      </p:sp>
      <p:graphicFrame>
        <p:nvGraphicFramePr>
          <p:cNvPr id="4" name="İçerik Yer Tutucusu 3"/>
          <p:cNvGraphicFramePr>
            <a:graphicFrameLocks noGrp="1"/>
          </p:cNvGraphicFramePr>
          <p:nvPr>
            <p:ph idx="1"/>
          </p:nvPr>
        </p:nvGraphicFramePr>
        <p:xfrm>
          <a:off x="1435100" y="2565400"/>
          <a:ext cx="7499350" cy="2595880"/>
        </p:xfrm>
        <a:graphic>
          <a:graphicData uri="http://schemas.openxmlformats.org/drawingml/2006/table">
            <a:tbl>
              <a:tblPr firstRow="1" bandRow="1">
                <a:tableStyleId>{7DF18680-E054-41AD-8BC1-D1AEF772440D}</a:tableStyleId>
              </a:tblPr>
              <a:tblGrid>
                <a:gridCol w="5801196"/>
                <a:gridCol w="1698154"/>
              </a:tblGrid>
              <a:tr h="370840">
                <a:tc>
                  <a:txBody>
                    <a:bodyPr/>
                    <a:lstStyle/>
                    <a:p>
                      <a:r>
                        <a:rPr lang="tr-TR" dirty="0" smtClean="0"/>
                        <a:t>Avlanma İzin Belgesi</a:t>
                      </a:r>
                      <a:endParaRPr lang="tr-TR" dirty="0"/>
                    </a:p>
                  </a:txBody>
                  <a:tcPr/>
                </a:tc>
                <a:tc>
                  <a:txBody>
                    <a:bodyPr/>
                    <a:lstStyle/>
                    <a:p>
                      <a:pPr algn="r"/>
                      <a:r>
                        <a:rPr lang="tr-TR" dirty="0" smtClean="0"/>
                        <a:t>Sayısı</a:t>
                      </a:r>
                      <a:endParaRPr lang="tr-TR" dirty="0"/>
                    </a:p>
                  </a:txBody>
                  <a:tcPr/>
                </a:tc>
              </a:tr>
              <a:tr h="370840">
                <a:tc>
                  <a:txBody>
                    <a:bodyPr/>
                    <a:lstStyle/>
                    <a:p>
                      <a:r>
                        <a:rPr lang="tr-TR" dirty="0" smtClean="0"/>
                        <a:t>Hamsi avlanma izin belgesi</a:t>
                      </a:r>
                      <a:endParaRPr lang="tr-TR" dirty="0"/>
                    </a:p>
                  </a:txBody>
                  <a:tcPr/>
                </a:tc>
                <a:tc>
                  <a:txBody>
                    <a:bodyPr/>
                    <a:lstStyle/>
                    <a:p>
                      <a:pPr algn="r"/>
                      <a:r>
                        <a:rPr lang="tr-TR" dirty="0" smtClean="0"/>
                        <a:t>4</a:t>
                      </a:r>
                      <a:endParaRPr lang="tr-TR" dirty="0"/>
                    </a:p>
                  </a:txBody>
                  <a:tcPr/>
                </a:tc>
              </a:tr>
              <a:tr h="370840">
                <a:tc>
                  <a:txBody>
                    <a:bodyPr/>
                    <a:lstStyle/>
                    <a:p>
                      <a:r>
                        <a:rPr lang="tr-TR" dirty="0" smtClean="0"/>
                        <a:t>Kum midyesi avlanma izin belgesi</a:t>
                      </a:r>
                      <a:endParaRPr lang="tr-TR" dirty="0"/>
                    </a:p>
                  </a:txBody>
                  <a:tcPr/>
                </a:tc>
                <a:tc>
                  <a:txBody>
                    <a:bodyPr/>
                    <a:lstStyle/>
                    <a:p>
                      <a:pPr algn="r"/>
                      <a:r>
                        <a:rPr lang="tr-TR" dirty="0" smtClean="0"/>
                        <a:t>2</a:t>
                      </a:r>
                      <a:endParaRPr lang="tr-TR" dirty="0"/>
                    </a:p>
                  </a:txBody>
                  <a:tcPr/>
                </a:tc>
              </a:tr>
              <a:tr h="370840">
                <a:tc>
                  <a:txBody>
                    <a:bodyPr/>
                    <a:lstStyle/>
                    <a:p>
                      <a:r>
                        <a:rPr lang="tr-TR" dirty="0" smtClean="0"/>
                        <a:t>Deniz salyangozu avlanma izin belgesi</a:t>
                      </a:r>
                      <a:endParaRPr lang="tr-TR" dirty="0"/>
                    </a:p>
                  </a:txBody>
                  <a:tcPr/>
                </a:tc>
                <a:tc>
                  <a:txBody>
                    <a:bodyPr/>
                    <a:lstStyle/>
                    <a:p>
                      <a:pPr algn="r"/>
                      <a:r>
                        <a:rPr lang="tr-TR" dirty="0" smtClean="0"/>
                        <a:t>103</a:t>
                      </a:r>
                      <a:endParaRPr lang="tr-TR" dirty="0"/>
                    </a:p>
                  </a:txBody>
                  <a:tcPr/>
                </a:tc>
              </a:tr>
              <a:tr h="370840">
                <a:tc>
                  <a:txBody>
                    <a:bodyPr/>
                    <a:lstStyle/>
                    <a:p>
                      <a:r>
                        <a:rPr lang="tr-TR" dirty="0" err="1" smtClean="0"/>
                        <a:t>Ortasu</a:t>
                      </a:r>
                      <a:r>
                        <a:rPr lang="tr-TR" dirty="0" smtClean="0"/>
                        <a:t> avlanma izin belgesi</a:t>
                      </a:r>
                      <a:endParaRPr lang="tr-TR" dirty="0"/>
                    </a:p>
                  </a:txBody>
                  <a:tcPr/>
                </a:tc>
                <a:tc>
                  <a:txBody>
                    <a:bodyPr/>
                    <a:lstStyle/>
                    <a:p>
                      <a:pPr algn="r"/>
                      <a:r>
                        <a:rPr lang="tr-TR" dirty="0" smtClean="0"/>
                        <a:t>5</a:t>
                      </a:r>
                      <a:endParaRPr lang="tr-TR" dirty="0"/>
                    </a:p>
                  </a:txBody>
                  <a:tcPr/>
                </a:tc>
              </a:tr>
              <a:tr h="370840">
                <a:tc>
                  <a:txBody>
                    <a:bodyPr/>
                    <a:lstStyle/>
                    <a:p>
                      <a:r>
                        <a:rPr lang="tr-TR" dirty="0" err="1" smtClean="0"/>
                        <a:t>Ötv</a:t>
                      </a:r>
                      <a:r>
                        <a:rPr lang="tr-TR" dirty="0" smtClean="0"/>
                        <a:t> indirilmiş akaryakıt alım belgesi</a:t>
                      </a:r>
                      <a:endParaRPr lang="tr-TR" dirty="0"/>
                    </a:p>
                  </a:txBody>
                  <a:tcPr/>
                </a:tc>
                <a:tc>
                  <a:txBody>
                    <a:bodyPr/>
                    <a:lstStyle/>
                    <a:p>
                      <a:pPr algn="r"/>
                      <a:r>
                        <a:rPr lang="tr-TR" dirty="0" smtClean="0"/>
                        <a:t>50</a:t>
                      </a:r>
                      <a:endParaRPr lang="tr-TR" dirty="0"/>
                    </a:p>
                  </a:txBody>
                  <a:tcPr/>
                </a:tc>
              </a:tr>
              <a:tr h="370840">
                <a:tc>
                  <a:txBody>
                    <a:bodyPr/>
                    <a:lstStyle/>
                    <a:p>
                      <a:pPr algn="r"/>
                      <a:r>
                        <a:rPr lang="tr-TR" b="1" dirty="0" smtClean="0">
                          <a:solidFill>
                            <a:schemeClr val="tx1"/>
                          </a:solidFill>
                        </a:rPr>
                        <a:t>TOPLAM</a:t>
                      </a:r>
                      <a:endParaRPr lang="tr-TR" b="1" dirty="0">
                        <a:solidFill>
                          <a:schemeClr val="tx1"/>
                        </a:solidFill>
                      </a:endParaRPr>
                    </a:p>
                  </a:txBody>
                  <a:tcPr/>
                </a:tc>
                <a:tc>
                  <a:txBody>
                    <a:bodyPr/>
                    <a:lstStyle/>
                    <a:p>
                      <a:pPr algn="r"/>
                      <a:r>
                        <a:rPr lang="tr-TR" b="1" dirty="0" smtClean="0">
                          <a:solidFill>
                            <a:schemeClr val="tx1"/>
                          </a:solidFill>
                        </a:rPr>
                        <a:t>164</a:t>
                      </a:r>
                      <a:endParaRPr lang="tr-TR" b="1" dirty="0">
                        <a:solidFill>
                          <a:schemeClr val="tx1"/>
                        </a:solidFill>
                      </a:endParaRPr>
                    </a:p>
                  </a:txBody>
                  <a:tcPr/>
                </a:tc>
              </a:tr>
            </a:tbl>
          </a:graphicData>
        </a:graphic>
      </p:graphicFrame>
      <p:sp>
        <p:nvSpPr>
          <p:cNvPr id="75804" name="Metin kutusu 4"/>
          <p:cNvSpPr txBox="1">
            <a:spLocks noChangeArrowheads="1"/>
          </p:cNvSpPr>
          <p:nvPr/>
        </p:nvSpPr>
        <p:spPr bwMode="auto">
          <a:xfrm>
            <a:off x="1403350" y="1484313"/>
            <a:ext cx="7129463" cy="646112"/>
          </a:xfrm>
          <a:prstGeom prst="rect">
            <a:avLst/>
          </a:prstGeom>
          <a:noFill/>
          <a:ln w="9525">
            <a:noFill/>
            <a:miter lim="800000"/>
            <a:headEnd/>
            <a:tailEnd/>
          </a:ln>
        </p:spPr>
        <p:txBody>
          <a:bodyPr>
            <a:spAutoFit/>
          </a:bodyPr>
          <a:lstStyle/>
          <a:p>
            <a:r>
              <a:rPr lang="tr-TR">
                <a:latin typeface="Gill Sans MT" pitchFamily="34" charset="0"/>
              </a:rPr>
              <a:t>1380 sayılı Su Ürünleri Kanunu, Su Ürünleri Yönetmeliği ve 3/1 ve 3/2 numaralı tebliğ hükümleri gereğince verilen Avlanma İzin Belgeleri</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Başlık 1"/>
          <p:cNvSpPr>
            <a:spLocks noGrp="1"/>
          </p:cNvSpPr>
          <p:nvPr>
            <p:ph type="title"/>
          </p:nvPr>
        </p:nvSpPr>
        <p:spPr bwMode="auto">
          <a:xfrm>
            <a:off x="1250950" y="115888"/>
            <a:ext cx="7497763" cy="792162"/>
          </a:xfrm>
        </p:spPr>
        <p:txBody>
          <a:bodyPr vert="horz" wrap="square" lIns="91440" tIns="45720" rIns="91440" bIns="45720" numCol="1" anchorCtr="0" compatLnSpc="1">
            <a:prstTxWarp prst="textNoShape">
              <a:avLst/>
            </a:prstTxWarp>
          </a:bodyPr>
          <a:lstStyle/>
          <a:p>
            <a:pPr eaLnBrk="1" hangingPunct="1"/>
            <a:r>
              <a:rPr lang="tr-TR" sz="3200" b="1" smtClean="0">
                <a:effectLst/>
              </a:rPr>
              <a:t>Su Ürünleri İşleme Tesisleri</a:t>
            </a:r>
          </a:p>
        </p:txBody>
      </p:sp>
      <p:sp>
        <p:nvSpPr>
          <p:cNvPr id="76802" name="İçerik Yer Tutucusu 2"/>
          <p:cNvSpPr>
            <a:spLocks noGrp="1"/>
          </p:cNvSpPr>
          <p:nvPr>
            <p:ph idx="1"/>
          </p:nvPr>
        </p:nvSpPr>
        <p:spPr>
          <a:xfrm>
            <a:off x="1187450" y="836613"/>
            <a:ext cx="7497763" cy="1044575"/>
          </a:xfrm>
        </p:spPr>
        <p:txBody>
          <a:bodyPr/>
          <a:lstStyle/>
          <a:p>
            <a:pPr marL="80963" indent="0" eaLnBrk="1" hangingPunct="1">
              <a:buFont typeface="Wingdings 2" pitchFamily="18" charset="2"/>
              <a:buNone/>
            </a:pPr>
            <a:r>
              <a:rPr lang="tr-TR" sz="2000" dirty="0" smtClean="0"/>
              <a:t>İlimizde 2 adet su ürünleri işleme tesisi bulunmaktadır. Bunlardan 1 tanesi Kara Salyangozu eti işlemekte ve ihracat amaçlı çalışmaktadır. Bu işletmelerden su ve ürün numunesi alınmaktadır.</a:t>
            </a:r>
          </a:p>
        </p:txBody>
      </p:sp>
      <p:sp>
        <p:nvSpPr>
          <p:cNvPr id="76803" name="Başlık 1"/>
          <p:cNvSpPr txBox="1">
            <a:spLocks/>
          </p:cNvSpPr>
          <p:nvPr/>
        </p:nvSpPr>
        <p:spPr bwMode="auto">
          <a:xfrm>
            <a:off x="1258888" y="1844675"/>
            <a:ext cx="7499350" cy="782638"/>
          </a:xfrm>
          <a:prstGeom prst="rect">
            <a:avLst/>
          </a:prstGeom>
          <a:noFill/>
          <a:ln w="9525">
            <a:noFill/>
            <a:miter lim="800000"/>
            <a:headEnd/>
            <a:tailEnd/>
          </a:ln>
        </p:spPr>
        <p:txBody>
          <a:bodyPr anchor="ctr"/>
          <a:lstStyle/>
          <a:p>
            <a:r>
              <a:rPr lang="tr-TR" sz="3200" b="1" dirty="0">
                <a:solidFill>
                  <a:srgbClr val="572314"/>
                </a:solidFill>
                <a:latin typeface="Gill Sans MT" pitchFamily="34" charset="0"/>
              </a:rPr>
              <a:t>Alınan Numune Bilgileri</a:t>
            </a:r>
          </a:p>
        </p:txBody>
      </p:sp>
      <p:graphicFrame>
        <p:nvGraphicFramePr>
          <p:cNvPr id="5" name="Tablo 4"/>
          <p:cNvGraphicFramePr>
            <a:graphicFrameLocks noGrp="1"/>
          </p:cNvGraphicFramePr>
          <p:nvPr/>
        </p:nvGraphicFramePr>
        <p:xfrm>
          <a:off x="1331913" y="2636838"/>
          <a:ext cx="7445376" cy="741680"/>
        </p:xfrm>
        <a:graphic>
          <a:graphicData uri="http://schemas.openxmlformats.org/drawingml/2006/table">
            <a:tbl>
              <a:tblPr firstRow="1" bandRow="1">
                <a:tableStyleId>{7DF18680-E054-41AD-8BC1-D1AEF772440D}</a:tableStyleId>
              </a:tblPr>
              <a:tblGrid>
                <a:gridCol w="2197418"/>
                <a:gridCol w="2584514"/>
                <a:gridCol w="2663444"/>
              </a:tblGrid>
              <a:tr h="370840">
                <a:tc>
                  <a:txBody>
                    <a:bodyPr/>
                    <a:lstStyle/>
                    <a:p>
                      <a:r>
                        <a:rPr lang="tr-TR" dirty="0" smtClean="0"/>
                        <a:t>Yıllar</a:t>
                      </a:r>
                      <a:endParaRPr lang="tr-TR" dirty="0"/>
                    </a:p>
                  </a:txBody>
                  <a:tcPr/>
                </a:tc>
                <a:tc>
                  <a:txBody>
                    <a:bodyPr/>
                    <a:lstStyle/>
                    <a:p>
                      <a:r>
                        <a:rPr lang="tr-TR" dirty="0" smtClean="0"/>
                        <a:t>Alınan Numune Sayısı</a:t>
                      </a:r>
                      <a:endParaRPr lang="tr-TR" dirty="0"/>
                    </a:p>
                  </a:txBody>
                  <a:tcPr/>
                </a:tc>
                <a:tc>
                  <a:txBody>
                    <a:bodyPr/>
                    <a:lstStyle/>
                    <a:p>
                      <a:r>
                        <a:rPr lang="tr-TR" dirty="0" smtClean="0"/>
                        <a:t>Yapılan Denetim Sayısı</a:t>
                      </a:r>
                      <a:endParaRPr lang="tr-TR" dirty="0"/>
                    </a:p>
                  </a:txBody>
                  <a:tcPr/>
                </a:tc>
              </a:tr>
              <a:tr h="370840">
                <a:tc>
                  <a:txBody>
                    <a:bodyPr/>
                    <a:lstStyle/>
                    <a:p>
                      <a:r>
                        <a:rPr lang="tr-TR" dirty="0" smtClean="0"/>
                        <a:t>2013 </a:t>
                      </a:r>
                      <a:endParaRPr lang="tr-TR" dirty="0"/>
                    </a:p>
                  </a:txBody>
                  <a:tcPr/>
                </a:tc>
                <a:tc>
                  <a:txBody>
                    <a:bodyPr/>
                    <a:lstStyle/>
                    <a:p>
                      <a:pPr algn="ctr"/>
                      <a:r>
                        <a:rPr lang="tr-TR" dirty="0" smtClean="0"/>
                        <a:t>8</a:t>
                      </a:r>
                      <a:endParaRPr lang="tr-TR" dirty="0"/>
                    </a:p>
                  </a:txBody>
                  <a:tcPr/>
                </a:tc>
                <a:tc>
                  <a:txBody>
                    <a:bodyPr/>
                    <a:lstStyle/>
                    <a:p>
                      <a:pPr algn="ctr"/>
                      <a:r>
                        <a:rPr lang="tr-TR" dirty="0" smtClean="0"/>
                        <a:t>8</a:t>
                      </a:r>
                      <a:endParaRPr lang="tr-TR" dirty="0"/>
                    </a:p>
                  </a:txBody>
                  <a:tcPr/>
                </a:tc>
              </a:tr>
            </a:tbl>
          </a:graphicData>
        </a:graphic>
      </p:graphicFrame>
      <p:sp>
        <p:nvSpPr>
          <p:cNvPr id="7" name="Başlık 1"/>
          <p:cNvSpPr txBox="1">
            <a:spLocks/>
          </p:cNvSpPr>
          <p:nvPr/>
        </p:nvSpPr>
        <p:spPr>
          <a:xfrm>
            <a:off x="1258888" y="3716338"/>
            <a:ext cx="7499350" cy="784225"/>
          </a:xfrm>
          <a:prstGeom prst="rect">
            <a:avLst/>
          </a:prstGeom>
        </p:spPr>
        <p:txBody>
          <a:bodyPr anchor="ctr">
            <a:normAutofit fontScale="925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Aft>
                <a:spcPts val="0"/>
              </a:spcAft>
              <a:defRPr/>
            </a:pPr>
            <a:r>
              <a:rPr lang="tr-TR" sz="3200" b="1" dirty="0" smtClean="0">
                <a:effectLst/>
              </a:rPr>
              <a:t>İhracat Amaçlı Alınan Numune Bilgileri</a:t>
            </a:r>
            <a:endParaRPr lang="tr-TR" sz="3200" b="1" dirty="0">
              <a:effectLst/>
            </a:endParaRPr>
          </a:p>
        </p:txBody>
      </p:sp>
      <p:graphicFrame>
        <p:nvGraphicFramePr>
          <p:cNvPr id="8" name="Tablo 7"/>
          <p:cNvGraphicFramePr>
            <a:graphicFrameLocks noGrp="1"/>
          </p:cNvGraphicFramePr>
          <p:nvPr/>
        </p:nvGraphicFramePr>
        <p:xfrm>
          <a:off x="1331913" y="4652963"/>
          <a:ext cx="7445376" cy="1483360"/>
        </p:xfrm>
        <a:graphic>
          <a:graphicData uri="http://schemas.openxmlformats.org/drawingml/2006/table">
            <a:tbl>
              <a:tblPr firstRow="1" bandRow="1">
                <a:tableStyleId>{7DF18680-E054-41AD-8BC1-D1AEF772440D}</a:tableStyleId>
              </a:tblPr>
              <a:tblGrid>
                <a:gridCol w="2197418"/>
                <a:gridCol w="2584514"/>
                <a:gridCol w="2663444"/>
              </a:tblGrid>
              <a:tr h="370840">
                <a:tc>
                  <a:txBody>
                    <a:bodyPr/>
                    <a:lstStyle/>
                    <a:p>
                      <a:r>
                        <a:rPr lang="tr-TR" dirty="0" smtClean="0"/>
                        <a:t>Yıllar</a:t>
                      </a:r>
                      <a:endParaRPr lang="tr-TR" dirty="0"/>
                    </a:p>
                  </a:txBody>
                  <a:tcPr/>
                </a:tc>
                <a:tc>
                  <a:txBody>
                    <a:bodyPr/>
                    <a:lstStyle/>
                    <a:p>
                      <a:pPr algn="ctr"/>
                      <a:r>
                        <a:rPr lang="tr-TR" dirty="0" smtClean="0"/>
                        <a:t>Alınan Numune</a:t>
                      </a:r>
                      <a:endParaRPr lang="tr-TR" dirty="0"/>
                    </a:p>
                  </a:txBody>
                  <a:tcPr/>
                </a:tc>
                <a:tc>
                  <a:txBody>
                    <a:bodyPr/>
                    <a:lstStyle/>
                    <a:p>
                      <a:pPr algn="ctr"/>
                      <a:r>
                        <a:rPr lang="tr-TR" dirty="0" smtClean="0"/>
                        <a:t>Numune Sayısı</a:t>
                      </a:r>
                      <a:endParaRPr lang="tr-TR" dirty="0"/>
                    </a:p>
                  </a:txBody>
                  <a:tcPr/>
                </a:tc>
              </a:tr>
              <a:tr h="370840">
                <a:tc>
                  <a:txBody>
                    <a:bodyPr/>
                    <a:lstStyle/>
                    <a:p>
                      <a:r>
                        <a:rPr lang="tr-TR" dirty="0" smtClean="0"/>
                        <a:t>2013 </a:t>
                      </a:r>
                      <a:endParaRPr lang="tr-TR" dirty="0"/>
                    </a:p>
                  </a:txBody>
                  <a:tcPr/>
                </a:tc>
                <a:tc>
                  <a:txBody>
                    <a:bodyPr/>
                    <a:lstStyle/>
                    <a:p>
                      <a:pPr algn="ctr"/>
                      <a:r>
                        <a:rPr lang="tr-TR" dirty="0" smtClean="0"/>
                        <a:t>Et</a:t>
                      </a:r>
                      <a:endParaRPr lang="tr-TR" dirty="0"/>
                    </a:p>
                  </a:txBody>
                  <a:tcPr/>
                </a:tc>
                <a:tc>
                  <a:txBody>
                    <a:bodyPr/>
                    <a:lstStyle/>
                    <a:p>
                      <a:pPr algn="ctr"/>
                      <a:r>
                        <a:rPr lang="tr-TR" dirty="0" smtClean="0"/>
                        <a:t>4</a:t>
                      </a:r>
                      <a:endParaRPr lang="tr-TR" dirty="0"/>
                    </a:p>
                  </a:txBody>
                  <a:tcPr/>
                </a:tc>
              </a:tr>
              <a:tr h="370840">
                <a:tc>
                  <a:txBody>
                    <a:bodyPr/>
                    <a:lstStyle/>
                    <a:p>
                      <a:r>
                        <a:rPr lang="tr-TR" dirty="0" smtClean="0"/>
                        <a:t>2013</a:t>
                      </a:r>
                      <a:endParaRPr lang="tr-TR" dirty="0"/>
                    </a:p>
                  </a:txBody>
                  <a:tcPr/>
                </a:tc>
                <a:tc>
                  <a:txBody>
                    <a:bodyPr/>
                    <a:lstStyle/>
                    <a:p>
                      <a:pPr algn="ctr"/>
                      <a:r>
                        <a:rPr lang="tr-TR" dirty="0" smtClean="0"/>
                        <a:t>Su</a:t>
                      </a:r>
                      <a:endParaRPr lang="tr-TR" dirty="0"/>
                    </a:p>
                  </a:txBody>
                  <a:tcPr/>
                </a:tc>
                <a:tc>
                  <a:txBody>
                    <a:bodyPr/>
                    <a:lstStyle/>
                    <a:p>
                      <a:pPr algn="ctr"/>
                      <a:r>
                        <a:rPr lang="tr-TR" dirty="0" smtClean="0"/>
                        <a:t>2</a:t>
                      </a:r>
                      <a:endParaRPr lang="tr-TR" dirty="0"/>
                    </a:p>
                  </a:txBody>
                  <a:tcPr/>
                </a:tc>
              </a:tr>
              <a:tr h="370840">
                <a:tc gridSpan="2">
                  <a:txBody>
                    <a:bodyPr/>
                    <a:lstStyle/>
                    <a:p>
                      <a:pPr algn="ctr"/>
                      <a:r>
                        <a:rPr lang="tr-TR" b="1" dirty="0" smtClean="0"/>
                        <a:t>TOPLAM</a:t>
                      </a:r>
                      <a:endParaRPr lang="tr-TR" b="1" dirty="0"/>
                    </a:p>
                  </a:txBody>
                  <a:tcPr/>
                </a:tc>
                <a:tc hMerge="1">
                  <a:txBody>
                    <a:bodyPr/>
                    <a:lstStyle/>
                    <a:p>
                      <a:pPr algn="ctr"/>
                      <a:endParaRPr lang="tr-TR" dirty="0"/>
                    </a:p>
                  </a:txBody>
                  <a:tcPr/>
                </a:tc>
                <a:tc>
                  <a:txBody>
                    <a:bodyPr/>
                    <a:lstStyle/>
                    <a:p>
                      <a:pPr algn="ctr"/>
                      <a:r>
                        <a:rPr lang="tr-TR" b="1" dirty="0" smtClean="0"/>
                        <a:t>6</a:t>
                      </a:r>
                      <a:endParaRPr lang="tr-TR" b="1" dirty="0"/>
                    </a:p>
                  </a:txBody>
                  <a:tcPr/>
                </a:tc>
              </a:tr>
            </a:tbl>
          </a:graphicData>
        </a:graphic>
      </p:graphicFrame>
      <p:sp>
        <p:nvSpPr>
          <p:cNvPr id="9" name="Metin kutusu 7"/>
          <p:cNvSpPr txBox="1">
            <a:spLocks noChangeArrowheads="1"/>
          </p:cNvSpPr>
          <p:nvPr/>
        </p:nvSpPr>
        <p:spPr bwMode="auto">
          <a:xfrm>
            <a:off x="1258888" y="6381328"/>
            <a:ext cx="7740650" cy="368300"/>
          </a:xfrm>
          <a:prstGeom prst="rect">
            <a:avLst/>
          </a:prstGeom>
          <a:noFill/>
          <a:ln w="9525">
            <a:noFill/>
            <a:miter lim="800000"/>
            <a:headEnd/>
            <a:tailEnd/>
          </a:ln>
        </p:spPr>
        <p:txBody>
          <a:bodyPr>
            <a:spAutoFit/>
          </a:bodyPr>
          <a:lstStyle/>
          <a:p>
            <a:r>
              <a:rPr lang="tr-TR" b="1" dirty="0">
                <a:latin typeface="Gill Sans MT" pitchFamily="34" charset="0"/>
              </a:rPr>
              <a:t>2013 Yılı</a:t>
            </a:r>
            <a:r>
              <a:rPr lang="tr-TR" dirty="0">
                <a:latin typeface="Gill Sans MT" pitchFamily="34" charset="0"/>
              </a:rPr>
              <a:t>; Kara Salyangozu Eti: 206100 Kg - Kara Salyangozu kabuğu: 196047,5Kg</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350" y="2636838"/>
            <a:ext cx="7497763" cy="1584325"/>
          </a:xfrm>
        </p:spPr>
        <p:txBody>
          <a:bodyPr>
            <a:normAutofit fontScale="90000"/>
          </a:bodyPr>
          <a:lstStyle/>
          <a:p>
            <a:pPr eaLnBrk="1" fontAlgn="auto" hangingPunct="1">
              <a:spcAft>
                <a:spcPts val="0"/>
              </a:spcAft>
              <a:defRPr/>
            </a:pPr>
            <a:r>
              <a:rPr lang="tr-TR" b="1" dirty="0" smtClean="0">
                <a:solidFill>
                  <a:schemeClr val="tx2">
                    <a:satMod val="130000"/>
                  </a:schemeClr>
                </a:solidFill>
              </a:rPr>
              <a:t>Tarımsal Altyapı ve Arazi Değerlendirme Şube Müdürlüğü</a:t>
            </a:r>
            <a:endParaRPr lang="tr-TR" b="1"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Başlık 1"/>
          <p:cNvSpPr>
            <a:spLocks noGrp="1"/>
          </p:cNvSpPr>
          <p:nvPr>
            <p:ph type="title"/>
          </p:nvPr>
        </p:nvSpPr>
        <p:spPr bwMode="auto">
          <a:xfrm>
            <a:off x="1116013" y="274638"/>
            <a:ext cx="7956550" cy="1143000"/>
          </a:xfrm>
        </p:spPr>
        <p:txBody>
          <a:bodyPr vert="horz" wrap="square" lIns="91440" tIns="45720" rIns="91440" bIns="45720" numCol="1" anchorCtr="0" compatLnSpc="1">
            <a:prstTxWarp prst="textNoShape">
              <a:avLst/>
            </a:prstTxWarp>
          </a:bodyPr>
          <a:lstStyle/>
          <a:p>
            <a:pPr eaLnBrk="1" hangingPunct="1"/>
            <a:r>
              <a:rPr lang="tr-TR" sz="3200" b="1" dirty="0" smtClean="0">
                <a:effectLst/>
              </a:rPr>
              <a:t>Bina, Lojman, Diğer Yardımcı ve Sosyal Tesisler</a:t>
            </a:r>
          </a:p>
        </p:txBody>
      </p:sp>
      <p:graphicFrame>
        <p:nvGraphicFramePr>
          <p:cNvPr id="4" name="İçerik Yer Tutucusu 3"/>
          <p:cNvGraphicFramePr>
            <a:graphicFrameLocks noGrp="1"/>
          </p:cNvGraphicFramePr>
          <p:nvPr>
            <p:ph idx="1"/>
          </p:nvPr>
        </p:nvGraphicFramePr>
        <p:xfrm>
          <a:off x="1187450" y="1484313"/>
          <a:ext cx="7654821" cy="2966720"/>
        </p:xfrm>
        <a:graphic>
          <a:graphicData uri="http://schemas.openxmlformats.org/drawingml/2006/table">
            <a:tbl>
              <a:tblPr firstRow="1" bandRow="1">
                <a:tableStyleId>{7DF18680-E054-41AD-8BC1-D1AEF772440D}</a:tableStyleId>
              </a:tblPr>
              <a:tblGrid>
                <a:gridCol w="2104263"/>
                <a:gridCol w="1132650"/>
                <a:gridCol w="1462850"/>
                <a:gridCol w="533718"/>
                <a:gridCol w="759143"/>
                <a:gridCol w="706247"/>
                <a:gridCol w="955950"/>
              </a:tblGrid>
              <a:tr h="370840">
                <a:tc rowSpan="2">
                  <a:txBody>
                    <a:bodyPr/>
                    <a:lstStyle/>
                    <a:p>
                      <a:pPr algn="l">
                        <a:lnSpc>
                          <a:spcPct val="200000"/>
                        </a:lnSpc>
                      </a:pPr>
                      <a:r>
                        <a:rPr lang="tr-TR" sz="2000" b="0" dirty="0" smtClean="0">
                          <a:solidFill>
                            <a:schemeClr val="bg1"/>
                          </a:solidFill>
                        </a:rPr>
                        <a:t>Kuruluşun Adı</a:t>
                      </a:r>
                      <a:endParaRPr lang="tr-TR" sz="2000" b="0" dirty="0">
                        <a:solidFill>
                          <a:schemeClr val="bg1"/>
                        </a:solidFill>
                      </a:endParaRPr>
                    </a:p>
                  </a:txBody>
                  <a:tcPr/>
                </a:tc>
                <a:tc gridSpan="3">
                  <a:txBody>
                    <a:bodyPr/>
                    <a:lstStyle/>
                    <a:p>
                      <a:pPr algn="ctr"/>
                      <a:r>
                        <a:rPr lang="tr-TR" sz="1400" b="0" dirty="0" smtClean="0"/>
                        <a:t>Hizmet Binası</a:t>
                      </a:r>
                      <a:endParaRPr lang="tr-TR" sz="1400" b="0" dirty="0"/>
                    </a:p>
                  </a:txBody>
                  <a:tcPr/>
                </a:tc>
                <a:tc hMerge="1">
                  <a:txBody>
                    <a:bodyPr/>
                    <a:lstStyle/>
                    <a:p>
                      <a:endParaRPr lang="tr-TR" dirty="0"/>
                    </a:p>
                  </a:txBody>
                  <a:tcPr/>
                </a:tc>
                <a:tc hMerge="1">
                  <a:txBody>
                    <a:bodyPr/>
                    <a:lstStyle/>
                    <a:p>
                      <a:endParaRPr lang="tr-TR" dirty="0"/>
                    </a:p>
                  </a:txBody>
                  <a:tcPr/>
                </a:tc>
                <a:tc rowSpan="2">
                  <a:txBody>
                    <a:bodyPr/>
                    <a:lstStyle/>
                    <a:p>
                      <a:pPr>
                        <a:lnSpc>
                          <a:spcPct val="200000"/>
                        </a:lnSpc>
                      </a:pPr>
                      <a:r>
                        <a:rPr lang="tr-TR" sz="1400" b="0" dirty="0" smtClean="0"/>
                        <a:t>Lojman</a:t>
                      </a:r>
                      <a:endParaRPr lang="tr-TR" sz="1400" b="0" dirty="0"/>
                    </a:p>
                  </a:txBody>
                  <a:tcPr/>
                </a:tc>
                <a:tc rowSpan="2">
                  <a:txBody>
                    <a:bodyPr/>
                    <a:lstStyle/>
                    <a:p>
                      <a:pPr>
                        <a:lnSpc>
                          <a:spcPct val="200000"/>
                        </a:lnSpc>
                      </a:pPr>
                      <a:r>
                        <a:rPr lang="tr-TR" sz="1400" b="0" dirty="0" smtClean="0"/>
                        <a:t>Atölye</a:t>
                      </a:r>
                      <a:endParaRPr lang="tr-TR" sz="1400" b="0" dirty="0"/>
                    </a:p>
                  </a:txBody>
                  <a:tcPr/>
                </a:tc>
                <a:tc rowSpan="2">
                  <a:txBody>
                    <a:bodyPr/>
                    <a:lstStyle/>
                    <a:p>
                      <a:r>
                        <a:rPr lang="tr-TR" sz="1400" b="0" dirty="0" smtClean="0"/>
                        <a:t>Toplantı Salonu</a:t>
                      </a:r>
                      <a:endParaRPr lang="tr-TR" sz="1400" b="0" dirty="0"/>
                    </a:p>
                  </a:txBody>
                  <a:tcPr/>
                </a:tc>
              </a:tr>
              <a:tr h="370840">
                <a:tc vMerge="1">
                  <a:txBody>
                    <a:bodyPr/>
                    <a:lstStyle/>
                    <a:p>
                      <a:endParaRPr lang="tr-TR" dirty="0">
                        <a:solidFill>
                          <a:schemeClr val="bg1"/>
                        </a:solidFill>
                      </a:endParaRPr>
                    </a:p>
                  </a:txBody>
                  <a:tcPr>
                    <a:solidFill>
                      <a:schemeClr val="accent5"/>
                    </a:solidFill>
                  </a:tcPr>
                </a:tc>
                <a:tc>
                  <a:txBody>
                    <a:bodyPr/>
                    <a:lstStyle/>
                    <a:p>
                      <a:r>
                        <a:rPr lang="tr-TR" sz="1400" b="0" dirty="0" smtClean="0">
                          <a:solidFill>
                            <a:schemeClr val="bg1"/>
                          </a:solidFill>
                        </a:rPr>
                        <a:t>Kendi Mülkü</a:t>
                      </a:r>
                      <a:endParaRPr lang="tr-TR" sz="1400" b="0" dirty="0">
                        <a:solidFill>
                          <a:schemeClr val="bg1"/>
                        </a:solidFill>
                      </a:endParaRPr>
                    </a:p>
                  </a:txBody>
                  <a:tcPr>
                    <a:solidFill>
                      <a:schemeClr val="accent5"/>
                    </a:solidFill>
                  </a:tcPr>
                </a:tc>
                <a:tc>
                  <a:txBody>
                    <a:bodyPr/>
                    <a:lstStyle/>
                    <a:p>
                      <a:r>
                        <a:rPr lang="tr-TR" sz="1400" b="0" dirty="0" smtClean="0">
                          <a:solidFill>
                            <a:schemeClr val="bg1"/>
                          </a:solidFill>
                        </a:rPr>
                        <a:t>Hükümet Konağı</a:t>
                      </a:r>
                      <a:endParaRPr lang="tr-TR" sz="1400" b="0" dirty="0">
                        <a:solidFill>
                          <a:schemeClr val="bg1"/>
                        </a:solidFill>
                      </a:endParaRPr>
                    </a:p>
                  </a:txBody>
                  <a:tcPr>
                    <a:solidFill>
                      <a:schemeClr val="accent5"/>
                    </a:solidFill>
                  </a:tcPr>
                </a:tc>
                <a:tc>
                  <a:txBody>
                    <a:bodyPr/>
                    <a:lstStyle/>
                    <a:p>
                      <a:r>
                        <a:rPr lang="tr-TR" sz="1400" b="0" dirty="0" smtClean="0">
                          <a:solidFill>
                            <a:schemeClr val="bg1"/>
                          </a:solidFill>
                        </a:rPr>
                        <a:t>Kira</a:t>
                      </a:r>
                      <a:endParaRPr lang="tr-TR" sz="1400" b="0" dirty="0">
                        <a:solidFill>
                          <a:schemeClr val="bg1"/>
                        </a:solidFill>
                      </a:endParaRPr>
                    </a:p>
                  </a:txBody>
                  <a:tcPr>
                    <a:solidFill>
                      <a:schemeClr val="accent5"/>
                    </a:solidFill>
                  </a:tcPr>
                </a:tc>
                <a:tc vMerge="1">
                  <a:txBody>
                    <a:bodyPr/>
                    <a:lstStyle/>
                    <a:p>
                      <a:endParaRPr lang="tr-TR" dirty="0">
                        <a:solidFill>
                          <a:schemeClr val="bg1"/>
                        </a:solidFill>
                      </a:endParaRPr>
                    </a:p>
                  </a:txBody>
                  <a:tcPr>
                    <a:solidFill>
                      <a:schemeClr val="accent5"/>
                    </a:solidFill>
                  </a:tcPr>
                </a:tc>
                <a:tc vMerge="1">
                  <a:txBody>
                    <a:bodyPr/>
                    <a:lstStyle/>
                    <a:p>
                      <a:endParaRPr lang="tr-TR" dirty="0">
                        <a:solidFill>
                          <a:schemeClr val="bg1"/>
                        </a:solidFill>
                      </a:endParaRPr>
                    </a:p>
                  </a:txBody>
                  <a:tcPr>
                    <a:solidFill>
                      <a:schemeClr val="accent5"/>
                    </a:solidFill>
                  </a:tcPr>
                </a:tc>
                <a:tc vMerge="1">
                  <a:txBody>
                    <a:bodyPr/>
                    <a:lstStyle/>
                    <a:p>
                      <a:endParaRPr lang="tr-TR" dirty="0">
                        <a:solidFill>
                          <a:schemeClr val="bg1"/>
                        </a:solidFill>
                      </a:endParaRPr>
                    </a:p>
                  </a:txBody>
                  <a:tcPr>
                    <a:solidFill>
                      <a:schemeClr val="accent5"/>
                    </a:solidFill>
                  </a:tcPr>
                </a:tc>
              </a:tr>
              <a:tr h="370840">
                <a:tc>
                  <a:txBody>
                    <a:bodyPr/>
                    <a:lstStyle/>
                    <a:p>
                      <a:r>
                        <a:rPr lang="tr-TR" sz="1400" b="0" dirty="0" smtClean="0"/>
                        <a:t>İl Müdürlüğü</a:t>
                      </a:r>
                      <a:endParaRPr lang="tr-TR" sz="1400" b="0" dirty="0"/>
                    </a:p>
                  </a:txBody>
                  <a:tcPr/>
                </a:tc>
                <a:tc>
                  <a:txBody>
                    <a:bodyPr/>
                    <a:lstStyle/>
                    <a:p>
                      <a:pPr algn="ctr"/>
                      <a:r>
                        <a:rPr lang="tr-TR" sz="1700" b="0" dirty="0" smtClean="0">
                          <a:solidFill>
                            <a:srgbClr val="C00000"/>
                          </a:solidFill>
                        </a:rPr>
                        <a:t>x</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1" dirty="0" smtClean="0">
                          <a:solidFill>
                            <a:srgbClr val="C00000"/>
                          </a:solidFill>
                        </a:rPr>
                        <a:t>17</a:t>
                      </a:r>
                      <a:endParaRPr lang="tr-TR" sz="1700" b="1"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1" dirty="0" smtClean="0">
                          <a:solidFill>
                            <a:srgbClr val="C00000"/>
                          </a:solidFill>
                        </a:rPr>
                        <a:t>1</a:t>
                      </a:r>
                      <a:endParaRPr lang="tr-TR" sz="1700" b="1" dirty="0">
                        <a:solidFill>
                          <a:srgbClr val="C0000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0" dirty="0" smtClean="0"/>
                        <a:t>Alaplı İlçe Müdürlüğü</a:t>
                      </a:r>
                    </a:p>
                  </a:txBody>
                  <a:tcPr/>
                </a:tc>
                <a:tc>
                  <a:txBody>
                    <a:bodyPr/>
                    <a:lstStyle/>
                    <a:p>
                      <a:pPr algn="ctr"/>
                      <a:r>
                        <a:rPr lang="tr-TR" sz="1700" b="0" dirty="0" smtClean="0">
                          <a:solidFill>
                            <a:srgbClr val="C00000"/>
                          </a:solidFill>
                        </a:rPr>
                        <a:t>-</a:t>
                      </a:r>
                    </a:p>
                  </a:txBody>
                  <a:tcPr/>
                </a:tc>
                <a:tc>
                  <a:txBody>
                    <a:bodyPr/>
                    <a:lstStyle/>
                    <a:p>
                      <a:pPr algn="ctr"/>
                      <a:r>
                        <a:rPr lang="tr-TR" sz="1700" b="0" dirty="0" smtClean="0">
                          <a:solidFill>
                            <a:srgbClr val="C00000"/>
                          </a:solidFill>
                        </a:rPr>
                        <a:t>x</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0" dirty="0" smtClean="0"/>
                        <a:t>Çaycuma İlçe Müdürlüğü</a:t>
                      </a:r>
                    </a:p>
                  </a:txBody>
                  <a:tcPr/>
                </a:tc>
                <a:tc>
                  <a:txBody>
                    <a:bodyPr/>
                    <a:lstStyle/>
                    <a:p>
                      <a:pPr algn="ctr"/>
                      <a:r>
                        <a:rPr lang="tr-TR" sz="1700" b="0" dirty="0" smtClean="0">
                          <a:solidFill>
                            <a:srgbClr val="C00000"/>
                          </a:solidFill>
                        </a:rPr>
                        <a:t>x</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0" dirty="0" smtClean="0"/>
                        <a:t>Devrek İlçe Müdürlüğü</a:t>
                      </a: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700" b="0" dirty="0" smtClean="0">
                          <a:solidFill>
                            <a:srgbClr val="C00000"/>
                          </a:solidFill>
                        </a:rPr>
                        <a:t>x</a:t>
                      </a: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0" dirty="0" smtClean="0"/>
                        <a:t>Ereğli İlçe Müdürlüğü</a:t>
                      </a:r>
                    </a:p>
                  </a:txBody>
                  <a:tcPr/>
                </a:tc>
                <a:tc>
                  <a:txBody>
                    <a:bodyPr/>
                    <a:lstStyle/>
                    <a:p>
                      <a:pPr algn="ctr"/>
                      <a:r>
                        <a:rPr lang="tr-TR" sz="1700" b="0" dirty="0" smtClean="0">
                          <a:solidFill>
                            <a:srgbClr val="C00000"/>
                          </a:solidFill>
                        </a:rPr>
                        <a:t>x</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0" dirty="0" smtClean="0"/>
                        <a:t>Gökçebey İlçe Müdürlüğü</a:t>
                      </a: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0" dirty="0" smtClean="0">
                          <a:solidFill>
                            <a:srgbClr val="C00000"/>
                          </a:solidFill>
                        </a:rPr>
                        <a:t>x</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c>
                  <a:txBody>
                    <a:bodyPr/>
                    <a:lstStyle/>
                    <a:p>
                      <a:pPr algn="ctr"/>
                      <a:r>
                        <a:rPr lang="tr-TR" sz="1700" b="0" dirty="0" smtClean="0">
                          <a:solidFill>
                            <a:srgbClr val="C00000"/>
                          </a:solidFill>
                        </a:rPr>
                        <a:t>-</a:t>
                      </a:r>
                      <a:endParaRPr lang="tr-TR" sz="1700" b="0" dirty="0">
                        <a:solidFill>
                          <a:srgbClr val="C00000"/>
                        </a:solidFill>
                      </a:endParaRPr>
                    </a:p>
                  </a:txBody>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Başlık 1"/>
          <p:cNvSpPr>
            <a:spLocks noGrp="1"/>
          </p:cNvSpPr>
          <p:nvPr>
            <p:ph type="title"/>
          </p:nvPr>
        </p:nvSpPr>
        <p:spPr bwMode="auto">
          <a:xfrm>
            <a:off x="1435100" y="765175"/>
            <a:ext cx="7499350" cy="935038"/>
          </a:xfrm>
        </p:spPr>
        <p:txBody>
          <a:bodyPr vert="horz" wrap="square" lIns="91440" tIns="45720" rIns="91440" bIns="45720" numCol="1" anchorCtr="0" compatLnSpc="1">
            <a:prstTxWarp prst="textNoShape">
              <a:avLst/>
            </a:prstTxWarp>
            <a:normAutofit fontScale="90000"/>
          </a:bodyPr>
          <a:lstStyle/>
          <a:p>
            <a:pPr eaLnBrk="1" hangingPunct="1">
              <a:defRPr/>
            </a:pPr>
            <a:r>
              <a:rPr lang="tr-TR" sz="3200" b="1" smtClean="0">
                <a:effectLst/>
              </a:rPr>
              <a:t>Toprak Koruma ve Arazi Kullanımı Kanunu Uygulamaları</a:t>
            </a:r>
          </a:p>
        </p:txBody>
      </p:sp>
      <p:graphicFrame>
        <p:nvGraphicFramePr>
          <p:cNvPr id="4" name="İçerik Yer Tutucusu 3"/>
          <p:cNvGraphicFramePr>
            <a:graphicFrameLocks noGrp="1"/>
          </p:cNvGraphicFramePr>
          <p:nvPr>
            <p:ph idx="1"/>
          </p:nvPr>
        </p:nvGraphicFramePr>
        <p:xfrm>
          <a:off x="1435100" y="2159000"/>
          <a:ext cx="7541230" cy="2494280"/>
        </p:xfrm>
        <a:graphic>
          <a:graphicData uri="http://schemas.openxmlformats.org/drawingml/2006/table">
            <a:tbl>
              <a:tblPr firstRow="1" bandRow="1">
                <a:tableStyleId>{7DF18680-E054-41AD-8BC1-D1AEF772440D}</a:tableStyleId>
              </a:tblPr>
              <a:tblGrid>
                <a:gridCol w="5297140"/>
                <a:gridCol w="748030"/>
                <a:gridCol w="748030"/>
                <a:gridCol w="748030"/>
              </a:tblGrid>
              <a:tr h="370840">
                <a:tc>
                  <a:txBody>
                    <a:bodyPr/>
                    <a:lstStyle/>
                    <a:p>
                      <a:r>
                        <a:rPr lang="tr-TR" dirty="0" smtClean="0"/>
                        <a:t>Yılı</a:t>
                      </a:r>
                      <a:endParaRPr lang="tr-TR" dirty="0"/>
                    </a:p>
                  </a:txBody>
                  <a:tcPr/>
                </a:tc>
                <a:tc>
                  <a:txBody>
                    <a:bodyPr/>
                    <a:lstStyle/>
                    <a:p>
                      <a:r>
                        <a:rPr lang="tr-TR" dirty="0" smtClean="0"/>
                        <a:t>2011</a:t>
                      </a:r>
                      <a:endParaRPr lang="tr-TR" dirty="0"/>
                    </a:p>
                  </a:txBody>
                  <a:tcPr/>
                </a:tc>
                <a:tc>
                  <a:txBody>
                    <a:bodyPr/>
                    <a:lstStyle/>
                    <a:p>
                      <a:r>
                        <a:rPr lang="tr-TR" dirty="0" smtClean="0"/>
                        <a:t>2012</a:t>
                      </a:r>
                      <a:endParaRPr lang="tr-TR" dirty="0"/>
                    </a:p>
                  </a:txBody>
                  <a:tcPr/>
                </a:tc>
                <a:tc>
                  <a:txBody>
                    <a:bodyPr/>
                    <a:lstStyle/>
                    <a:p>
                      <a:r>
                        <a:rPr lang="tr-TR" dirty="0" smtClean="0"/>
                        <a:t>2013</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Planlama Cins Değişikliği vb. Çalışmalar İle Tarım</a:t>
                      </a:r>
                      <a:r>
                        <a:rPr lang="tr-TR" sz="1600" baseline="0" dirty="0" smtClean="0"/>
                        <a:t> Dışı Amaçlı Kullanım İçin Görüşler</a:t>
                      </a:r>
                      <a:endParaRPr lang="tr-TR" sz="1600" dirty="0" smtClean="0"/>
                    </a:p>
                  </a:txBody>
                  <a:tcPr/>
                </a:tc>
                <a:tc>
                  <a:txBody>
                    <a:bodyPr/>
                    <a:lstStyle/>
                    <a:p>
                      <a:pPr algn="ctr"/>
                      <a:r>
                        <a:rPr lang="tr-TR" dirty="0" smtClean="0"/>
                        <a:t>44</a:t>
                      </a:r>
                      <a:endParaRPr lang="tr-TR" dirty="0"/>
                    </a:p>
                  </a:txBody>
                  <a:tcPr/>
                </a:tc>
                <a:tc>
                  <a:txBody>
                    <a:bodyPr/>
                    <a:lstStyle/>
                    <a:p>
                      <a:pPr algn="ctr"/>
                      <a:r>
                        <a:rPr lang="tr-TR" dirty="0" smtClean="0"/>
                        <a:t>44</a:t>
                      </a:r>
                      <a:endParaRPr lang="tr-TR" dirty="0"/>
                    </a:p>
                  </a:txBody>
                  <a:tcPr/>
                </a:tc>
                <a:tc>
                  <a:txBody>
                    <a:bodyPr/>
                    <a:lstStyle/>
                    <a:p>
                      <a:pPr algn="ctr"/>
                      <a:r>
                        <a:rPr lang="tr-TR" dirty="0" smtClean="0"/>
                        <a:t>42</a:t>
                      </a:r>
                      <a:br>
                        <a:rPr lang="tr-TR" dirty="0" smtClean="0"/>
                      </a:b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Tarımsal Amaçlı Yapılar İçin Görüşler</a:t>
                      </a:r>
                    </a:p>
                  </a:txBody>
                  <a:tcPr/>
                </a:tc>
                <a:tc>
                  <a:txBody>
                    <a:bodyPr/>
                    <a:lstStyle/>
                    <a:p>
                      <a:pPr algn="ctr"/>
                      <a:r>
                        <a:rPr lang="tr-TR" dirty="0" smtClean="0"/>
                        <a:t>41</a:t>
                      </a:r>
                      <a:endParaRPr lang="tr-TR" dirty="0"/>
                    </a:p>
                  </a:txBody>
                  <a:tcPr/>
                </a:tc>
                <a:tc>
                  <a:txBody>
                    <a:bodyPr/>
                    <a:lstStyle/>
                    <a:p>
                      <a:pPr algn="ctr"/>
                      <a:r>
                        <a:rPr lang="tr-TR" dirty="0" smtClean="0"/>
                        <a:t>22</a:t>
                      </a:r>
                      <a:endParaRPr lang="tr-TR" dirty="0"/>
                    </a:p>
                  </a:txBody>
                  <a:tcPr/>
                </a:tc>
                <a:tc>
                  <a:txBody>
                    <a:bodyPr/>
                    <a:lstStyle/>
                    <a:p>
                      <a:pPr algn="ctr"/>
                      <a:r>
                        <a:rPr lang="tr-TR" dirty="0" smtClean="0"/>
                        <a:t>91</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ÇED Raporları İçin Görüşler</a:t>
                      </a:r>
                    </a:p>
                  </a:txBody>
                  <a:tcPr/>
                </a:tc>
                <a:tc>
                  <a:txBody>
                    <a:bodyPr/>
                    <a:lstStyle/>
                    <a:p>
                      <a:pPr algn="ctr"/>
                      <a:r>
                        <a:rPr lang="tr-TR" dirty="0" smtClean="0"/>
                        <a:t>4</a:t>
                      </a:r>
                      <a:endParaRPr lang="tr-TR" dirty="0"/>
                    </a:p>
                  </a:txBody>
                  <a:tcPr/>
                </a:tc>
                <a:tc>
                  <a:txBody>
                    <a:bodyPr/>
                    <a:lstStyle/>
                    <a:p>
                      <a:pPr algn="ctr"/>
                      <a:r>
                        <a:rPr lang="tr-TR" dirty="0" smtClean="0"/>
                        <a:t>8</a:t>
                      </a:r>
                      <a:endParaRPr lang="tr-TR" dirty="0"/>
                    </a:p>
                  </a:txBody>
                  <a:tcPr/>
                </a:tc>
                <a:tc>
                  <a:txBody>
                    <a:bodyPr/>
                    <a:lstStyle/>
                    <a:p>
                      <a:pPr algn="ctr"/>
                      <a:r>
                        <a:rPr lang="tr-TR" dirty="0" smtClean="0"/>
                        <a:t>-</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Hisseli Satışlar</a:t>
                      </a:r>
                    </a:p>
                  </a:txBody>
                  <a:tcPr/>
                </a:tc>
                <a:tc>
                  <a:txBody>
                    <a:bodyPr/>
                    <a:lstStyle/>
                    <a:p>
                      <a:pPr algn="ctr"/>
                      <a:r>
                        <a:rPr lang="tr-TR" dirty="0" smtClean="0"/>
                        <a:t>-</a:t>
                      </a:r>
                      <a:endParaRPr lang="tr-TR" dirty="0"/>
                    </a:p>
                  </a:txBody>
                  <a:tcPr/>
                </a:tc>
                <a:tc>
                  <a:txBody>
                    <a:bodyPr/>
                    <a:lstStyle/>
                    <a:p>
                      <a:pPr algn="ctr"/>
                      <a:r>
                        <a:rPr lang="tr-TR" dirty="0" smtClean="0"/>
                        <a:t>19</a:t>
                      </a:r>
                      <a:endParaRPr lang="tr-TR" dirty="0"/>
                    </a:p>
                  </a:txBody>
                  <a:tcPr/>
                </a:tc>
                <a:tc>
                  <a:txBody>
                    <a:bodyPr/>
                    <a:lstStyle/>
                    <a:p>
                      <a:pPr algn="ctr"/>
                      <a:r>
                        <a:rPr lang="tr-TR" dirty="0" smtClean="0"/>
                        <a:t>58</a:t>
                      </a:r>
                      <a:endParaRPr lang="tr-TR" dirty="0"/>
                    </a:p>
                  </a:txBody>
                  <a:tcPr/>
                </a:tc>
              </a:tr>
              <a:tr h="370840">
                <a:tc>
                  <a:txBody>
                    <a:bodyPr/>
                    <a:lstStyle/>
                    <a:p>
                      <a:r>
                        <a:rPr lang="tr-TR" sz="1600" dirty="0" smtClean="0"/>
                        <a:t>Hazine Arazisi Satış</a:t>
                      </a:r>
                      <a:r>
                        <a:rPr lang="tr-TR" sz="1600" baseline="0" dirty="0" smtClean="0"/>
                        <a:t> Kiralama  veya  tahsis için görüşler</a:t>
                      </a:r>
                      <a:endParaRPr lang="tr-TR" sz="1600" dirty="0"/>
                    </a:p>
                  </a:txBody>
                  <a:tcPr/>
                </a:tc>
                <a:tc>
                  <a:txBody>
                    <a:bodyPr/>
                    <a:lstStyle/>
                    <a:p>
                      <a:pPr algn="ctr"/>
                      <a:r>
                        <a:rPr lang="tr-TR" dirty="0" smtClean="0"/>
                        <a:t>86</a:t>
                      </a:r>
                      <a:endParaRPr lang="tr-TR" dirty="0"/>
                    </a:p>
                  </a:txBody>
                  <a:tcPr/>
                </a:tc>
                <a:tc>
                  <a:txBody>
                    <a:bodyPr/>
                    <a:lstStyle/>
                    <a:p>
                      <a:pPr algn="ctr"/>
                      <a:r>
                        <a:rPr lang="tr-TR" dirty="0" smtClean="0"/>
                        <a:t>50</a:t>
                      </a:r>
                      <a:endParaRPr lang="tr-TR" dirty="0"/>
                    </a:p>
                  </a:txBody>
                  <a:tcPr/>
                </a:tc>
                <a:tc>
                  <a:txBody>
                    <a:bodyPr/>
                    <a:lstStyle/>
                    <a:p>
                      <a:pPr algn="ctr"/>
                      <a:r>
                        <a:rPr lang="tr-TR" dirty="0" smtClean="0"/>
                        <a:t>47</a:t>
                      </a:r>
                      <a:endParaRPr lang="tr-TR" dirty="0"/>
                    </a:p>
                  </a:txBody>
                  <a:tcPr/>
                </a:tc>
              </a:tr>
            </a:tbl>
          </a:graphicData>
        </a:graphic>
      </p:graphicFrame>
      <p:sp>
        <p:nvSpPr>
          <p:cNvPr id="78887" name="Metin kutusu 4"/>
          <p:cNvSpPr txBox="1">
            <a:spLocks noChangeArrowheads="1"/>
          </p:cNvSpPr>
          <p:nvPr/>
        </p:nvSpPr>
        <p:spPr bwMode="auto">
          <a:xfrm>
            <a:off x="1403350" y="4868863"/>
            <a:ext cx="7416800" cy="923925"/>
          </a:xfrm>
          <a:prstGeom prst="rect">
            <a:avLst/>
          </a:prstGeom>
          <a:noFill/>
          <a:ln w="9525">
            <a:noFill/>
            <a:miter lim="800000"/>
            <a:headEnd/>
            <a:tailEnd/>
          </a:ln>
        </p:spPr>
        <p:txBody>
          <a:bodyPr>
            <a:spAutoFit/>
          </a:bodyPr>
          <a:lstStyle/>
          <a:p>
            <a:r>
              <a:rPr lang="tr-TR">
                <a:latin typeface="Gill Sans MT" pitchFamily="34" charset="0"/>
              </a:rPr>
              <a:t>* Toprak Koruma ve Arazi Kullanımı Kanunu Kapsamında amaç dışı kullanıma izin verilen tarım arazisi miktarı </a:t>
            </a:r>
            <a:r>
              <a:rPr lang="tr-TR" b="1">
                <a:latin typeface="Gill Sans MT" pitchFamily="34" charset="0"/>
              </a:rPr>
              <a:t>2011</a:t>
            </a:r>
            <a:r>
              <a:rPr lang="tr-TR">
                <a:latin typeface="Gill Sans MT" pitchFamily="34" charset="0"/>
              </a:rPr>
              <a:t> yılında </a:t>
            </a:r>
            <a:r>
              <a:rPr lang="tr-TR" b="1">
                <a:latin typeface="Gill Sans MT" pitchFamily="34" charset="0"/>
              </a:rPr>
              <a:t>5.09 Ha,</a:t>
            </a:r>
            <a:r>
              <a:rPr lang="tr-TR">
                <a:latin typeface="Gill Sans MT" pitchFamily="34" charset="0"/>
              </a:rPr>
              <a:t> </a:t>
            </a:r>
            <a:r>
              <a:rPr lang="tr-TR" b="1">
                <a:latin typeface="Gill Sans MT" pitchFamily="34" charset="0"/>
              </a:rPr>
              <a:t>2012</a:t>
            </a:r>
            <a:r>
              <a:rPr lang="tr-TR">
                <a:latin typeface="Gill Sans MT" pitchFamily="34" charset="0"/>
              </a:rPr>
              <a:t> yılında </a:t>
            </a:r>
            <a:r>
              <a:rPr lang="tr-TR" b="1">
                <a:latin typeface="Gill Sans MT" pitchFamily="34" charset="0"/>
              </a:rPr>
              <a:t>4.36 Ha</a:t>
            </a:r>
            <a:r>
              <a:rPr lang="tr-TR">
                <a:latin typeface="Gill Sans MT" pitchFamily="34" charset="0"/>
              </a:rPr>
              <a:t> </a:t>
            </a:r>
            <a:r>
              <a:rPr lang="tr-TR" b="1">
                <a:latin typeface="Gill Sans MT" pitchFamily="34" charset="0"/>
              </a:rPr>
              <a:t>2013 </a:t>
            </a:r>
            <a:r>
              <a:rPr lang="tr-TR">
                <a:latin typeface="Gill Sans MT" pitchFamily="34" charset="0"/>
              </a:rPr>
              <a:t>yılında</a:t>
            </a:r>
            <a:r>
              <a:rPr lang="tr-TR" b="1">
                <a:latin typeface="Gill Sans MT" pitchFamily="34" charset="0"/>
              </a:rPr>
              <a:t> 34.52 Ha</a:t>
            </a:r>
            <a:r>
              <a:rPr lang="tr-TR">
                <a:latin typeface="Gill Sans MT" pitchFamily="34" charset="0"/>
              </a:rPr>
              <a:t>’dır.</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Başlık 1"/>
          <p:cNvSpPr>
            <a:spLocks noGrp="1"/>
          </p:cNvSpPr>
          <p:nvPr>
            <p:ph type="title"/>
          </p:nvPr>
        </p:nvSpPr>
        <p:spPr bwMode="auto"/>
        <p:txBody>
          <a:bodyPr vert="horz" wrap="square" lIns="91440" tIns="45720" rIns="91440" bIns="45720" numCol="1" anchorCtr="0" compatLnSpc="1">
            <a:prstTxWarp prst="textNoShape">
              <a:avLst/>
            </a:prstTxWarp>
          </a:bodyPr>
          <a:lstStyle/>
          <a:p>
            <a:pPr eaLnBrk="1" hangingPunct="1"/>
            <a:r>
              <a:rPr lang="tr-TR" sz="3200" b="1" smtClean="0">
                <a:effectLst/>
              </a:rPr>
              <a:t>Şube Faaliyetleri</a:t>
            </a:r>
          </a:p>
        </p:txBody>
      </p:sp>
      <p:sp>
        <p:nvSpPr>
          <p:cNvPr id="3" name="İçerik Yer Tutucusu 2"/>
          <p:cNvSpPr>
            <a:spLocks noGrp="1"/>
          </p:cNvSpPr>
          <p:nvPr>
            <p:ph idx="1"/>
          </p:nvPr>
        </p:nvSpPr>
        <p:spPr/>
        <p:txBody>
          <a:bodyPr>
            <a:normAutofit fontScale="70000" lnSpcReduction="20000"/>
          </a:bodyPr>
          <a:lstStyle/>
          <a:p>
            <a:pPr marL="365760" indent="-283464" eaLnBrk="1" fontAlgn="auto" hangingPunct="1">
              <a:spcAft>
                <a:spcPts val="0"/>
              </a:spcAft>
              <a:buFont typeface="Wingdings 2"/>
              <a:buChar char=""/>
              <a:defRPr/>
            </a:pPr>
            <a:r>
              <a:rPr lang="tr-TR" dirty="0"/>
              <a:t>2013 yılında Şube Müdürlüğümüz görev ve sorumluluğundaki konularla ilgili </a:t>
            </a:r>
            <a:r>
              <a:rPr lang="tr-TR" b="1" dirty="0"/>
              <a:t>120 adet</a:t>
            </a:r>
            <a:r>
              <a:rPr lang="tr-TR" dirty="0"/>
              <a:t> başvuru yapılmıştır. Bu başvurularda Kurum Görüşü istenen konular </a:t>
            </a:r>
            <a:r>
              <a:rPr lang="tr-TR" dirty="0" smtClean="0">
                <a:hlinkClick r:id="rId2" action="ppaction://hlinksldjump"/>
              </a:rPr>
              <a:t>Toprak Koruma ve Arazi Kullanımı Kanunu Uygulamaları </a:t>
            </a:r>
            <a:r>
              <a:rPr lang="tr-TR" dirty="0" smtClean="0"/>
              <a:t>tablo olarak hazırlanmıştır.</a:t>
            </a:r>
            <a:br>
              <a:rPr lang="tr-TR" dirty="0" smtClean="0"/>
            </a:br>
            <a:endParaRPr lang="tr-TR" dirty="0" smtClean="0"/>
          </a:p>
          <a:p>
            <a:pPr marL="365760" indent="-283464" eaLnBrk="1" fontAlgn="auto" hangingPunct="1">
              <a:spcAft>
                <a:spcPts val="0"/>
              </a:spcAft>
              <a:buFont typeface="Wingdings 2"/>
              <a:buChar char=""/>
              <a:defRPr/>
            </a:pPr>
            <a:r>
              <a:rPr lang="tr-TR" dirty="0"/>
              <a:t>Başvuru ile ilgili bilgi-belge ve diğer eksikliklerin olmaması halinde, başvurularla ilgili Kurumumuz görüşü verilmiştir</a:t>
            </a:r>
            <a:r>
              <a:rPr lang="tr-TR" dirty="0" smtClean="0"/>
              <a:t>.</a:t>
            </a:r>
            <a:br>
              <a:rPr lang="tr-TR" dirty="0" smtClean="0"/>
            </a:br>
            <a:endParaRPr lang="tr-TR" dirty="0"/>
          </a:p>
          <a:p>
            <a:pPr marL="365760" indent="-283464" eaLnBrk="1" fontAlgn="auto" hangingPunct="1">
              <a:spcAft>
                <a:spcPts val="0"/>
              </a:spcAft>
              <a:buFont typeface="Wingdings 2"/>
              <a:buChar char=""/>
              <a:defRPr/>
            </a:pPr>
            <a:r>
              <a:rPr lang="tr-TR" dirty="0"/>
              <a:t>ÇED Raporları için Çevre ve Şehircilik Bakanlığında (Mülga Çevre ve Orman Bakanlığı) yapılan toplantılara katılım sağlanmış veya Kurumuz görüşü yazı ile bildirilmiştir</a:t>
            </a:r>
            <a:r>
              <a:rPr lang="tr-TR" dirty="0" smtClean="0"/>
              <a:t>.</a:t>
            </a:r>
            <a:br>
              <a:rPr lang="tr-TR" dirty="0" smtClean="0"/>
            </a:br>
            <a:endParaRPr lang="tr-TR" dirty="0"/>
          </a:p>
          <a:p>
            <a:pPr marL="365760" indent="-283464" eaLnBrk="1" fontAlgn="auto" hangingPunct="1">
              <a:spcAft>
                <a:spcPts val="0"/>
              </a:spcAft>
              <a:buFont typeface="Wingdings 2"/>
              <a:buChar char=""/>
              <a:defRPr/>
            </a:pPr>
            <a:r>
              <a:rPr lang="tr-TR" dirty="0"/>
              <a:t>Hazine Arazisi ile ilgili tüm işlemler, cevaplandırılmıştır</a:t>
            </a:r>
            <a:r>
              <a:rPr lang="tr-TR" dirty="0" smtClean="0"/>
              <a:t>.</a:t>
            </a:r>
            <a:br>
              <a:rPr lang="tr-TR" dirty="0" smtClean="0"/>
            </a:br>
            <a:endParaRPr lang="tr-TR" dirty="0"/>
          </a:p>
          <a:p>
            <a:pPr marL="365760" indent="-283464" eaLnBrk="1" fontAlgn="auto" hangingPunct="1">
              <a:spcAft>
                <a:spcPts val="0"/>
              </a:spcAft>
              <a:buFont typeface="Wingdings 2"/>
              <a:buChar char=""/>
              <a:defRPr/>
            </a:pPr>
            <a:r>
              <a:rPr lang="tr-TR" dirty="0"/>
              <a:t>Haciz – Hisseli Satış ile ilgili tüm işlemler cevaplandırılmıştır.</a:t>
            </a:r>
          </a:p>
          <a:p>
            <a:pPr marL="365760" indent="-283464" eaLnBrk="1" fontAlgn="auto" hangingPunct="1">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350" y="2636838"/>
            <a:ext cx="7497763" cy="1584325"/>
          </a:xfrm>
        </p:spPr>
        <p:txBody>
          <a:bodyPr>
            <a:normAutofit fontScale="90000"/>
          </a:bodyPr>
          <a:lstStyle/>
          <a:p>
            <a:pPr eaLnBrk="1" fontAlgn="auto" hangingPunct="1">
              <a:spcAft>
                <a:spcPts val="0"/>
              </a:spcAft>
              <a:defRPr/>
            </a:pPr>
            <a:r>
              <a:rPr lang="tr-TR" b="1" dirty="0" smtClean="0">
                <a:solidFill>
                  <a:schemeClr val="tx2">
                    <a:satMod val="130000"/>
                  </a:schemeClr>
                </a:solidFill>
              </a:rPr>
              <a:t>Kırsal Kalkınma ve Örgütlenme Şube Müdürlüğü</a:t>
            </a:r>
            <a:endParaRPr lang="tr-TR" b="1"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Başlık 1"/>
          <p:cNvSpPr>
            <a:spLocks noGrp="1"/>
          </p:cNvSpPr>
          <p:nvPr>
            <p:ph type="title"/>
          </p:nvPr>
        </p:nvSpPr>
        <p:spPr bwMode="auto">
          <a:xfrm>
            <a:off x="1435100" y="260350"/>
            <a:ext cx="7499350" cy="1143000"/>
          </a:xfrm>
        </p:spPr>
        <p:txBody>
          <a:bodyPr vert="horz" wrap="square" lIns="91440" tIns="45720" rIns="91440" bIns="45720" numCol="1" anchorCtr="0" compatLnSpc="1">
            <a:prstTxWarp prst="textNoShape">
              <a:avLst/>
            </a:prstTxWarp>
          </a:bodyPr>
          <a:lstStyle/>
          <a:p>
            <a:pPr eaLnBrk="1" hangingPunct="1"/>
            <a:r>
              <a:rPr lang="tr-TR" sz="3200" b="1" smtClean="0">
                <a:effectLst/>
              </a:rPr>
              <a:t>Zonguldak İli Kooperatif Sayıları</a:t>
            </a:r>
          </a:p>
        </p:txBody>
      </p:sp>
      <p:graphicFrame>
        <p:nvGraphicFramePr>
          <p:cNvPr id="4" name="İçerik Yer Tutucusu 3"/>
          <p:cNvGraphicFramePr>
            <a:graphicFrameLocks noGrp="1"/>
          </p:cNvGraphicFramePr>
          <p:nvPr>
            <p:ph idx="1"/>
          </p:nvPr>
        </p:nvGraphicFramePr>
        <p:xfrm>
          <a:off x="1292225" y="1512888"/>
          <a:ext cx="7672898" cy="1483360"/>
        </p:xfrm>
        <a:graphic>
          <a:graphicData uri="http://schemas.openxmlformats.org/drawingml/2006/table">
            <a:tbl>
              <a:tblPr firstRow="1" bandRow="1">
                <a:tableStyleId>{7DF18680-E054-41AD-8BC1-D1AEF772440D}</a:tableStyleId>
              </a:tblPr>
              <a:tblGrid>
                <a:gridCol w="900748"/>
                <a:gridCol w="897954"/>
                <a:gridCol w="752539"/>
                <a:gridCol w="1163320"/>
                <a:gridCol w="1064260"/>
                <a:gridCol w="1118235"/>
                <a:gridCol w="875094"/>
                <a:gridCol w="900748"/>
              </a:tblGrid>
              <a:tr h="370840">
                <a:tc>
                  <a:txBody>
                    <a:bodyPr/>
                    <a:lstStyle/>
                    <a:p>
                      <a:r>
                        <a:rPr lang="tr-TR" sz="1500" dirty="0" smtClean="0"/>
                        <a:t>Türü</a:t>
                      </a:r>
                      <a:endParaRPr lang="tr-TR" sz="1500" dirty="0"/>
                    </a:p>
                  </a:txBody>
                  <a:tcPr/>
                </a:tc>
                <a:tc>
                  <a:txBody>
                    <a:bodyPr/>
                    <a:lstStyle/>
                    <a:p>
                      <a:r>
                        <a:rPr lang="tr-TR" sz="1500" dirty="0" smtClean="0"/>
                        <a:t>Merkez</a:t>
                      </a:r>
                      <a:endParaRPr lang="tr-TR" sz="1500" dirty="0"/>
                    </a:p>
                  </a:txBody>
                  <a:tcPr/>
                </a:tc>
                <a:tc>
                  <a:txBody>
                    <a:bodyPr/>
                    <a:lstStyle/>
                    <a:p>
                      <a:r>
                        <a:rPr lang="tr-TR" sz="1500" dirty="0" smtClean="0"/>
                        <a:t>Alaplı</a:t>
                      </a:r>
                      <a:endParaRPr lang="tr-TR" sz="1500" dirty="0"/>
                    </a:p>
                  </a:txBody>
                  <a:tcPr/>
                </a:tc>
                <a:tc>
                  <a:txBody>
                    <a:bodyPr/>
                    <a:lstStyle/>
                    <a:p>
                      <a:r>
                        <a:rPr lang="tr-TR" sz="1500" dirty="0" err="1" smtClean="0"/>
                        <a:t>Kdz.Ereğli</a:t>
                      </a:r>
                      <a:endParaRPr lang="tr-TR" sz="1500" dirty="0"/>
                    </a:p>
                  </a:txBody>
                  <a:tcPr/>
                </a:tc>
                <a:tc>
                  <a:txBody>
                    <a:bodyPr/>
                    <a:lstStyle/>
                    <a:p>
                      <a:r>
                        <a:rPr lang="tr-TR" sz="1500" dirty="0" smtClean="0"/>
                        <a:t>Çaycuma</a:t>
                      </a:r>
                      <a:endParaRPr lang="tr-TR" sz="1500" dirty="0"/>
                    </a:p>
                  </a:txBody>
                  <a:tcPr/>
                </a:tc>
                <a:tc>
                  <a:txBody>
                    <a:bodyPr/>
                    <a:lstStyle/>
                    <a:p>
                      <a:r>
                        <a:rPr lang="tr-TR" sz="1500" dirty="0" smtClean="0"/>
                        <a:t>Gökçebey</a:t>
                      </a:r>
                      <a:endParaRPr lang="tr-TR" sz="1500" dirty="0"/>
                    </a:p>
                  </a:txBody>
                  <a:tcPr/>
                </a:tc>
                <a:tc>
                  <a:txBody>
                    <a:bodyPr/>
                    <a:lstStyle/>
                    <a:p>
                      <a:r>
                        <a:rPr lang="tr-TR" sz="1500" dirty="0" smtClean="0"/>
                        <a:t>Devrek</a:t>
                      </a:r>
                      <a:endParaRPr lang="tr-TR" sz="1500" dirty="0"/>
                    </a:p>
                  </a:txBody>
                  <a:tcPr/>
                </a:tc>
                <a:tc>
                  <a:txBody>
                    <a:bodyPr/>
                    <a:lstStyle/>
                    <a:p>
                      <a:r>
                        <a:rPr lang="tr-TR" sz="1500" dirty="0" smtClean="0"/>
                        <a:t>Toplam</a:t>
                      </a:r>
                      <a:endParaRPr lang="tr-TR" sz="1500" dirty="0"/>
                    </a:p>
                  </a:txBody>
                  <a:tcPr/>
                </a:tc>
              </a:tr>
              <a:tr h="370840">
                <a:tc>
                  <a:txBody>
                    <a:bodyPr/>
                    <a:lstStyle/>
                    <a:p>
                      <a:r>
                        <a:rPr lang="tr-TR" sz="1500" b="0" dirty="0" smtClean="0">
                          <a:solidFill>
                            <a:schemeClr val="accent5"/>
                          </a:solidFill>
                        </a:rPr>
                        <a:t>Tarım</a:t>
                      </a:r>
                      <a:endParaRPr lang="tr-TR" sz="1500" b="0" dirty="0">
                        <a:solidFill>
                          <a:schemeClr val="accent5"/>
                        </a:solidFill>
                      </a:endParaRPr>
                    </a:p>
                  </a:txBody>
                  <a:tcPr/>
                </a:tc>
                <a:tc>
                  <a:txBody>
                    <a:bodyPr/>
                    <a:lstStyle/>
                    <a:p>
                      <a:pPr algn="ctr"/>
                      <a:r>
                        <a:rPr lang="tr-TR" sz="1500" dirty="0" smtClean="0"/>
                        <a:t>2</a:t>
                      </a:r>
                      <a:endParaRPr lang="tr-TR" sz="1500" dirty="0"/>
                    </a:p>
                  </a:txBody>
                  <a:tcPr/>
                </a:tc>
                <a:tc>
                  <a:txBody>
                    <a:bodyPr/>
                    <a:lstStyle/>
                    <a:p>
                      <a:pPr algn="ctr"/>
                      <a:r>
                        <a:rPr lang="tr-TR" sz="1500" dirty="0" smtClean="0"/>
                        <a:t>6</a:t>
                      </a:r>
                      <a:endParaRPr lang="tr-TR" sz="1500" dirty="0"/>
                    </a:p>
                  </a:txBody>
                  <a:tcPr/>
                </a:tc>
                <a:tc>
                  <a:txBody>
                    <a:bodyPr/>
                    <a:lstStyle/>
                    <a:p>
                      <a:pPr algn="ctr"/>
                      <a:r>
                        <a:rPr lang="tr-TR" sz="1500" dirty="0" smtClean="0"/>
                        <a:t>11</a:t>
                      </a:r>
                      <a:endParaRPr lang="tr-TR" sz="1500" dirty="0"/>
                    </a:p>
                  </a:txBody>
                  <a:tcPr/>
                </a:tc>
                <a:tc>
                  <a:txBody>
                    <a:bodyPr/>
                    <a:lstStyle/>
                    <a:p>
                      <a:pPr algn="ctr"/>
                      <a:r>
                        <a:rPr lang="tr-TR" sz="1500" dirty="0" smtClean="0"/>
                        <a:t>11</a:t>
                      </a:r>
                      <a:endParaRPr lang="tr-TR" sz="1500" dirty="0"/>
                    </a:p>
                  </a:txBody>
                  <a:tcPr/>
                </a:tc>
                <a:tc>
                  <a:txBody>
                    <a:bodyPr/>
                    <a:lstStyle/>
                    <a:p>
                      <a:pPr algn="ctr"/>
                      <a:r>
                        <a:rPr lang="tr-TR" sz="1500" dirty="0" smtClean="0"/>
                        <a:t>5</a:t>
                      </a:r>
                      <a:endParaRPr lang="tr-TR" sz="1500" dirty="0"/>
                    </a:p>
                  </a:txBody>
                  <a:tcPr/>
                </a:tc>
                <a:tc>
                  <a:txBody>
                    <a:bodyPr/>
                    <a:lstStyle/>
                    <a:p>
                      <a:pPr algn="ctr"/>
                      <a:r>
                        <a:rPr lang="tr-TR" sz="1500" dirty="0" smtClean="0"/>
                        <a:t>28</a:t>
                      </a:r>
                      <a:endParaRPr lang="tr-TR" sz="1500" dirty="0"/>
                    </a:p>
                  </a:txBody>
                  <a:tcPr/>
                </a:tc>
                <a:tc>
                  <a:txBody>
                    <a:bodyPr/>
                    <a:lstStyle/>
                    <a:p>
                      <a:pPr algn="ctr"/>
                      <a:r>
                        <a:rPr lang="tr-TR" sz="1500" dirty="0" smtClean="0">
                          <a:solidFill>
                            <a:schemeClr val="accent5"/>
                          </a:solidFill>
                        </a:rPr>
                        <a:t>63</a:t>
                      </a:r>
                      <a:endParaRPr lang="tr-TR" sz="1500" dirty="0">
                        <a:solidFill>
                          <a:schemeClr val="accent5"/>
                        </a:solidFill>
                      </a:endParaRPr>
                    </a:p>
                  </a:txBody>
                  <a:tcPr/>
                </a:tc>
              </a:tr>
              <a:tr h="370840">
                <a:tc>
                  <a:txBody>
                    <a:bodyPr/>
                    <a:lstStyle/>
                    <a:p>
                      <a:r>
                        <a:rPr lang="tr-TR" sz="1500" b="0" dirty="0" smtClean="0">
                          <a:solidFill>
                            <a:schemeClr val="accent5"/>
                          </a:solidFill>
                        </a:rPr>
                        <a:t>Su </a:t>
                      </a:r>
                      <a:r>
                        <a:rPr lang="tr-TR" sz="1500" b="0" dirty="0" err="1" smtClean="0">
                          <a:solidFill>
                            <a:schemeClr val="accent5"/>
                          </a:solidFill>
                        </a:rPr>
                        <a:t>Ür</a:t>
                      </a:r>
                      <a:r>
                        <a:rPr lang="tr-TR" sz="1500" b="0" dirty="0" smtClean="0">
                          <a:solidFill>
                            <a:schemeClr val="accent5"/>
                          </a:solidFill>
                        </a:rPr>
                        <a:t>.</a:t>
                      </a:r>
                      <a:endParaRPr lang="tr-TR" sz="1500" b="0" dirty="0">
                        <a:solidFill>
                          <a:schemeClr val="accent5"/>
                        </a:solidFill>
                      </a:endParaRPr>
                    </a:p>
                  </a:txBody>
                  <a:tcPr/>
                </a:tc>
                <a:tc>
                  <a:txBody>
                    <a:bodyPr/>
                    <a:lstStyle/>
                    <a:p>
                      <a:pPr algn="ctr"/>
                      <a:r>
                        <a:rPr lang="tr-TR" sz="1500" dirty="0" smtClean="0"/>
                        <a:t>5</a:t>
                      </a:r>
                      <a:endParaRPr lang="tr-TR" sz="1500" dirty="0"/>
                    </a:p>
                  </a:txBody>
                  <a:tcPr/>
                </a:tc>
                <a:tc>
                  <a:txBody>
                    <a:bodyPr/>
                    <a:lstStyle/>
                    <a:p>
                      <a:pPr algn="ctr"/>
                      <a:r>
                        <a:rPr lang="tr-TR" sz="1500" dirty="0" smtClean="0"/>
                        <a:t>1</a:t>
                      </a:r>
                      <a:endParaRPr lang="tr-TR" sz="1500" dirty="0"/>
                    </a:p>
                  </a:txBody>
                  <a:tcPr/>
                </a:tc>
                <a:tc>
                  <a:txBody>
                    <a:bodyPr/>
                    <a:lstStyle/>
                    <a:p>
                      <a:pPr algn="ctr"/>
                      <a:r>
                        <a:rPr lang="tr-TR" sz="1500" dirty="0" smtClean="0"/>
                        <a:t>1</a:t>
                      </a:r>
                      <a:endParaRPr lang="tr-TR" sz="1500" dirty="0"/>
                    </a:p>
                  </a:txBody>
                  <a:tcPr/>
                </a:tc>
                <a:tc>
                  <a:txBody>
                    <a:bodyPr/>
                    <a:lstStyle/>
                    <a:p>
                      <a:pPr algn="ctr"/>
                      <a:r>
                        <a:rPr lang="tr-TR" sz="1500" dirty="0" smtClean="0"/>
                        <a:t>1</a:t>
                      </a:r>
                      <a:endParaRPr lang="tr-TR" sz="1500" dirty="0"/>
                    </a:p>
                  </a:txBody>
                  <a:tcPr/>
                </a:tc>
                <a:tc>
                  <a:txBody>
                    <a:bodyPr/>
                    <a:lstStyle/>
                    <a:p>
                      <a:pPr algn="ctr"/>
                      <a:r>
                        <a:rPr lang="tr-TR" sz="1500" dirty="0" smtClean="0"/>
                        <a:t>-</a:t>
                      </a:r>
                      <a:endParaRPr lang="tr-TR" sz="1500" dirty="0"/>
                    </a:p>
                  </a:txBody>
                  <a:tcPr/>
                </a:tc>
                <a:tc>
                  <a:txBody>
                    <a:bodyPr/>
                    <a:lstStyle/>
                    <a:p>
                      <a:pPr algn="ctr"/>
                      <a:r>
                        <a:rPr lang="tr-TR" sz="1500" dirty="0" smtClean="0"/>
                        <a:t>-</a:t>
                      </a:r>
                      <a:endParaRPr lang="tr-TR" sz="1500" dirty="0"/>
                    </a:p>
                  </a:txBody>
                  <a:tcPr/>
                </a:tc>
                <a:tc>
                  <a:txBody>
                    <a:bodyPr/>
                    <a:lstStyle/>
                    <a:p>
                      <a:pPr algn="ctr"/>
                      <a:r>
                        <a:rPr lang="tr-TR" sz="1500" dirty="0" smtClean="0">
                          <a:solidFill>
                            <a:schemeClr val="accent5"/>
                          </a:solidFill>
                        </a:rPr>
                        <a:t>8</a:t>
                      </a:r>
                      <a:endParaRPr lang="tr-TR" sz="1500" dirty="0">
                        <a:solidFill>
                          <a:schemeClr val="accent5"/>
                        </a:solidFill>
                      </a:endParaRPr>
                    </a:p>
                  </a:txBody>
                  <a:tcPr/>
                </a:tc>
              </a:tr>
              <a:tr h="370840">
                <a:tc>
                  <a:txBody>
                    <a:bodyPr/>
                    <a:lstStyle/>
                    <a:p>
                      <a:r>
                        <a:rPr lang="tr-TR" sz="1500" b="1" dirty="0" smtClean="0">
                          <a:solidFill>
                            <a:schemeClr val="accent5"/>
                          </a:solidFill>
                        </a:rPr>
                        <a:t>Toplam</a:t>
                      </a:r>
                      <a:endParaRPr lang="tr-TR" sz="1500" b="1" dirty="0">
                        <a:solidFill>
                          <a:schemeClr val="accent5"/>
                        </a:solidFill>
                      </a:endParaRPr>
                    </a:p>
                  </a:txBody>
                  <a:tcPr/>
                </a:tc>
                <a:tc>
                  <a:txBody>
                    <a:bodyPr/>
                    <a:lstStyle/>
                    <a:p>
                      <a:pPr algn="ctr"/>
                      <a:r>
                        <a:rPr lang="tr-TR" sz="1500" b="1" dirty="0" smtClean="0"/>
                        <a:t>7</a:t>
                      </a:r>
                      <a:endParaRPr lang="tr-TR" sz="1500" b="1" dirty="0"/>
                    </a:p>
                  </a:txBody>
                  <a:tcPr/>
                </a:tc>
                <a:tc>
                  <a:txBody>
                    <a:bodyPr/>
                    <a:lstStyle/>
                    <a:p>
                      <a:pPr algn="ctr"/>
                      <a:r>
                        <a:rPr lang="tr-TR" sz="1500" b="1" dirty="0" smtClean="0"/>
                        <a:t>7</a:t>
                      </a:r>
                      <a:endParaRPr lang="tr-TR" sz="1500" b="1" dirty="0"/>
                    </a:p>
                  </a:txBody>
                  <a:tcPr/>
                </a:tc>
                <a:tc>
                  <a:txBody>
                    <a:bodyPr/>
                    <a:lstStyle/>
                    <a:p>
                      <a:pPr algn="ctr"/>
                      <a:r>
                        <a:rPr lang="tr-TR" sz="1500" b="1" dirty="0" smtClean="0"/>
                        <a:t>12</a:t>
                      </a:r>
                      <a:endParaRPr lang="tr-TR" sz="1500" b="1" dirty="0"/>
                    </a:p>
                  </a:txBody>
                  <a:tcPr/>
                </a:tc>
                <a:tc>
                  <a:txBody>
                    <a:bodyPr/>
                    <a:lstStyle/>
                    <a:p>
                      <a:pPr algn="ctr"/>
                      <a:r>
                        <a:rPr lang="tr-TR" sz="1500" b="1" dirty="0" smtClean="0"/>
                        <a:t>12</a:t>
                      </a:r>
                      <a:endParaRPr lang="tr-TR" sz="1500" b="1" dirty="0"/>
                    </a:p>
                  </a:txBody>
                  <a:tcPr/>
                </a:tc>
                <a:tc>
                  <a:txBody>
                    <a:bodyPr/>
                    <a:lstStyle/>
                    <a:p>
                      <a:pPr algn="ctr"/>
                      <a:r>
                        <a:rPr lang="tr-TR" sz="1500" b="1" dirty="0" smtClean="0"/>
                        <a:t>5</a:t>
                      </a:r>
                      <a:endParaRPr lang="tr-TR" sz="1500" b="1" dirty="0"/>
                    </a:p>
                  </a:txBody>
                  <a:tcPr/>
                </a:tc>
                <a:tc>
                  <a:txBody>
                    <a:bodyPr/>
                    <a:lstStyle/>
                    <a:p>
                      <a:pPr algn="ctr"/>
                      <a:r>
                        <a:rPr lang="tr-TR" sz="1500" b="1" dirty="0" smtClean="0"/>
                        <a:t>28</a:t>
                      </a:r>
                      <a:endParaRPr lang="tr-TR" sz="1500" b="1" dirty="0"/>
                    </a:p>
                  </a:txBody>
                  <a:tcPr/>
                </a:tc>
                <a:tc>
                  <a:txBody>
                    <a:bodyPr/>
                    <a:lstStyle/>
                    <a:p>
                      <a:pPr algn="ctr"/>
                      <a:r>
                        <a:rPr lang="tr-TR" sz="1500" b="1" dirty="0" smtClean="0">
                          <a:solidFill>
                            <a:schemeClr val="accent5"/>
                          </a:solidFill>
                        </a:rPr>
                        <a:t>71</a:t>
                      </a:r>
                      <a:endParaRPr lang="tr-TR" sz="1500" b="1" dirty="0">
                        <a:solidFill>
                          <a:schemeClr val="accent5"/>
                        </a:solidFill>
                      </a:endParaRPr>
                    </a:p>
                  </a:txBody>
                  <a:tcPr/>
                </a:tc>
              </a:tr>
            </a:tbl>
          </a:graphicData>
        </a:graphic>
      </p:graphicFrame>
      <p:sp>
        <p:nvSpPr>
          <p:cNvPr id="81969" name="Metin kutusu 6"/>
          <p:cNvSpPr txBox="1">
            <a:spLocks noChangeArrowheads="1"/>
          </p:cNvSpPr>
          <p:nvPr/>
        </p:nvSpPr>
        <p:spPr bwMode="auto">
          <a:xfrm>
            <a:off x="1258888" y="3284538"/>
            <a:ext cx="7705725" cy="923925"/>
          </a:xfrm>
          <a:prstGeom prst="rect">
            <a:avLst/>
          </a:prstGeom>
          <a:noFill/>
          <a:ln w="9525">
            <a:noFill/>
            <a:miter lim="800000"/>
            <a:headEnd/>
            <a:tailEnd/>
          </a:ln>
        </p:spPr>
        <p:txBody>
          <a:bodyPr>
            <a:spAutoFit/>
          </a:bodyPr>
          <a:lstStyle/>
          <a:p>
            <a:r>
              <a:rPr lang="tr-TR">
                <a:latin typeface="Times New Roman" pitchFamily="18" charset="0"/>
              </a:rPr>
              <a:t>* Çalışma konularına göre 38 adet Orman Kooperatifi, 25 adet Tüketim ve Tarım Kooperatifi, 8 adet Su Ürünleri Kooperatifi olmak üzere 71 adet birim kooperatif  mevcuttur. </a:t>
            </a:r>
            <a:endParaRPr lang="tr-TR">
              <a:latin typeface="Gill Sans MT"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Başlık 1"/>
          <p:cNvSpPr>
            <a:spLocks noGrp="1"/>
          </p:cNvSpPr>
          <p:nvPr>
            <p:ph type="title"/>
          </p:nvPr>
        </p:nvSpPr>
        <p:spPr bwMode="auto">
          <a:xfrm>
            <a:off x="1116013" y="414338"/>
            <a:ext cx="7497762" cy="1143000"/>
          </a:xfrm>
        </p:spPr>
        <p:txBody>
          <a:bodyPr vert="horz" wrap="square" lIns="91440" tIns="45720" rIns="91440" bIns="45720" numCol="1" anchorCtr="0" compatLnSpc="1">
            <a:prstTxWarp prst="textNoShape">
              <a:avLst/>
            </a:prstTxWarp>
          </a:bodyPr>
          <a:lstStyle/>
          <a:p>
            <a:pPr eaLnBrk="1" hangingPunct="1"/>
            <a:r>
              <a:rPr lang="tr-TR" sz="3200" b="1" smtClean="0">
                <a:effectLst/>
              </a:rPr>
              <a:t>Zonguldak İlinde Faaliyette Bulunan Kooperatif Üst Birlikleri</a:t>
            </a:r>
          </a:p>
        </p:txBody>
      </p:sp>
      <p:graphicFrame>
        <p:nvGraphicFramePr>
          <p:cNvPr id="4" name="İçerik Yer Tutucusu 3"/>
          <p:cNvGraphicFramePr>
            <a:graphicFrameLocks noGrp="1"/>
          </p:cNvGraphicFramePr>
          <p:nvPr>
            <p:ph idx="1"/>
          </p:nvPr>
        </p:nvGraphicFramePr>
        <p:xfrm>
          <a:off x="1119188" y="1833563"/>
          <a:ext cx="7988747" cy="3539545"/>
        </p:xfrm>
        <a:graphic>
          <a:graphicData uri="http://schemas.openxmlformats.org/drawingml/2006/table">
            <a:tbl>
              <a:tblPr firstRow="1" bandRow="1">
                <a:tableStyleId>{7DF18680-E054-41AD-8BC1-D1AEF772440D}</a:tableStyleId>
              </a:tblPr>
              <a:tblGrid>
                <a:gridCol w="1652043"/>
                <a:gridCol w="909955"/>
                <a:gridCol w="818237"/>
                <a:gridCol w="1080120"/>
                <a:gridCol w="1224136"/>
                <a:gridCol w="1080120"/>
                <a:gridCol w="1224136"/>
              </a:tblGrid>
              <a:tr h="370840">
                <a:tc>
                  <a:txBody>
                    <a:bodyPr/>
                    <a:lstStyle/>
                    <a:p>
                      <a:r>
                        <a:rPr lang="tr-TR" sz="1400" dirty="0" err="1" smtClean="0"/>
                        <a:t>Ünvanadı</a:t>
                      </a:r>
                      <a:endParaRPr lang="tr-TR" sz="1400" dirty="0"/>
                    </a:p>
                  </a:txBody>
                  <a:tcPr/>
                </a:tc>
                <a:tc>
                  <a:txBody>
                    <a:bodyPr/>
                    <a:lstStyle/>
                    <a:p>
                      <a:r>
                        <a:rPr lang="tr-TR" sz="1400" dirty="0" smtClean="0"/>
                        <a:t>Türü</a:t>
                      </a:r>
                      <a:endParaRPr lang="tr-TR" sz="1400" dirty="0"/>
                    </a:p>
                  </a:txBody>
                  <a:tcPr/>
                </a:tc>
                <a:tc>
                  <a:txBody>
                    <a:bodyPr/>
                    <a:lstStyle/>
                    <a:p>
                      <a:r>
                        <a:rPr lang="tr-TR" sz="1400" dirty="0" smtClean="0"/>
                        <a:t>Kuruluş Yılı</a:t>
                      </a:r>
                      <a:endParaRPr lang="tr-TR" sz="1400" dirty="0"/>
                    </a:p>
                  </a:txBody>
                  <a:tcPr/>
                </a:tc>
                <a:tc>
                  <a:txBody>
                    <a:bodyPr/>
                    <a:lstStyle/>
                    <a:p>
                      <a:r>
                        <a:rPr lang="tr-TR" sz="1400" dirty="0" smtClean="0"/>
                        <a:t>İl/İlçe Bazında</a:t>
                      </a:r>
                      <a:r>
                        <a:rPr lang="tr-TR" sz="1400" baseline="0" dirty="0" smtClean="0"/>
                        <a:t> Kooperatif Sayıları</a:t>
                      </a:r>
                      <a:endParaRPr lang="tr-TR" sz="1400" dirty="0"/>
                    </a:p>
                  </a:txBody>
                  <a:tcPr>
                    <a:lnB w="38100" cmpd="sng">
                      <a:noFill/>
                    </a:lnB>
                  </a:tcPr>
                </a:tc>
                <a:tc>
                  <a:txBody>
                    <a:bodyPr/>
                    <a:lstStyle/>
                    <a:p>
                      <a:r>
                        <a:rPr lang="tr-TR" sz="1400" dirty="0" smtClean="0"/>
                        <a:t>İl/İlçe Bazında Ortak Sayıları</a:t>
                      </a:r>
                      <a:endParaRPr lang="tr-TR" sz="1400" dirty="0"/>
                    </a:p>
                  </a:txBody>
                  <a:tcPr>
                    <a:lnB w="38100" cmpd="sng">
                      <a:noFill/>
                    </a:lnB>
                  </a:tcPr>
                </a:tc>
                <a:tc>
                  <a:txBody>
                    <a:bodyPr/>
                    <a:lstStyle/>
                    <a:p>
                      <a:r>
                        <a:rPr lang="tr-TR" sz="1400" dirty="0" smtClean="0"/>
                        <a:t>Birliğe Bağlı Toplam Kooperatif</a:t>
                      </a:r>
                      <a:endParaRPr lang="tr-TR" sz="1400" dirty="0"/>
                    </a:p>
                  </a:txBody>
                  <a:tcPr/>
                </a:tc>
                <a:tc>
                  <a:txBody>
                    <a:bodyPr/>
                    <a:lstStyle/>
                    <a:p>
                      <a:r>
                        <a:rPr lang="tr-TR" sz="1400" dirty="0" smtClean="0"/>
                        <a:t>Birliğe Bağlı Toplam Ortak Sayısı</a:t>
                      </a:r>
                      <a:endParaRPr lang="tr-TR" sz="1400" dirty="0"/>
                    </a:p>
                  </a:txBody>
                  <a:tcPr/>
                </a:tc>
              </a:tr>
              <a:tr h="394464">
                <a:tc rowSpan="3">
                  <a:txBody>
                    <a:bodyPr/>
                    <a:lstStyle/>
                    <a:p>
                      <a:r>
                        <a:rPr lang="tr-TR" sz="1200" b="0" dirty="0" err="1" smtClean="0">
                          <a:solidFill>
                            <a:schemeClr val="accent5"/>
                          </a:solidFill>
                        </a:rPr>
                        <a:t>S.S.Zonguldak</a:t>
                      </a:r>
                      <a:r>
                        <a:rPr lang="tr-TR" sz="1200" b="0" dirty="0" smtClean="0">
                          <a:solidFill>
                            <a:schemeClr val="accent5"/>
                          </a:solidFill>
                        </a:rPr>
                        <a:t>-Bartın-Karabük İlleri ve İlçeleri Orman Köyleri</a:t>
                      </a:r>
                      <a:r>
                        <a:rPr lang="tr-TR" sz="1200" b="0" baseline="0" dirty="0" smtClean="0">
                          <a:solidFill>
                            <a:schemeClr val="accent5"/>
                          </a:solidFill>
                        </a:rPr>
                        <a:t> Kalkındırma Kooperatifi Birliği</a:t>
                      </a:r>
                      <a:endParaRPr lang="tr-TR" sz="1200" b="0" dirty="0">
                        <a:solidFill>
                          <a:schemeClr val="accent5"/>
                        </a:solidFill>
                      </a:endParaRPr>
                    </a:p>
                  </a:txBody>
                  <a:tcPr/>
                </a:tc>
                <a:tc rowSpan="3">
                  <a:txBody>
                    <a:bodyPr/>
                    <a:lstStyle/>
                    <a:p>
                      <a:pPr algn="ctr"/>
                      <a:r>
                        <a:rPr lang="tr-TR" sz="1200" dirty="0" smtClean="0"/>
                        <a:t/>
                      </a:r>
                      <a:br>
                        <a:rPr lang="tr-TR" sz="1200" dirty="0" smtClean="0"/>
                      </a:br>
                      <a:r>
                        <a:rPr lang="tr-TR" sz="1200" dirty="0" smtClean="0"/>
                        <a:t/>
                      </a:r>
                      <a:br>
                        <a:rPr lang="tr-TR" sz="1200" dirty="0" smtClean="0"/>
                      </a:br>
                      <a:r>
                        <a:rPr lang="tr-TR" sz="1200" dirty="0" smtClean="0"/>
                        <a:t>Ormancılık</a:t>
                      </a:r>
                      <a:endParaRPr lang="tr-TR" sz="1200" dirty="0"/>
                    </a:p>
                  </a:txBody>
                  <a:tcPr/>
                </a:tc>
                <a:tc rowSpan="3">
                  <a:txBody>
                    <a:bodyPr/>
                    <a:lstStyle/>
                    <a:p>
                      <a:pPr algn="ctr"/>
                      <a:r>
                        <a:rPr lang="tr-TR" sz="1200" dirty="0" smtClean="0"/>
                        <a:t/>
                      </a:r>
                      <a:br>
                        <a:rPr lang="tr-TR" sz="1200" dirty="0" smtClean="0"/>
                      </a:br>
                      <a:r>
                        <a:rPr lang="tr-TR" sz="1200" dirty="0" smtClean="0"/>
                        <a:t/>
                      </a:r>
                      <a:br>
                        <a:rPr lang="tr-TR" sz="1200" dirty="0" smtClean="0"/>
                      </a:br>
                      <a:r>
                        <a:rPr lang="tr-TR" sz="1200" dirty="0" smtClean="0"/>
                        <a:t>1981</a:t>
                      </a:r>
                      <a:endParaRPr lang="tr-TR" sz="1200" dirty="0"/>
                    </a:p>
                  </a:txBody>
                  <a:tcPr>
                    <a:lnR w="12700" cmpd="sng">
                      <a:noFill/>
                    </a:lnR>
                  </a:tcPr>
                </a:tc>
                <a:tc>
                  <a:txBody>
                    <a:bodyPr/>
                    <a:lstStyle/>
                    <a:p>
                      <a:r>
                        <a:rPr lang="tr-TR" sz="1200" dirty="0" smtClean="0"/>
                        <a:t>Zonguldak 38</a:t>
                      </a:r>
                      <a:endParaRPr lang="tr-TR" sz="1200" dirty="0"/>
                    </a:p>
                  </a:txBody>
                  <a:tcP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smtClean="0"/>
                        <a:t>Zonguldak 5215</a:t>
                      </a:r>
                      <a:endParaRPr lang="tr-TR" sz="1200" dirty="0"/>
                    </a:p>
                  </a:txBody>
                  <a:tcP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tr-TR" sz="1200" dirty="0" smtClean="0"/>
                        <a:t/>
                      </a:r>
                      <a:br>
                        <a:rPr lang="tr-TR" sz="1200" dirty="0" smtClean="0"/>
                      </a:br>
                      <a:r>
                        <a:rPr lang="tr-TR" sz="1200" dirty="0" smtClean="0"/>
                        <a:t/>
                      </a:r>
                      <a:br>
                        <a:rPr lang="tr-TR" sz="1200" dirty="0" smtClean="0"/>
                      </a:br>
                      <a:r>
                        <a:rPr lang="tr-TR" sz="1200" dirty="0" smtClean="0"/>
                        <a:t/>
                      </a:r>
                      <a:br>
                        <a:rPr lang="tr-TR" sz="1200" dirty="0" smtClean="0"/>
                      </a:br>
                      <a:r>
                        <a:rPr lang="tr-TR" sz="1200" dirty="0" smtClean="0"/>
                        <a:t>97</a:t>
                      </a:r>
                      <a:endParaRPr lang="tr-TR" sz="1200" dirty="0"/>
                    </a:p>
                  </a:txBody>
                  <a:tcPr>
                    <a:lnL w="12700" cmpd="sng">
                      <a:noFill/>
                    </a:lnL>
                  </a:tcPr>
                </a:tc>
                <a:tc rowSpan="3">
                  <a:txBody>
                    <a:bodyPr/>
                    <a:lstStyle/>
                    <a:p>
                      <a:pPr algn="ctr"/>
                      <a:r>
                        <a:rPr lang="tr-TR" sz="1200" dirty="0" smtClean="0"/>
                        <a:t/>
                      </a:r>
                      <a:br>
                        <a:rPr lang="tr-TR" sz="1200" dirty="0" smtClean="0"/>
                      </a:br>
                      <a:r>
                        <a:rPr lang="tr-TR" sz="1200" dirty="0" smtClean="0"/>
                        <a:t/>
                      </a:r>
                      <a:br>
                        <a:rPr lang="tr-TR" sz="1200" dirty="0" smtClean="0"/>
                      </a:br>
                      <a:r>
                        <a:rPr lang="tr-TR" sz="1200" dirty="0" smtClean="0"/>
                        <a:t/>
                      </a:r>
                      <a:br>
                        <a:rPr lang="tr-TR" sz="1200" dirty="0" smtClean="0"/>
                      </a:br>
                      <a:r>
                        <a:rPr lang="tr-TR" sz="1200" dirty="0" smtClean="0"/>
                        <a:t>13.021</a:t>
                      </a:r>
                      <a:endParaRPr lang="tr-TR" sz="1200" dirty="0"/>
                    </a:p>
                  </a:txBody>
                  <a:tcPr/>
                </a:tc>
              </a:tr>
              <a:tr h="43204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r>
                        <a:rPr lang="tr-TR" sz="1200" dirty="0" smtClean="0"/>
                        <a:t>Bartın 28</a:t>
                      </a:r>
                      <a:endParaRPr lang="tr-TR" sz="12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smtClean="0"/>
                        <a:t>Bartın 3889</a:t>
                      </a:r>
                      <a:endParaRPr lang="tr-TR" sz="12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tr-TR"/>
                    </a:p>
                  </a:txBody>
                  <a:tcPr/>
                </a:tc>
                <a:tc vMerge="1">
                  <a:txBody>
                    <a:bodyPr/>
                    <a:lstStyle/>
                    <a:p>
                      <a:endParaRPr lang="tr-TR"/>
                    </a:p>
                  </a:txBody>
                  <a:tcPr/>
                </a:tc>
              </a:tr>
              <a:tr h="39208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r>
                        <a:rPr lang="tr-TR" sz="1200" dirty="0" smtClean="0"/>
                        <a:t>Karabük 31</a:t>
                      </a:r>
                      <a:endParaRPr lang="tr-TR" sz="120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tr-TR" sz="1200" dirty="0" smtClean="0"/>
                        <a:t>Karabük 3917</a:t>
                      </a:r>
                      <a:endParaRPr lang="tr-TR" sz="120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tr-TR"/>
                    </a:p>
                  </a:txBody>
                  <a:tcPr/>
                </a:tc>
                <a:tc vMerge="1">
                  <a:txBody>
                    <a:bodyPr/>
                    <a:lstStyle/>
                    <a:p>
                      <a:endParaRPr lang="tr-TR"/>
                    </a:p>
                  </a:txBody>
                  <a:tcPr/>
                </a:tc>
              </a:tr>
              <a:tr h="295946">
                <a:tc rowSpan="4">
                  <a:txBody>
                    <a:bodyPr/>
                    <a:lstStyle/>
                    <a:p>
                      <a:r>
                        <a:rPr lang="tr-TR" sz="1200" b="0" dirty="0" smtClean="0">
                          <a:solidFill>
                            <a:schemeClr val="accent5"/>
                          </a:solidFill>
                        </a:rPr>
                        <a:t/>
                      </a:r>
                      <a:br>
                        <a:rPr lang="tr-TR" sz="1200" b="0" dirty="0" smtClean="0">
                          <a:solidFill>
                            <a:schemeClr val="accent5"/>
                          </a:solidFill>
                        </a:rPr>
                      </a:br>
                      <a:r>
                        <a:rPr lang="tr-TR" sz="1200" b="0" dirty="0" smtClean="0">
                          <a:solidFill>
                            <a:schemeClr val="accent5"/>
                          </a:solidFill>
                        </a:rPr>
                        <a:t/>
                      </a:r>
                      <a:br>
                        <a:rPr lang="tr-TR" sz="1200" b="0" dirty="0" smtClean="0">
                          <a:solidFill>
                            <a:schemeClr val="accent5"/>
                          </a:solidFill>
                        </a:rPr>
                      </a:br>
                      <a:r>
                        <a:rPr lang="tr-TR" sz="1200" b="0" dirty="0" err="1" smtClean="0">
                          <a:solidFill>
                            <a:schemeClr val="accent5"/>
                          </a:solidFill>
                        </a:rPr>
                        <a:t>S.S.Zonguldak</a:t>
                      </a:r>
                      <a:r>
                        <a:rPr lang="tr-TR" sz="1200" b="0" dirty="0" smtClean="0">
                          <a:solidFill>
                            <a:schemeClr val="accent5"/>
                          </a:solidFill>
                        </a:rPr>
                        <a:t> Köy Kalkınma ve Diğer Tarımsal Amaçlı Kooperatifler Birliği</a:t>
                      </a:r>
                      <a:endParaRPr lang="tr-TR" sz="1200" b="0" dirty="0">
                        <a:solidFill>
                          <a:schemeClr val="accent5"/>
                        </a:solidFill>
                      </a:endParaRPr>
                    </a:p>
                  </a:txBody>
                  <a:tcPr/>
                </a:tc>
                <a:tc rowSpan="4">
                  <a:txBody>
                    <a:bodyPr/>
                    <a:lstStyle/>
                    <a:p>
                      <a:pPr algn="ctr"/>
                      <a:r>
                        <a:rPr lang="tr-TR" sz="1200" dirty="0" smtClean="0"/>
                        <a:t/>
                      </a:r>
                      <a:br>
                        <a:rPr lang="tr-TR" sz="1200" dirty="0" smtClean="0"/>
                      </a:br>
                      <a:r>
                        <a:rPr lang="tr-TR" sz="1200" dirty="0" smtClean="0"/>
                        <a:t/>
                      </a:r>
                      <a:br>
                        <a:rPr lang="tr-TR" sz="1200" dirty="0" smtClean="0"/>
                      </a:br>
                      <a:r>
                        <a:rPr lang="tr-TR" sz="1200" dirty="0" smtClean="0"/>
                        <a:t/>
                      </a:r>
                      <a:br>
                        <a:rPr lang="tr-TR" sz="1200" dirty="0" smtClean="0"/>
                      </a:br>
                      <a:r>
                        <a:rPr lang="tr-TR" sz="1200" dirty="0" smtClean="0"/>
                        <a:t/>
                      </a:r>
                      <a:br>
                        <a:rPr lang="tr-TR" sz="1200" dirty="0" smtClean="0"/>
                      </a:br>
                      <a:r>
                        <a:rPr lang="tr-TR" sz="1200" dirty="0" smtClean="0"/>
                        <a:t>Tarım</a:t>
                      </a:r>
                      <a:endParaRPr lang="tr-TR" sz="1200" dirty="0"/>
                    </a:p>
                  </a:txBody>
                  <a:tcPr/>
                </a:tc>
                <a:tc rowSpan="4">
                  <a:txBody>
                    <a:bodyPr/>
                    <a:lstStyle/>
                    <a:p>
                      <a:pPr algn="ctr"/>
                      <a:r>
                        <a:rPr lang="tr-TR" sz="1200" dirty="0" smtClean="0"/>
                        <a:t/>
                      </a:r>
                      <a:br>
                        <a:rPr lang="tr-TR" sz="1200" dirty="0" smtClean="0"/>
                      </a:br>
                      <a:r>
                        <a:rPr lang="tr-TR" sz="1200" dirty="0" smtClean="0"/>
                        <a:t/>
                      </a:r>
                      <a:br>
                        <a:rPr lang="tr-TR" sz="1200" dirty="0" smtClean="0"/>
                      </a:br>
                      <a:r>
                        <a:rPr lang="tr-TR" sz="1200" dirty="0" smtClean="0"/>
                        <a:t/>
                      </a:r>
                      <a:br>
                        <a:rPr lang="tr-TR" sz="1200" dirty="0" smtClean="0"/>
                      </a:br>
                      <a:r>
                        <a:rPr lang="tr-TR" sz="1200" dirty="0" smtClean="0"/>
                        <a:t/>
                      </a:r>
                      <a:br>
                        <a:rPr lang="tr-TR" sz="1200" dirty="0" smtClean="0"/>
                      </a:br>
                      <a:r>
                        <a:rPr lang="tr-TR" sz="1200" dirty="0" smtClean="0"/>
                        <a:t>1974</a:t>
                      </a:r>
                      <a:endParaRPr lang="tr-TR" sz="1200" dirty="0"/>
                    </a:p>
                  </a:txBody>
                  <a:tcPr>
                    <a:lnR w="12700" cmpd="sng">
                      <a:noFill/>
                    </a:lnR>
                  </a:tcPr>
                </a:tc>
                <a:tc>
                  <a:txBody>
                    <a:bodyPr/>
                    <a:lstStyle/>
                    <a:p>
                      <a:r>
                        <a:rPr lang="tr-TR" sz="1200" dirty="0" smtClean="0"/>
                        <a:t>Merkez 2</a:t>
                      </a:r>
                      <a:endParaRPr lang="tr-TR" sz="12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smtClean="0"/>
                        <a:t>Merkez 98</a:t>
                      </a:r>
                      <a:endParaRPr lang="tr-TR" sz="12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tr-TR" sz="1200" dirty="0" smtClean="0"/>
                        <a:t/>
                      </a:r>
                      <a:br>
                        <a:rPr lang="tr-TR" sz="1200" dirty="0" smtClean="0"/>
                      </a:br>
                      <a:r>
                        <a:rPr lang="tr-TR" sz="1200" dirty="0" smtClean="0"/>
                        <a:t/>
                      </a:r>
                      <a:br>
                        <a:rPr lang="tr-TR" sz="1200" dirty="0" smtClean="0"/>
                      </a:br>
                      <a:r>
                        <a:rPr lang="tr-TR" sz="1200" dirty="0" smtClean="0"/>
                        <a:t/>
                      </a:r>
                      <a:br>
                        <a:rPr lang="tr-TR" sz="1200" dirty="0" smtClean="0"/>
                      </a:br>
                      <a:r>
                        <a:rPr lang="tr-TR" sz="1200" dirty="0" smtClean="0"/>
                        <a:t/>
                      </a:r>
                      <a:br>
                        <a:rPr lang="tr-TR" sz="1200" dirty="0" smtClean="0"/>
                      </a:br>
                      <a:r>
                        <a:rPr lang="tr-TR" sz="1200" dirty="0" smtClean="0"/>
                        <a:t>15</a:t>
                      </a:r>
                      <a:endParaRPr lang="tr-TR" sz="1200" dirty="0"/>
                    </a:p>
                  </a:txBody>
                  <a:tcPr>
                    <a:lnL w="12700" cmpd="sng">
                      <a:noFill/>
                    </a:lnL>
                  </a:tcPr>
                </a:tc>
                <a:tc rowSpan="4">
                  <a:txBody>
                    <a:bodyPr/>
                    <a:lstStyle/>
                    <a:p>
                      <a:pPr algn="ctr"/>
                      <a:r>
                        <a:rPr lang="tr-TR" sz="1200" dirty="0" smtClean="0"/>
                        <a:t/>
                      </a:r>
                      <a:br>
                        <a:rPr lang="tr-TR" sz="1200" dirty="0" smtClean="0"/>
                      </a:br>
                      <a:r>
                        <a:rPr lang="tr-TR" sz="1200" dirty="0" smtClean="0"/>
                        <a:t/>
                      </a:r>
                      <a:br>
                        <a:rPr lang="tr-TR" sz="1200" dirty="0" smtClean="0"/>
                      </a:br>
                      <a:r>
                        <a:rPr lang="tr-TR" sz="1200" dirty="0" smtClean="0"/>
                        <a:t/>
                      </a:r>
                      <a:br>
                        <a:rPr lang="tr-TR" sz="1200" dirty="0" smtClean="0"/>
                      </a:br>
                      <a:r>
                        <a:rPr lang="tr-TR" sz="1200" dirty="0" smtClean="0"/>
                        <a:t/>
                      </a:r>
                      <a:br>
                        <a:rPr lang="tr-TR" sz="1200" dirty="0" smtClean="0"/>
                      </a:br>
                      <a:r>
                        <a:rPr lang="tr-TR" sz="1200" dirty="0" smtClean="0"/>
                        <a:t>2183</a:t>
                      </a:r>
                      <a:endParaRPr lang="tr-TR" sz="1200" dirty="0"/>
                    </a:p>
                  </a:txBody>
                  <a:tcPr/>
                </a:tc>
              </a:tr>
              <a:tr h="36004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r>
                        <a:rPr lang="tr-TR" sz="1200" dirty="0" smtClean="0"/>
                        <a:t>Çaycuma 8</a:t>
                      </a:r>
                      <a:endParaRPr lang="tr-TR" sz="12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smtClean="0"/>
                        <a:t>Çaycuma 1112</a:t>
                      </a:r>
                      <a:endParaRPr lang="tr-TR" sz="12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tr-TR"/>
                    </a:p>
                  </a:txBody>
                  <a:tcPr/>
                </a:tc>
                <a:tc vMerge="1">
                  <a:txBody>
                    <a:bodyPr/>
                    <a:lstStyle/>
                    <a:p>
                      <a:endParaRPr lang="tr-TR"/>
                    </a:p>
                  </a:txBody>
                  <a:tcPr/>
                </a:tc>
              </a:tr>
              <a:tr h="36004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r>
                        <a:rPr lang="tr-TR" sz="1200" dirty="0" smtClean="0"/>
                        <a:t>Devrek 3</a:t>
                      </a:r>
                      <a:endParaRPr lang="tr-TR" sz="12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smtClean="0"/>
                        <a:t>Devrek 824</a:t>
                      </a:r>
                      <a:endParaRPr lang="tr-TR" sz="12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tr-TR"/>
                    </a:p>
                  </a:txBody>
                  <a:tcPr/>
                </a:tc>
                <a:tc vMerge="1">
                  <a:txBody>
                    <a:bodyPr/>
                    <a:lstStyle/>
                    <a:p>
                      <a:endParaRPr lang="tr-TR"/>
                    </a:p>
                  </a:txBody>
                  <a:tcPr/>
                </a:tc>
              </a:tr>
              <a:tr h="36004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r>
                        <a:rPr lang="tr-TR" sz="1200" dirty="0" err="1" smtClean="0"/>
                        <a:t>Kdz.Ereğli</a:t>
                      </a:r>
                      <a:r>
                        <a:rPr lang="tr-TR" sz="1200" dirty="0" smtClean="0"/>
                        <a:t> 2</a:t>
                      </a:r>
                      <a:endParaRPr lang="tr-TR" sz="12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err="1" smtClean="0"/>
                        <a:t>Kdz.Ereğli</a:t>
                      </a:r>
                      <a:r>
                        <a:rPr lang="tr-TR" sz="1200" dirty="0" smtClean="0"/>
                        <a:t> 149</a:t>
                      </a:r>
                      <a:endParaRPr lang="tr-TR" sz="12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tr-TR"/>
                    </a:p>
                  </a:txBody>
                  <a:tcPr/>
                </a:tc>
                <a:tc v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Başlık 1"/>
          <p:cNvSpPr>
            <a:spLocks noGrp="1"/>
          </p:cNvSpPr>
          <p:nvPr>
            <p:ph type="title"/>
          </p:nvPr>
        </p:nvSpPr>
        <p:spPr bwMode="auto">
          <a:xfrm>
            <a:off x="1258888" y="333375"/>
            <a:ext cx="7499350" cy="652463"/>
          </a:xfrm>
        </p:spPr>
        <p:txBody>
          <a:bodyPr vert="horz" wrap="square" lIns="91440" tIns="45720" rIns="91440" bIns="45720" numCol="1" anchorCtr="0" compatLnSpc="1">
            <a:prstTxWarp prst="textNoShape">
              <a:avLst/>
            </a:prstTxWarp>
          </a:bodyPr>
          <a:lstStyle/>
          <a:p>
            <a:pPr eaLnBrk="1" hangingPunct="1"/>
            <a:r>
              <a:rPr lang="tr-TR" sz="3200" b="1" smtClean="0">
                <a:effectLst/>
              </a:rPr>
              <a:t>Islah Amaçlı Yetiştirici Birlikleri</a:t>
            </a:r>
          </a:p>
        </p:txBody>
      </p:sp>
      <p:graphicFrame>
        <p:nvGraphicFramePr>
          <p:cNvPr id="5" name="Group 110"/>
          <p:cNvGraphicFramePr>
            <a:graphicFrameLocks noGrp="1"/>
          </p:cNvGraphicFramePr>
          <p:nvPr/>
        </p:nvGraphicFramePr>
        <p:xfrm>
          <a:off x="1258888" y="1141413"/>
          <a:ext cx="7561584" cy="4089996"/>
        </p:xfrm>
        <a:graphic>
          <a:graphicData uri="http://schemas.openxmlformats.org/drawingml/2006/table">
            <a:tbl>
              <a:tblPr/>
              <a:tblGrid>
                <a:gridCol w="558459"/>
                <a:gridCol w="1496320"/>
                <a:gridCol w="1068485"/>
                <a:gridCol w="821911"/>
                <a:gridCol w="1397249"/>
                <a:gridCol w="739720"/>
                <a:gridCol w="1479440"/>
              </a:tblGrid>
              <a:tr h="4876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kern="1200" dirty="0" smtClean="0">
                          <a:solidFill>
                            <a:schemeClr val="bg1"/>
                          </a:solidFill>
                          <a:latin typeface="+mn-lt"/>
                          <a:ea typeface="+mn-ea"/>
                          <a:cs typeface="+mn-cs"/>
                        </a:rPr>
                        <a:t>No</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kern="1200" dirty="0" smtClean="0">
                          <a:solidFill>
                            <a:schemeClr val="bg1"/>
                          </a:solidFill>
                          <a:latin typeface="+mn-lt"/>
                          <a:ea typeface="+mn-ea"/>
                          <a:cs typeface="+mn-cs"/>
                        </a:rPr>
                        <a:t>Üretici Birliğinin Adı</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kern="1200" dirty="0" smtClean="0">
                          <a:solidFill>
                            <a:schemeClr val="bg1"/>
                          </a:solidFill>
                          <a:latin typeface="+mn-lt"/>
                          <a:ea typeface="+mn-ea"/>
                          <a:cs typeface="+mn-cs"/>
                        </a:rPr>
                        <a:t>Çalışma Bölgesi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kern="1200" dirty="0" smtClean="0">
                          <a:solidFill>
                            <a:schemeClr val="bg1"/>
                          </a:solidFill>
                          <a:latin typeface="+mn-lt"/>
                          <a:ea typeface="+mn-ea"/>
                          <a:cs typeface="+mn-cs"/>
                        </a:rPr>
                        <a:t>Şubesi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kern="1200" dirty="0" smtClean="0">
                          <a:solidFill>
                            <a:schemeClr val="bg1"/>
                          </a:solidFill>
                          <a:latin typeface="+mn-lt"/>
                          <a:ea typeface="+mn-ea"/>
                          <a:cs typeface="+mn-cs"/>
                        </a:rPr>
                        <a:t>Tescil Tarihi/ İntibak Tarihi</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kern="1200" dirty="0" smtClean="0">
                          <a:solidFill>
                            <a:schemeClr val="bg1"/>
                          </a:solidFill>
                          <a:latin typeface="+mn-lt"/>
                          <a:ea typeface="+mn-ea"/>
                          <a:cs typeface="+mn-cs"/>
                        </a:rPr>
                        <a:t>Üye Sayısı</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kern="1200" dirty="0" smtClean="0">
                          <a:solidFill>
                            <a:schemeClr val="bg1"/>
                          </a:solidFill>
                          <a:latin typeface="+mn-lt"/>
                          <a:ea typeface="+mn-ea"/>
                          <a:cs typeface="+mn-cs"/>
                        </a:rPr>
                        <a:t>Ana Faaliyet Konuları</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r>
              <a:tr h="11886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kern="1200" dirty="0" smtClean="0">
                          <a:solidFill>
                            <a:schemeClr val="dk1"/>
                          </a:solidFill>
                          <a:latin typeface="+mn-lt"/>
                          <a:ea typeface="+mn-ea"/>
                          <a:cs typeface="+mn-cs"/>
                        </a:rPr>
                        <a:t>1.</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dirty="0" smtClean="0">
                          <a:solidFill>
                            <a:schemeClr val="dk1"/>
                          </a:solidFill>
                          <a:latin typeface="+mn-lt"/>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dirty="0" smtClean="0">
                          <a:solidFill>
                            <a:schemeClr val="dk1"/>
                          </a:solidFill>
                          <a:latin typeface="+mn-lt"/>
                          <a:ea typeface="+mn-ea"/>
                          <a:cs typeface="+mn-cs"/>
                        </a:rPr>
                        <a:t>Zonguldak İli  Damızlık Sığır Yetiştiricileri  Birliği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kern="1200" dirty="0" smtClean="0">
                        <a:solidFill>
                          <a:schemeClr val="dk1"/>
                        </a:solidFill>
                        <a:latin typeface="+mn-lt"/>
                        <a:ea typeface="+mn-ea"/>
                        <a:cs typeface="+mn-cs"/>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dirty="0" smtClean="0">
                          <a:solidFill>
                            <a:schemeClr val="dk1"/>
                          </a:solidFill>
                          <a:latin typeface="+mn-lt"/>
                          <a:ea typeface="+mn-ea"/>
                          <a:cs typeface="+mn-cs"/>
                        </a:rPr>
                        <a:t> Çaycuma Zonguldak ve Diğer ilçeler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dirty="0" smtClean="0">
                          <a:solidFill>
                            <a:schemeClr val="dk1"/>
                          </a:solidFill>
                          <a:latin typeface="+mn-lt"/>
                          <a:ea typeface="+mn-ea"/>
                          <a:cs typeface="+mn-cs"/>
                        </a:rPr>
                        <a:t>Çaycuma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dirty="0" smtClean="0">
                          <a:solidFill>
                            <a:schemeClr val="dk1"/>
                          </a:solidFill>
                          <a:latin typeface="+mn-lt"/>
                          <a:ea typeface="+mn-ea"/>
                          <a:cs typeface="+mn-cs"/>
                        </a:rPr>
                        <a:t>18.05.2005</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dirty="0" smtClean="0">
                          <a:solidFill>
                            <a:schemeClr val="dk1"/>
                          </a:solidFill>
                          <a:latin typeface="+mn-lt"/>
                          <a:ea typeface="+mn-ea"/>
                          <a:cs typeface="+mn-cs"/>
                        </a:rPr>
                        <a:t>12.09.2005</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dirty="0" smtClean="0">
                          <a:solidFill>
                            <a:schemeClr val="dk1"/>
                          </a:solidFill>
                          <a:latin typeface="+mn-lt"/>
                          <a:ea typeface="+mn-ea"/>
                          <a:cs typeface="+mn-cs"/>
                        </a:rPr>
                        <a:t>254</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dirty="0" smtClean="0">
                          <a:solidFill>
                            <a:schemeClr val="dk1"/>
                          </a:solidFill>
                          <a:latin typeface="+mn-lt"/>
                          <a:ea typeface="+mn-ea"/>
                          <a:cs typeface="+mn-cs"/>
                        </a:rPr>
                        <a:t> Büyükbaş Hayvan Yetiştiriciliği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r>
              <a:tr h="7924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kern="1200" dirty="0" smtClean="0">
                          <a:solidFill>
                            <a:schemeClr val="dk1"/>
                          </a:solidFill>
                          <a:latin typeface="+mn-lt"/>
                          <a:ea typeface="+mn-ea"/>
                          <a:cs typeface="+mn-cs"/>
                        </a:rPr>
                        <a:t>2.</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kern="1200" smtClean="0">
                        <a:solidFill>
                          <a:schemeClr val="dk1"/>
                        </a:solidFill>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smtClean="0">
                          <a:solidFill>
                            <a:schemeClr val="dk1"/>
                          </a:solidFill>
                          <a:latin typeface="+mn-lt"/>
                          <a:ea typeface="+mn-ea"/>
                          <a:cs typeface="+mn-cs"/>
                        </a:rPr>
                        <a:t> Zonguldak İli Arı Yetiştiriciliği Birliği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kern="1200" smtClean="0">
                        <a:solidFill>
                          <a:schemeClr val="dk1"/>
                        </a:solidFill>
                        <a:latin typeface="+mn-lt"/>
                        <a:ea typeface="+mn-ea"/>
                        <a:cs typeface="+mn-cs"/>
                      </a:endParaRP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smtClean="0">
                          <a:solidFill>
                            <a:schemeClr val="dk1"/>
                          </a:solidFill>
                          <a:latin typeface="+mn-lt"/>
                          <a:ea typeface="+mn-ea"/>
                          <a:cs typeface="+mn-cs"/>
                        </a:rPr>
                        <a:t> Merkez ve Diğer İlçeler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smtClean="0">
                          <a:solidFill>
                            <a:schemeClr val="dk1"/>
                          </a:solidFill>
                          <a:latin typeface="+mn-lt"/>
                          <a:ea typeface="+mn-ea"/>
                          <a:cs typeface="+mn-cs"/>
                        </a:rPr>
                        <a:t> Ereğli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smtClean="0">
                          <a:solidFill>
                            <a:schemeClr val="dk1"/>
                          </a:solidFill>
                          <a:latin typeface="+mn-lt"/>
                          <a:ea typeface="+mn-ea"/>
                          <a:cs typeface="+mn-cs"/>
                        </a:rPr>
                        <a:t>16.04.2004</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smtClean="0">
                          <a:solidFill>
                            <a:schemeClr val="dk1"/>
                          </a:solidFill>
                          <a:latin typeface="+mn-lt"/>
                          <a:ea typeface="+mn-ea"/>
                          <a:cs typeface="+mn-cs"/>
                        </a:rPr>
                        <a:t>20.04.2004</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dirty="0" smtClean="0">
                          <a:solidFill>
                            <a:schemeClr val="dk1"/>
                          </a:solidFill>
                          <a:latin typeface="+mn-lt"/>
                          <a:ea typeface="+mn-ea"/>
                          <a:cs typeface="+mn-cs"/>
                        </a:rPr>
                        <a:t>634</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dirty="0" smtClean="0">
                          <a:solidFill>
                            <a:schemeClr val="dk1"/>
                          </a:solidFill>
                          <a:latin typeface="+mn-lt"/>
                          <a:ea typeface="+mn-ea"/>
                          <a:cs typeface="+mn-cs"/>
                        </a:rPr>
                        <a:t> Arıcılık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r>
              <a:tr h="9905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kern="1200" dirty="0" smtClean="0">
                          <a:solidFill>
                            <a:schemeClr val="dk1"/>
                          </a:solidFill>
                          <a:latin typeface="+mn-lt"/>
                          <a:ea typeface="+mn-ea"/>
                          <a:cs typeface="+mn-cs"/>
                        </a:rPr>
                        <a:t>3.</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kern="1200" smtClean="0">
                        <a:solidFill>
                          <a:schemeClr val="dk1"/>
                        </a:solidFill>
                        <a:latin typeface="+mn-lt"/>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smtClean="0">
                          <a:solidFill>
                            <a:schemeClr val="dk1"/>
                          </a:solidFill>
                          <a:latin typeface="+mn-lt"/>
                          <a:ea typeface="+mn-ea"/>
                          <a:cs typeface="+mn-cs"/>
                        </a:rPr>
                        <a:t> Zong. İli Damızlık Koyun- Keçi Yetiştiricileri Birliği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smtClean="0">
                          <a:solidFill>
                            <a:schemeClr val="dk1"/>
                          </a:solidFill>
                          <a:latin typeface="+mn-lt"/>
                          <a:ea typeface="+mn-ea"/>
                          <a:cs typeface="+mn-cs"/>
                        </a:rPr>
                        <a:t>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smtClean="0">
                          <a:solidFill>
                            <a:schemeClr val="dk1"/>
                          </a:solidFill>
                          <a:latin typeface="+mn-lt"/>
                          <a:ea typeface="+mn-ea"/>
                          <a:cs typeface="+mn-cs"/>
                        </a:rPr>
                        <a:t>Merkez ve İlçeler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smtClean="0">
                          <a:solidFill>
                            <a:schemeClr val="dk1"/>
                          </a:solidFill>
                          <a:latin typeface="+mn-lt"/>
                          <a:ea typeface="+mn-ea"/>
                          <a:cs typeface="+mn-cs"/>
                        </a:rPr>
                        <a:t> Merkez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dirty="0" smtClean="0">
                          <a:solidFill>
                            <a:schemeClr val="dk1"/>
                          </a:solidFill>
                          <a:latin typeface="+mn-lt"/>
                          <a:ea typeface="+mn-ea"/>
                          <a:cs typeface="+mn-cs"/>
                        </a:rPr>
                        <a:t>29.09.2011</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dirty="0" smtClean="0">
                          <a:solidFill>
                            <a:schemeClr val="dk1"/>
                          </a:solidFill>
                          <a:latin typeface="+mn-lt"/>
                          <a:ea typeface="+mn-ea"/>
                          <a:cs typeface="+mn-cs"/>
                        </a:rPr>
                        <a:t>19.112011</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dirty="0" smtClean="0">
                          <a:solidFill>
                            <a:schemeClr val="dk1"/>
                          </a:solidFill>
                          <a:latin typeface="+mn-lt"/>
                          <a:ea typeface="+mn-ea"/>
                          <a:cs typeface="+mn-cs"/>
                        </a:rPr>
                        <a:t>186</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kern="1200" smtClean="0">
                          <a:solidFill>
                            <a:schemeClr val="dk1"/>
                          </a:solidFill>
                          <a:latin typeface="+mn-lt"/>
                          <a:ea typeface="+mn-ea"/>
                          <a:cs typeface="+mn-cs"/>
                        </a:rPr>
                        <a:t>Koyun – Keçi Yetiştiriciliği</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r>
              <a:tr h="371444">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400" b="1" kern="1200" dirty="0" smtClean="0">
                        <a:solidFill>
                          <a:schemeClr val="dk1"/>
                        </a:solidFill>
                        <a:latin typeface="+mn-lt"/>
                        <a:ea typeface="+mn-ea"/>
                        <a:cs typeface="+mn-cs"/>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gridSpan="4">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kern="1200" dirty="0" smtClean="0">
                          <a:solidFill>
                            <a:schemeClr val="dk1"/>
                          </a:solidFill>
                          <a:latin typeface="+mn-lt"/>
                          <a:ea typeface="+mn-ea"/>
                          <a:cs typeface="+mn-cs"/>
                        </a:rPr>
                        <a:t>TOPLAM</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Gill Sans MT" pitchFamily="34" charset="0"/>
                        <a:cs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Gill Sans MT" pitchFamily="34" charset="0"/>
                        <a:cs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Gill Sans MT" pitchFamily="34" charset="0"/>
                        <a:cs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kern="1200" dirty="0" smtClean="0">
                          <a:solidFill>
                            <a:schemeClr val="dk1"/>
                          </a:solidFill>
                          <a:latin typeface="+mn-lt"/>
                          <a:ea typeface="+mn-ea"/>
                          <a:cs typeface="+mn-cs"/>
                        </a:rPr>
                        <a:t>   </a:t>
                      </a:r>
                      <a:r>
                        <a:rPr kumimoji="0" lang="tr-TR" sz="1400" b="1" kern="1200" dirty="0" smtClean="0">
                          <a:solidFill>
                            <a:schemeClr val="dk1"/>
                          </a:solidFill>
                          <a:latin typeface="+mn-lt"/>
                          <a:ea typeface="+mn-ea"/>
                          <a:cs typeface="+mn-cs"/>
                        </a:rPr>
                        <a:t>1074</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Gill Sans MT" pitchFamily="34" charset="0"/>
                        <a:cs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Başlık 1"/>
          <p:cNvSpPr>
            <a:spLocks noGrp="1"/>
          </p:cNvSpPr>
          <p:nvPr>
            <p:ph type="title"/>
          </p:nvPr>
        </p:nvSpPr>
        <p:spPr bwMode="auto">
          <a:xfrm>
            <a:off x="1187450" y="341313"/>
            <a:ext cx="7848600" cy="1287462"/>
          </a:xfrm>
        </p:spPr>
        <p:txBody>
          <a:bodyPr vert="horz" wrap="square" lIns="91440" tIns="45720" rIns="91440" bIns="45720" numCol="1" anchorCtr="0" compatLnSpc="1">
            <a:prstTxWarp prst="textNoShape">
              <a:avLst/>
            </a:prstTxWarp>
          </a:bodyPr>
          <a:lstStyle/>
          <a:p>
            <a:pPr eaLnBrk="1" hangingPunct="1"/>
            <a:r>
              <a:rPr lang="tr-TR" sz="3200" b="1" smtClean="0">
                <a:effectLst/>
              </a:rPr>
              <a:t>Zonguldak İli Ve İlçelerinde Faaliyet Gösteren Üretici Birlikleri</a:t>
            </a:r>
            <a:endParaRPr lang="tr-TR" sz="3200" smtClean="0">
              <a:effectLst/>
            </a:endParaRPr>
          </a:p>
        </p:txBody>
      </p:sp>
      <p:graphicFrame>
        <p:nvGraphicFramePr>
          <p:cNvPr id="3" name="Tablo 2"/>
          <p:cNvGraphicFramePr>
            <a:graphicFrameLocks noGrp="1"/>
          </p:cNvGraphicFramePr>
          <p:nvPr/>
        </p:nvGraphicFramePr>
        <p:xfrm>
          <a:off x="1274763" y="1795463"/>
          <a:ext cx="7618412" cy="2642235"/>
        </p:xfrm>
        <a:graphic>
          <a:graphicData uri="http://schemas.openxmlformats.org/drawingml/2006/table">
            <a:tbl>
              <a:tblPr/>
              <a:tblGrid>
                <a:gridCol w="1452562"/>
                <a:gridCol w="1676400"/>
                <a:gridCol w="1023938"/>
                <a:gridCol w="893762"/>
                <a:gridCol w="1341438"/>
                <a:gridCol w="1230312"/>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dirty="0" smtClean="0">
                          <a:ln>
                            <a:noFill/>
                          </a:ln>
                          <a:solidFill>
                            <a:srgbClr val="FFFFFF"/>
                          </a:solidFill>
                          <a:effectLst/>
                          <a:latin typeface="Gill Sans MT" pitchFamily="34" charset="0"/>
                          <a:cs typeface="Arial" charset="0"/>
                        </a:rPr>
                        <a:t>Üretim Bölgesi Adı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rgbClr val="FFFFFF"/>
                          </a:solidFill>
                          <a:effectLst/>
                          <a:latin typeface="Gill Sans MT" pitchFamily="34" charset="0"/>
                          <a:cs typeface="Arial" charset="0"/>
                        </a:rPr>
                        <a:t>Üretici Birliğinin Adı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1" i="0" u="none" strike="noStrike" cap="none" normalizeH="0" baseline="0" smtClean="0">
                          <a:ln>
                            <a:noFill/>
                          </a:ln>
                          <a:solidFill>
                            <a:srgbClr val="FFFFFF"/>
                          </a:solidFill>
                          <a:effectLst/>
                          <a:latin typeface="Gill Sans MT" pitchFamily="34" charset="0"/>
                          <a:cs typeface="Times New Roman" pitchFamily="18" charset="0"/>
                        </a:rPr>
                        <a:t>Tescil Tarihi</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1" i="0" u="none" strike="noStrike" cap="none" normalizeH="0" baseline="0" smtClean="0">
                          <a:ln>
                            <a:noFill/>
                          </a:ln>
                          <a:solidFill>
                            <a:srgbClr val="FFFFFF"/>
                          </a:solidFill>
                          <a:effectLst/>
                          <a:latin typeface="Gill Sans MT" pitchFamily="34" charset="0"/>
                          <a:cs typeface="Times New Roman" pitchFamily="18" charset="0"/>
                        </a:rPr>
                        <a:t>Üye Sayısı</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1" i="0" u="none" strike="noStrike" cap="none" normalizeH="0" baseline="0" smtClean="0">
                          <a:ln>
                            <a:noFill/>
                          </a:ln>
                          <a:solidFill>
                            <a:srgbClr val="FFFFFF"/>
                          </a:solidFill>
                          <a:effectLst/>
                          <a:latin typeface="Gill Sans MT" pitchFamily="34" charset="0"/>
                          <a:cs typeface="Times New Roman" pitchFamily="18" charset="0"/>
                        </a:rPr>
                        <a:t>Yıllık Üretim Kapasitesi</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1" i="0" u="none" strike="noStrike" cap="none" normalizeH="0" baseline="0" smtClean="0">
                          <a:ln>
                            <a:noFill/>
                          </a:ln>
                          <a:solidFill>
                            <a:srgbClr val="FFFFFF"/>
                          </a:solidFill>
                          <a:effectLst/>
                          <a:latin typeface="Gill Sans MT" pitchFamily="34" charset="0"/>
                          <a:cs typeface="Times New Roman" pitchFamily="18" charset="0"/>
                        </a:rPr>
                        <a:t>Ana Faaliyet Konuları</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6430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Gill Sans MT" pitchFamily="34" charset="0"/>
                          <a:cs typeface="Arial" charset="0"/>
                        </a:rPr>
                        <a:t>Alaplı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dirty="0" smtClean="0">
                          <a:ln>
                            <a:noFill/>
                          </a:ln>
                          <a:solidFill>
                            <a:schemeClr val="tx1"/>
                          </a:solidFill>
                          <a:effectLst/>
                          <a:latin typeface="Gill Sans MT" pitchFamily="34" charset="0"/>
                          <a:cs typeface="Arial" charset="0"/>
                        </a:rPr>
                        <a:t>Alaplı Kanatlı Hayvan Eti Üreticileri Birliği</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Gill Sans MT" pitchFamily="34" charset="0"/>
                          <a:cs typeface="Arial" charset="0"/>
                        </a:rPr>
                        <a:t>02.10.2006</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Gill Sans MT" pitchFamily="34" charset="0"/>
                          <a:cs typeface="Arial" charset="0"/>
                        </a:rPr>
                        <a:t>19</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Gill Sans MT" pitchFamily="34" charset="0"/>
                          <a:cs typeface="Arial" charset="0"/>
                        </a:rPr>
                        <a:t>3.726,28 Ton/Yıl       1.863.187 adet/6 devre</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Gill Sans MT" pitchFamily="34" charset="0"/>
                          <a:cs typeface="Arial" charset="0"/>
                        </a:rPr>
                        <a:t>Broiler Tavuk Yetiştiriciliği</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Gill Sans MT" pitchFamily="34" charset="0"/>
                          <a:cs typeface="Arial" charset="0"/>
                        </a:rPr>
                        <a:t>Merkez</a:t>
                      </a:r>
                      <a:br>
                        <a:rPr kumimoji="0" lang="tr-TR" sz="1300" b="0" i="0" u="none" strike="noStrike" cap="none" normalizeH="0" baseline="0" smtClean="0">
                          <a:ln>
                            <a:noFill/>
                          </a:ln>
                          <a:solidFill>
                            <a:schemeClr val="tx1"/>
                          </a:solidFill>
                          <a:effectLst/>
                          <a:latin typeface="Gill Sans MT" pitchFamily="34" charset="0"/>
                          <a:cs typeface="Arial" charset="0"/>
                        </a:rPr>
                      </a:br>
                      <a:r>
                        <a:rPr kumimoji="0" lang="tr-TR" sz="1300" b="0" i="0" u="none" strike="noStrike" cap="none" normalizeH="0" baseline="0" smtClean="0">
                          <a:ln>
                            <a:noFill/>
                          </a:ln>
                          <a:solidFill>
                            <a:schemeClr val="tx1"/>
                          </a:solidFill>
                          <a:effectLst/>
                          <a:latin typeface="Gill Sans MT" pitchFamily="34" charset="0"/>
                          <a:cs typeface="Arial" charset="0"/>
                        </a:rPr>
                        <a:t>GökçebeyDevrek</a:t>
                      </a:r>
                      <a:br>
                        <a:rPr kumimoji="0" lang="tr-TR" sz="1300" b="0" i="0" u="none" strike="noStrike" cap="none" normalizeH="0" baseline="0" smtClean="0">
                          <a:ln>
                            <a:noFill/>
                          </a:ln>
                          <a:solidFill>
                            <a:schemeClr val="tx1"/>
                          </a:solidFill>
                          <a:effectLst/>
                          <a:latin typeface="Gill Sans MT" pitchFamily="34" charset="0"/>
                          <a:cs typeface="Arial" charset="0"/>
                        </a:rPr>
                      </a:br>
                      <a:r>
                        <a:rPr kumimoji="0" lang="tr-TR" sz="1300" b="0" i="0" u="none" strike="noStrike" cap="none" normalizeH="0" baseline="0" smtClean="0">
                          <a:ln>
                            <a:noFill/>
                          </a:ln>
                          <a:solidFill>
                            <a:schemeClr val="tx1"/>
                          </a:solidFill>
                          <a:effectLst/>
                          <a:latin typeface="Gill Sans MT" pitchFamily="34" charset="0"/>
                          <a:cs typeface="Arial" charset="0"/>
                        </a:rPr>
                        <a:t>Çaycuma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dirty="0" smtClean="0">
                          <a:ln>
                            <a:noFill/>
                          </a:ln>
                          <a:solidFill>
                            <a:schemeClr val="tx1"/>
                          </a:solidFill>
                          <a:effectLst/>
                          <a:latin typeface="Gill Sans MT" pitchFamily="34" charset="0"/>
                          <a:cs typeface="Arial" charset="0"/>
                        </a:rPr>
                        <a:t>Merkez İlçe-Gökçebey-Devrek-Çaycuma İlçeleri Kanatlı Hayvan Eti Üreticileri Birliği</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Gill Sans MT" pitchFamily="34" charset="0"/>
                          <a:cs typeface="Arial" charset="0"/>
                        </a:rPr>
                        <a:t>02.09.2009</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Gill Sans MT" pitchFamily="34" charset="0"/>
                          <a:cs typeface="Arial" charset="0"/>
                        </a:rPr>
                        <a:t>52</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Gill Sans MT" pitchFamily="34" charset="0"/>
                          <a:cs typeface="Arial" charset="0"/>
                        </a:rPr>
                        <a:t>15.297,72 Ton/Yıl       1.040.000 ad/6 devre</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Gill Sans MT" pitchFamily="34" charset="0"/>
                          <a:cs typeface="Arial" charset="0"/>
                        </a:rPr>
                        <a:t>Broiler Tavuk Yetiştiriciliği</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Gill Sans MT" pitchFamily="34" charset="0"/>
                          <a:cs typeface="Arial" charset="0"/>
                        </a:rPr>
                        <a:t>Zonguldak İli ve İlçeleri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Gill Sans MT" pitchFamily="34" charset="0"/>
                          <a:cs typeface="Arial" charset="0"/>
                        </a:rPr>
                        <a:t>Zonguldak İli Süt Üreticileri Birliği</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Gill Sans MT" pitchFamily="34" charset="0"/>
                          <a:cs typeface="Arial" charset="0"/>
                        </a:rPr>
                        <a:t>31.08.2009</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Gill Sans MT" pitchFamily="34" charset="0"/>
                          <a:cs typeface="Arial" charset="0"/>
                        </a:rPr>
                        <a:t>268</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Gill Sans MT" pitchFamily="34" charset="0"/>
                          <a:cs typeface="Arial" charset="0"/>
                        </a:rPr>
                        <a:t>1.544,322 Ton/Yıl</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300" b="0" i="0" u="none" strike="noStrike" cap="none" normalizeH="0" baseline="0" smtClean="0">
                          <a:ln>
                            <a:noFill/>
                          </a:ln>
                          <a:solidFill>
                            <a:schemeClr val="tx1"/>
                          </a:solidFill>
                          <a:effectLst/>
                          <a:latin typeface="Gill Sans MT" pitchFamily="34" charset="0"/>
                          <a:cs typeface="Arial" charset="0"/>
                        </a:rPr>
                        <a:t>Süt </a:t>
                      </a:r>
                    </a:p>
                  </a:txBody>
                  <a:tcPr marL="44450" marR="444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CFCC"/>
                    </a:solidFill>
                  </a:tcPr>
                </a:tc>
              </a:tr>
              <a:tr h="371475">
                <a:tc gridSpan="3">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Gill Sans MT" pitchFamily="34" charset="0"/>
                          <a:cs typeface="Arial" charset="0"/>
                        </a:rPr>
                        <a:t>TOPLAM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Gill Sans M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Gill Sans M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Gill Sans MT" pitchFamily="34" charset="0"/>
                          <a:cs typeface="Arial" charset="0"/>
                        </a:rPr>
                        <a:t>339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Gill Sans M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100" b="0" i="0" u="none" strike="noStrike" cap="none" normalizeH="0" baseline="0" smtClean="0">
                        <a:ln>
                          <a:noFill/>
                        </a:ln>
                        <a:solidFill>
                          <a:schemeClr val="tx1"/>
                        </a:solidFill>
                        <a:effectLst/>
                        <a:latin typeface="Gill Sans M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9E7"/>
                    </a:solidFill>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Başlık 1"/>
          <p:cNvSpPr>
            <a:spLocks noGrp="1"/>
          </p:cNvSpPr>
          <p:nvPr>
            <p:ph type="title"/>
          </p:nvPr>
        </p:nvSpPr>
        <p:spPr bwMode="auto"/>
        <p:txBody>
          <a:bodyPr vert="horz" wrap="square" lIns="91440" tIns="45720" rIns="91440" bIns="45720" numCol="1" anchorCtr="0" compatLnSpc="1">
            <a:prstTxWarp prst="textNoShape">
              <a:avLst/>
            </a:prstTxWarp>
          </a:bodyPr>
          <a:lstStyle/>
          <a:p>
            <a:pPr eaLnBrk="1" hangingPunct="1"/>
            <a:r>
              <a:rPr lang="tr-TR" sz="3200" b="1" smtClean="0">
                <a:effectLst/>
              </a:rPr>
              <a:t>2011 Yılı Makine Ekipman Yatırımları</a:t>
            </a:r>
            <a:br>
              <a:rPr lang="tr-TR" sz="3200" b="1" smtClean="0">
                <a:effectLst/>
              </a:rPr>
            </a:br>
            <a:r>
              <a:rPr lang="tr-TR" sz="3200" b="1" smtClean="0">
                <a:effectLst/>
              </a:rPr>
              <a:t>Dağıtımı Yapılan Alet-Ekipman Listesi</a:t>
            </a:r>
          </a:p>
        </p:txBody>
      </p:sp>
      <p:graphicFrame>
        <p:nvGraphicFramePr>
          <p:cNvPr id="5" name="İçerik Yer Tutucusu 4"/>
          <p:cNvGraphicFramePr>
            <a:graphicFrameLocks noGrp="1"/>
          </p:cNvGraphicFramePr>
          <p:nvPr>
            <p:ph idx="1"/>
          </p:nvPr>
        </p:nvGraphicFramePr>
        <p:xfrm>
          <a:off x="1187450" y="1798638"/>
          <a:ext cx="7824597" cy="4495800"/>
        </p:xfrm>
        <a:graphic>
          <a:graphicData uri="http://schemas.openxmlformats.org/drawingml/2006/table">
            <a:tbl>
              <a:tblPr firstRow="1" bandRow="1">
                <a:tableStyleId>{7DF18680-E054-41AD-8BC1-D1AEF772440D}</a:tableStyleId>
              </a:tblPr>
              <a:tblGrid>
                <a:gridCol w="3043047"/>
                <a:gridCol w="2649220"/>
                <a:gridCol w="2132330"/>
              </a:tblGrid>
              <a:tr h="370840">
                <a:tc>
                  <a:txBody>
                    <a:bodyPr/>
                    <a:lstStyle/>
                    <a:p>
                      <a:r>
                        <a:rPr lang="tr-TR" sz="1600" dirty="0" smtClean="0"/>
                        <a:t>Cinsi</a:t>
                      </a:r>
                      <a:endParaRPr lang="tr-TR" sz="1600" dirty="0"/>
                    </a:p>
                  </a:txBody>
                  <a:tcPr/>
                </a:tc>
                <a:tc>
                  <a:txBody>
                    <a:bodyPr/>
                    <a:lstStyle/>
                    <a:p>
                      <a:r>
                        <a:rPr lang="tr-TR" sz="1600" dirty="0" smtClean="0"/>
                        <a:t>Faydalanıcı Sayısı (kişi)</a:t>
                      </a:r>
                      <a:endParaRPr lang="tr-TR" sz="1600" dirty="0"/>
                    </a:p>
                  </a:txBody>
                  <a:tcPr/>
                </a:tc>
                <a:tc>
                  <a:txBody>
                    <a:bodyPr/>
                    <a:lstStyle/>
                    <a:p>
                      <a:r>
                        <a:rPr lang="tr-TR" sz="1600" dirty="0" smtClean="0"/>
                        <a:t>Hibe Miktarı (TL)</a:t>
                      </a:r>
                      <a:endParaRPr lang="tr-TR" sz="1600" dirty="0"/>
                    </a:p>
                  </a:txBody>
                  <a:tcPr/>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Bahçe El Traktörü ve Ekipmanı</a:t>
                      </a: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383</a:t>
                      </a:r>
                    </a:p>
                  </a:txBody>
                  <a:tcPr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cs typeface="Arial" pitchFamily="34" charset="0"/>
                        </a:rPr>
                        <a:t>1.547.147,70</a:t>
                      </a:r>
                    </a:p>
                  </a:txBody>
                  <a:tcPr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Balyalama Makinesi</a:t>
                      </a: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2</a:t>
                      </a:r>
                    </a:p>
                  </a:txBody>
                  <a:tcPr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39.731,48</a:t>
                      </a:r>
                    </a:p>
                  </a:txBody>
                  <a:tcPr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Motorlu Tırpan</a:t>
                      </a: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283</a:t>
                      </a:r>
                    </a:p>
                  </a:txBody>
                  <a:tcPr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cs typeface="Arial" pitchFamily="34" charset="0"/>
                        </a:rPr>
                        <a:t>215.631,00</a:t>
                      </a:r>
                    </a:p>
                  </a:txBody>
                  <a:tcPr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Sıkmalı Çayır ve Yonca Biçme </a:t>
                      </a:r>
                      <a:r>
                        <a:rPr kumimoji="0" lang="tr-TR" sz="1600" b="0" i="0" u="none" strike="noStrike" cap="none" normalizeH="0" baseline="0" dirty="0" err="1" smtClean="0">
                          <a:ln>
                            <a:noFill/>
                          </a:ln>
                          <a:solidFill>
                            <a:schemeClr val="tx1"/>
                          </a:solidFill>
                          <a:effectLst/>
                          <a:latin typeface="Arial" pitchFamily="34" charset="0"/>
                          <a:cs typeface="Arial" pitchFamily="34" charset="0"/>
                        </a:rPr>
                        <a:t>Mak</a:t>
                      </a:r>
                      <a:r>
                        <a:rPr kumimoji="0" lang="tr-TR" sz="1600" b="0" i="0" u="none" strike="noStrike" cap="none" normalizeH="0" baseline="0" dirty="0" smtClean="0">
                          <a:ln>
                            <a:noFill/>
                          </a:ln>
                          <a:solidFill>
                            <a:schemeClr val="tx1"/>
                          </a:solidFill>
                          <a:effectLst/>
                          <a:latin typeface="Arial" pitchFamily="34" charset="0"/>
                          <a:cs typeface="Arial" pitchFamily="34" charset="0"/>
                        </a:rPr>
                        <a:t>.</a:t>
                      </a: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9</a:t>
                      </a:r>
                    </a:p>
                  </a:txBody>
                  <a:tcPr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cs typeface="Arial" pitchFamily="34" charset="0"/>
                        </a:rPr>
                        <a:t>8.401,86</a:t>
                      </a:r>
                    </a:p>
                  </a:txBody>
                  <a:tcPr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Süt Sağım</a:t>
                      </a: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29</a:t>
                      </a:r>
                    </a:p>
                  </a:txBody>
                  <a:tcPr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cs typeface="Arial" pitchFamily="34" charset="0"/>
                        </a:rPr>
                        <a:t>40.391,50</a:t>
                      </a:r>
                    </a:p>
                  </a:txBody>
                  <a:tcPr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Pülverizatör</a:t>
                      </a: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54</a:t>
                      </a:r>
                    </a:p>
                  </a:txBody>
                  <a:tcPr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cs typeface="Arial" pitchFamily="34" charset="0"/>
                        </a:rPr>
                        <a:t>34.122,50</a:t>
                      </a:r>
                    </a:p>
                  </a:txBody>
                  <a:tcPr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Arıcılık Makine ve Ekipmanı</a:t>
                      </a: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3</a:t>
                      </a:r>
                    </a:p>
                  </a:txBody>
                  <a:tcPr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2.575,00</a:t>
                      </a:r>
                    </a:p>
                  </a:txBody>
                  <a:tcPr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Yem Hazırlama </a:t>
                      </a: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7</a:t>
                      </a:r>
                    </a:p>
                  </a:txBody>
                  <a:tcPr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46.860,59</a:t>
                      </a:r>
                    </a:p>
                  </a:txBody>
                  <a:tcPr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cs typeface="Arial" pitchFamily="34" charset="0"/>
                        </a:rPr>
                        <a:t>Su ürünlerinde Buzlama Makinesi</a:t>
                      </a: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25.000,00</a:t>
                      </a:r>
                    </a:p>
                  </a:txBody>
                  <a:tcPr anchor="ctr" horzOverflow="overflow"/>
                </a:tc>
              </a:tr>
              <a:tr h="37084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accent5"/>
                          </a:solidFill>
                          <a:effectLst/>
                          <a:latin typeface="Arial" pitchFamily="34" charset="0"/>
                          <a:cs typeface="Arial" pitchFamily="34" charset="0"/>
                        </a:rPr>
                        <a:t>Toplam</a:t>
                      </a: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accent5"/>
                          </a:solidFill>
                          <a:effectLst/>
                          <a:latin typeface="Arial" pitchFamily="34" charset="0"/>
                          <a:cs typeface="Arial" pitchFamily="34" charset="0"/>
                        </a:rPr>
                        <a:t>771</a:t>
                      </a:r>
                    </a:p>
                  </a:txBody>
                  <a:tcP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accent5"/>
                          </a:solidFill>
                          <a:effectLst/>
                          <a:latin typeface="Arial" pitchFamily="34" charset="0"/>
                          <a:cs typeface="Arial" pitchFamily="34" charset="0"/>
                        </a:rPr>
                        <a:t>1.899.861,63</a:t>
                      </a:r>
                    </a:p>
                  </a:txBody>
                  <a:tcPr horzOverflow="overflow"/>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Başlık 1"/>
          <p:cNvSpPr>
            <a:spLocks noGrp="1"/>
          </p:cNvSpPr>
          <p:nvPr>
            <p:ph type="title"/>
          </p:nvPr>
        </p:nvSpPr>
        <p:spPr bwMode="auto"/>
        <p:txBody>
          <a:bodyPr vert="horz" wrap="square" lIns="91440" tIns="45720" rIns="91440" bIns="45720" numCol="1" anchorCtr="0" compatLnSpc="1">
            <a:prstTxWarp prst="textNoShape">
              <a:avLst/>
            </a:prstTxWarp>
          </a:bodyPr>
          <a:lstStyle/>
          <a:p>
            <a:pPr eaLnBrk="1" hangingPunct="1"/>
            <a:r>
              <a:rPr lang="tr-TR" sz="3200" b="1" smtClean="0">
                <a:effectLst/>
              </a:rPr>
              <a:t>2012 Yılı Makine Ekipman Yatırımları</a:t>
            </a:r>
            <a:br>
              <a:rPr lang="tr-TR" sz="3200" b="1" smtClean="0">
                <a:effectLst/>
              </a:rPr>
            </a:br>
            <a:r>
              <a:rPr lang="tr-TR" sz="3200" b="1" smtClean="0">
                <a:effectLst/>
              </a:rPr>
              <a:t>Dağıtımı Yapılan Alet-Ekipman Listesi</a:t>
            </a:r>
          </a:p>
        </p:txBody>
      </p:sp>
      <p:graphicFrame>
        <p:nvGraphicFramePr>
          <p:cNvPr id="5" name="İçerik Yer Tutucusu 4"/>
          <p:cNvGraphicFramePr>
            <a:graphicFrameLocks noGrp="1"/>
          </p:cNvGraphicFramePr>
          <p:nvPr>
            <p:ph idx="1"/>
          </p:nvPr>
        </p:nvGraphicFramePr>
        <p:xfrm>
          <a:off x="1187450" y="1747838"/>
          <a:ext cx="7824597" cy="3337560"/>
        </p:xfrm>
        <a:graphic>
          <a:graphicData uri="http://schemas.openxmlformats.org/drawingml/2006/table">
            <a:tbl>
              <a:tblPr firstRow="1" bandRow="1">
                <a:tableStyleId>{7DF18680-E054-41AD-8BC1-D1AEF772440D}</a:tableStyleId>
              </a:tblPr>
              <a:tblGrid>
                <a:gridCol w="3043047"/>
                <a:gridCol w="2649220"/>
                <a:gridCol w="2132330"/>
              </a:tblGrid>
              <a:tr h="370840">
                <a:tc>
                  <a:txBody>
                    <a:bodyPr/>
                    <a:lstStyle/>
                    <a:p>
                      <a:r>
                        <a:rPr lang="tr-TR" sz="1600" dirty="0" smtClean="0"/>
                        <a:t>Cinsi</a:t>
                      </a:r>
                      <a:endParaRPr lang="tr-TR" sz="1600" dirty="0"/>
                    </a:p>
                  </a:txBody>
                  <a:tcPr/>
                </a:tc>
                <a:tc>
                  <a:txBody>
                    <a:bodyPr/>
                    <a:lstStyle/>
                    <a:p>
                      <a:r>
                        <a:rPr lang="tr-TR" sz="1600" dirty="0" smtClean="0"/>
                        <a:t>Faydalanıcı Sayısı (kişi)</a:t>
                      </a:r>
                      <a:endParaRPr lang="tr-TR" sz="1600" dirty="0"/>
                    </a:p>
                  </a:txBody>
                  <a:tcPr/>
                </a:tc>
                <a:tc>
                  <a:txBody>
                    <a:bodyPr/>
                    <a:lstStyle/>
                    <a:p>
                      <a:r>
                        <a:rPr lang="tr-TR" sz="1600" dirty="0" smtClean="0"/>
                        <a:t>Hibe Miktarı (TL)</a:t>
                      </a:r>
                      <a:endParaRPr lang="tr-TR" sz="1600" dirty="0"/>
                    </a:p>
                  </a:txBody>
                  <a:tcPr/>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Bahçe El Traktörü ve Ekipmanı</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68</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cs typeface="Arial" pitchFamily="34" charset="0"/>
                        </a:rPr>
                        <a:t>240.214,34</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Balyalama Makinesi</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3</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61.500,00</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cs typeface="Arial" pitchFamily="34" charset="0"/>
                        </a:rPr>
                        <a:t>Silaj Makinesi</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2</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6.800,00</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Süt Sağım </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21</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113.662,50</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cs typeface="Arial" pitchFamily="34" charset="0"/>
                        </a:rPr>
                        <a:t>Pülverizatör</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77</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52.482</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cs typeface="Arial" pitchFamily="34" charset="0"/>
                        </a:rPr>
                        <a:t>Arıcılık Makine ve Ekipmanı</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7</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8.250,00</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cs typeface="Arial" pitchFamily="34" charset="0"/>
                        </a:rPr>
                        <a:t>Yem Hazırlama </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4</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4.507,29</a:t>
                      </a:r>
                    </a:p>
                  </a:txBody>
                  <a:tcPr marL="91441" marR="91441" marT="45707" marB="45707" anchor="ctr" horzOverflow="overflow"/>
                </a:tc>
              </a:tr>
              <a:tr h="37084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accent5"/>
                          </a:solidFill>
                          <a:effectLst/>
                          <a:latin typeface="Arial" pitchFamily="34" charset="0"/>
                          <a:cs typeface="Arial" pitchFamily="34" charset="0"/>
                        </a:rPr>
                        <a:t>Toplam</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accent5"/>
                          </a:solidFill>
                          <a:effectLst/>
                          <a:latin typeface="Arial" pitchFamily="34" charset="0"/>
                          <a:cs typeface="Arial" pitchFamily="34" charset="0"/>
                        </a:rPr>
                        <a:t>182</a:t>
                      </a:r>
                    </a:p>
                  </a:txBody>
                  <a:tcPr marL="91441" marR="91441" marT="45707" marB="45707"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accent5"/>
                          </a:solidFill>
                          <a:effectLst/>
                          <a:latin typeface="Arial" pitchFamily="34" charset="0"/>
                          <a:cs typeface="Arial" pitchFamily="34" charset="0"/>
                        </a:rPr>
                        <a:t>487.416,13</a:t>
                      </a:r>
                    </a:p>
                  </a:txBody>
                  <a:tcPr marL="91441" marR="91441" marT="45707" marB="45707" horzOverflow="overflow"/>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Başlık 1"/>
          <p:cNvSpPr>
            <a:spLocks noGrp="1"/>
          </p:cNvSpPr>
          <p:nvPr>
            <p:ph type="title"/>
          </p:nvPr>
        </p:nvSpPr>
        <p:spPr bwMode="auto"/>
        <p:txBody>
          <a:bodyPr vert="horz" wrap="square" lIns="91440" tIns="45720" rIns="91440" bIns="45720" numCol="1" anchorCtr="0" compatLnSpc="1">
            <a:prstTxWarp prst="textNoShape">
              <a:avLst/>
            </a:prstTxWarp>
          </a:bodyPr>
          <a:lstStyle/>
          <a:p>
            <a:pPr eaLnBrk="1" hangingPunct="1"/>
            <a:r>
              <a:rPr lang="tr-TR" sz="3200" b="1" dirty="0" smtClean="0">
                <a:effectLst/>
              </a:rPr>
              <a:t>2013 Yılı Makine Ekipman Yatırımları</a:t>
            </a:r>
            <a:br>
              <a:rPr lang="tr-TR" sz="3200" b="1" dirty="0" smtClean="0">
                <a:effectLst/>
              </a:rPr>
            </a:br>
            <a:r>
              <a:rPr lang="tr-TR" sz="3200" b="1" dirty="0" smtClean="0">
                <a:effectLst/>
              </a:rPr>
              <a:t>Dağıtımı Yapılan Alet-Ekipman Listesi</a:t>
            </a:r>
          </a:p>
        </p:txBody>
      </p:sp>
      <p:graphicFrame>
        <p:nvGraphicFramePr>
          <p:cNvPr id="6" name="İçerik Yer Tutucusu 4"/>
          <p:cNvGraphicFramePr>
            <a:graphicFrameLocks noGrp="1"/>
          </p:cNvGraphicFramePr>
          <p:nvPr>
            <p:ph idx="1"/>
          </p:nvPr>
        </p:nvGraphicFramePr>
        <p:xfrm>
          <a:off x="1187450" y="1747838"/>
          <a:ext cx="7824597" cy="4450080"/>
        </p:xfrm>
        <a:graphic>
          <a:graphicData uri="http://schemas.openxmlformats.org/drawingml/2006/table">
            <a:tbl>
              <a:tblPr firstRow="1" bandRow="1">
                <a:tableStyleId>{7DF18680-E054-41AD-8BC1-D1AEF772440D}</a:tableStyleId>
              </a:tblPr>
              <a:tblGrid>
                <a:gridCol w="3043047"/>
                <a:gridCol w="2649220"/>
                <a:gridCol w="2132330"/>
              </a:tblGrid>
              <a:tr h="370840">
                <a:tc>
                  <a:txBody>
                    <a:bodyPr/>
                    <a:lstStyle/>
                    <a:p>
                      <a:r>
                        <a:rPr lang="tr-TR" sz="1600" dirty="0" smtClean="0"/>
                        <a:t>Cinsi</a:t>
                      </a:r>
                      <a:endParaRPr lang="tr-TR" sz="1600" dirty="0"/>
                    </a:p>
                  </a:txBody>
                  <a:tcPr/>
                </a:tc>
                <a:tc>
                  <a:txBody>
                    <a:bodyPr/>
                    <a:lstStyle/>
                    <a:p>
                      <a:r>
                        <a:rPr lang="tr-TR" sz="1600" dirty="0" smtClean="0"/>
                        <a:t>Faydalanıcı Sayısı (kişi)</a:t>
                      </a:r>
                      <a:endParaRPr lang="tr-TR" sz="1600" dirty="0"/>
                    </a:p>
                  </a:txBody>
                  <a:tcPr/>
                </a:tc>
                <a:tc>
                  <a:txBody>
                    <a:bodyPr/>
                    <a:lstStyle/>
                    <a:p>
                      <a:r>
                        <a:rPr lang="tr-TR" sz="1600" dirty="0" smtClean="0"/>
                        <a:t>Hibe Miktarı (TL)</a:t>
                      </a:r>
                      <a:endParaRPr lang="tr-TR" sz="1600" dirty="0"/>
                    </a:p>
                  </a:txBody>
                  <a:tcPr/>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Bahçe El Traktörü ve Ekipmanı</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344</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1.191.975,28</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Balyalama Makinesi</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1</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18.868,01</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Çayır Biçme</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6</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27.179,25</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Süt Sağım -Soğutma</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10</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80.724,46</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Pülverizatör</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23</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13.339,39</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Arıcılık Makine ve Ekipmanı</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9</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8.889,63</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Motorlu Tırpan</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109</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63.259,81</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Fındık Toplama </a:t>
                      </a:r>
                      <a:r>
                        <a:rPr kumimoji="0" lang="tr-TR" sz="1600" b="0" i="0" u="none" strike="noStrike" cap="none" normalizeH="0" baseline="0" dirty="0" err="1" smtClean="0">
                          <a:ln>
                            <a:noFill/>
                          </a:ln>
                          <a:solidFill>
                            <a:schemeClr val="tx1"/>
                          </a:solidFill>
                          <a:effectLst/>
                          <a:latin typeface="Arial" pitchFamily="34" charset="0"/>
                          <a:cs typeface="Arial" pitchFamily="34" charset="0"/>
                        </a:rPr>
                        <a:t>Mak</a:t>
                      </a:r>
                      <a:r>
                        <a:rPr kumimoji="0" lang="tr-TR" sz="1600" b="0" i="0" u="none" strike="noStrike" cap="none" normalizeH="0" baseline="0" dirty="0" smtClean="0">
                          <a:ln>
                            <a:noFill/>
                          </a:ln>
                          <a:solidFill>
                            <a:schemeClr val="tx1"/>
                          </a:solidFill>
                          <a:effectLst/>
                          <a:latin typeface="Arial" pitchFamily="34" charset="0"/>
                          <a:cs typeface="Arial" pitchFamily="34" charset="0"/>
                        </a:rPr>
                        <a:t>.</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14</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56.892,44</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Toprak Frezesi</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1</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2.366,22</a:t>
                      </a:r>
                    </a:p>
                  </a:txBody>
                  <a:tcPr marL="91441" marR="91441" marT="45707" marB="45707" anchor="ctr" horzOverflow="overflow"/>
                </a:tc>
              </a:tr>
              <a:tr h="3708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Yem Hazırlama </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3</a:t>
                      </a:r>
                    </a:p>
                  </a:txBody>
                  <a:tcPr marL="91441" marR="91441" marT="45707" marB="45707"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Arial" pitchFamily="34" charset="0"/>
                        </a:rPr>
                        <a:t>16.551,04</a:t>
                      </a:r>
                    </a:p>
                  </a:txBody>
                  <a:tcPr marL="91441" marR="91441" marT="45707" marB="45707" anchor="ctr" horzOverflow="overflow"/>
                </a:tc>
              </a:tr>
              <a:tr h="37084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accent5"/>
                          </a:solidFill>
                          <a:effectLst/>
                          <a:latin typeface="Arial" pitchFamily="34" charset="0"/>
                          <a:cs typeface="Arial" pitchFamily="34" charset="0"/>
                        </a:rPr>
                        <a:t>Toplam</a:t>
                      </a:r>
                    </a:p>
                  </a:txBody>
                  <a:tcPr marL="91441" marR="91441" marT="45707" marB="45707"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accent5"/>
                          </a:solidFill>
                          <a:effectLst/>
                          <a:latin typeface="Arial" pitchFamily="34" charset="0"/>
                          <a:cs typeface="Arial" pitchFamily="34" charset="0"/>
                        </a:rPr>
                        <a:t>520</a:t>
                      </a:r>
                    </a:p>
                  </a:txBody>
                  <a:tcPr marL="91441" marR="91441" marT="45707" marB="45707"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accent5"/>
                          </a:solidFill>
                          <a:effectLst/>
                          <a:latin typeface="Arial" pitchFamily="34" charset="0"/>
                          <a:cs typeface="Arial" pitchFamily="34" charset="0"/>
                        </a:rPr>
                        <a:t>1.480.045,52</a:t>
                      </a:r>
                    </a:p>
                  </a:txBody>
                  <a:tcPr marL="91441" marR="91441" marT="45707" marB="45707" horzOverflow="overflow"/>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Başlık 1"/>
          <p:cNvSpPr>
            <a:spLocks noGrp="1"/>
          </p:cNvSpPr>
          <p:nvPr>
            <p:ph type="title"/>
          </p:nvPr>
        </p:nvSpPr>
        <p:spPr bwMode="auto">
          <a:xfrm>
            <a:off x="1258888" y="115888"/>
            <a:ext cx="7499350" cy="1143000"/>
          </a:xfrm>
        </p:spPr>
        <p:txBody>
          <a:bodyPr vert="horz" wrap="square" lIns="91440" tIns="45720" rIns="91440" bIns="45720" numCol="1" anchorCtr="0" compatLnSpc="1">
            <a:prstTxWarp prst="textNoShape">
              <a:avLst/>
            </a:prstTxWarp>
          </a:bodyPr>
          <a:lstStyle/>
          <a:p>
            <a:pPr eaLnBrk="1" hangingPunct="1"/>
            <a:r>
              <a:rPr lang="tr-TR" sz="3200" b="1" smtClean="0">
                <a:effectLst/>
              </a:rPr>
              <a:t>Zonguldak’ta Üretici Kaydı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724168083"/>
              </p:ext>
            </p:extLst>
          </p:nvPr>
        </p:nvGraphicFramePr>
        <p:xfrm>
          <a:off x="1258888" y="1268413"/>
          <a:ext cx="7416824" cy="3545840"/>
        </p:xfrm>
        <a:graphic>
          <a:graphicData uri="http://schemas.openxmlformats.org/drawingml/2006/table">
            <a:tbl>
              <a:tblPr firstRow="1" bandRow="1">
                <a:tableStyleId>{7DF18680-E054-41AD-8BC1-D1AEF772440D}</a:tableStyleId>
              </a:tblPr>
              <a:tblGrid>
                <a:gridCol w="576064"/>
                <a:gridCol w="2979293"/>
                <a:gridCol w="1917251"/>
                <a:gridCol w="1944216"/>
              </a:tblGrid>
              <a:tr h="370840">
                <a:tc>
                  <a:txBody>
                    <a:bodyPr/>
                    <a:lstStyle/>
                    <a:p>
                      <a:r>
                        <a:rPr lang="tr-TR" sz="1600" b="1" dirty="0" smtClean="0"/>
                        <a:t>Sıra No</a:t>
                      </a:r>
                      <a:endParaRPr lang="tr-TR" sz="1600" b="1" dirty="0"/>
                    </a:p>
                  </a:txBody>
                  <a:tcPr/>
                </a:tc>
                <a:tc>
                  <a:txBody>
                    <a:bodyPr/>
                    <a:lstStyle/>
                    <a:p>
                      <a:pPr>
                        <a:lnSpc>
                          <a:spcPct val="150000"/>
                        </a:lnSpc>
                      </a:pPr>
                      <a:r>
                        <a:rPr lang="tr-TR" sz="1600" b="1" dirty="0" smtClean="0"/>
                        <a:t>Kayıt Sistemi Cinsi</a:t>
                      </a:r>
                      <a:endParaRPr lang="tr-TR" sz="1600" b="1" dirty="0"/>
                    </a:p>
                  </a:txBody>
                  <a:tcPr/>
                </a:tc>
                <a:tc>
                  <a:txBody>
                    <a:bodyPr/>
                    <a:lstStyle/>
                    <a:p>
                      <a:pPr algn="ctr">
                        <a:lnSpc>
                          <a:spcPct val="100000"/>
                        </a:lnSpc>
                      </a:pPr>
                      <a:r>
                        <a:rPr lang="tr-TR" sz="1600" b="1" dirty="0" smtClean="0"/>
                        <a:t>Üretici Sayısı (2012)</a:t>
                      </a:r>
                      <a:endParaRPr lang="tr-TR"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smtClean="0"/>
                        <a:t>Üretici Sayısı (2013)</a:t>
                      </a:r>
                    </a:p>
                  </a:txBody>
                  <a:tcPr/>
                </a:tc>
              </a:tr>
              <a:tr h="370840">
                <a:tc>
                  <a:txBody>
                    <a:bodyPr/>
                    <a:lstStyle/>
                    <a:p>
                      <a:pPr algn="ctr"/>
                      <a:r>
                        <a:rPr lang="tr-TR" sz="1600" b="1" dirty="0" smtClean="0"/>
                        <a:t>1.</a:t>
                      </a:r>
                      <a:endParaRPr lang="tr-TR" sz="1600" b="1" dirty="0"/>
                    </a:p>
                  </a:txBody>
                  <a:tcPr/>
                </a:tc>
                <a:tc>
                  <a:txBody>
                    <a:bodyPr/>
                    <a:lstStyle/>
                    <a:p>
                      <a:r>
                        <a:rPr lang="tr-TR" sz="1600" dirty="0" err="1" smtClean="0"/>
                        <a:t>Çks</a:t>
                      </a:r>
                      <a:r>
                        <a:rPr lang="tr-TR" sz="1600" dirty="0" smtClean="0"/>
                        <a:t> (Çiftçi Kayıt Sistemi)</a:t>
                      </a:r>
                      <a:endParaRPr lang="tr-TR" sz="1600" dirty="0"/>
                    </a:p>
                  </a:txBody>
                  <a:tcPr/>
                </a:tc>
                <a:tc>
                  <a:txBody>
                    <a:bodyPr/>
                    <a:lstStyle/>
                    <a:p>
                      <a:pPr algn="ctr"/>
                      <a:r>
                        <a:rPr lang="tr-TR" sz="1600" dirty="0" smtClean="0"/>
                        <a:t>17.486</a:t>
                      </a:r>
                      <a:endParaRPr lang="tr-TR" sz="1600" dirty="0"/>
                    </a:p>
                  </a:txBody>
                  <a:tcPr/>
                </a:tc>
                <a:tc>
                  <a:txBody>
                    <a:bodyPr/>
                    <a:lstStyle/>
                    <a:p>
                      <a:pPr algn="ctr"/>
                      <a:r>
                        <a:rPr lang="tr-TR" sz="1600" smtClean="0"/>
                        <a:t>17.094</a:t>
                      </a:r>
                      <a:endParaRPr lang="tr-TR" sz="1600" dirty="0"/>
                    </a:p>
                  </a:txBody>
                  <a:tcPr/>
                </a:tc>
              </a:tr>
              <a:tr h="370840">
                <a:tc>
                  <a:txBody>
                    <a:bodyPr/>
                    <a:lstStyle/>
                    <a:p>
                      <a:pPr algn="ctr"/>
                      <a:r>
                        <a:rPr lang="tr-TR" sz="1600" b="1" dirty="0" smtClean="0"/>
                        <a:t>2.</a:t>
                      </a:r>
                      <a:endParaRPr lang="tr-TR" sz="1600" b="1" dirty="0"/>
                    </a:p>
                  </a:txBody>
                  <a:tcPr/>
                </a:tc>
                <a:tc>
                  <a:txBody>
                    <a:bodyPr/>
                    <a:lstStyle/>
                    <a:p>
                      <a:r>
                        <a:rPr lang="tr-TR" sz="1600" dirty="0" smtClean="0"/>
                        <a:t>TÜRK-VET Sistemi</a:t>
                      </a:r>
                      <a:endParaRPr lang="tr-TR" sz="1600" dirty="0"/>
                    </a:p>
                  </a:txBody>
                  <a:tcPr/>
                </a:tc>
                <a:tc>
                  <a:txBody>
                    <a:bodyPr/>
                    <a:lstStyle/>
                    <a:p>
                      <a:pPr algn="ctr"/>
                      <a:r>
                        <a:rPr lang="tr-TR" sz="1600" dirty="0" smtClean="0"/>
                        <a:t>38.000</a:t>
                      </a:r>
                      <a:endParaRPr lang="tr-TR" sz="1600" dirty="0"/>
                    </a:p>
                  </a:txBody>
                  <a:tcPr/>
                </a:tc>
                <a:tc>
                  <a:txBody>
                    <a:bodyPr/>
                    <a:lstStyle/>
                    <a:p>
                      <a:pPr algn="ctr"/>
                      <a:r>
                        <a:rPr lang="tr-TR" sz="1600" dirty="0" smtClean="0"/>
                        <a:t>38.270</a:t>
                      </a:r>
                      <a:endParaRPr lang="tr-TR" sz="1600" dirty="0"/>
                    </a:p>
                  </a:txBody>
                  <a:tcPr/>
                </a:tc>
              </a:tr>
              <a:tr h="370840">
                <a:tc>
                  <a:txBody>
                    <a:bodyPr/>
                    <a:lstStyle/>
                    <a:p>
                      <a:pPr algn="ctr"/>
                      <a:r>
                        <a:rPr lang="tr-TR" sz="1600" b="1" dirty="0" smtClean="0"/>
                        <a:t>3.</a:t>
                      </a:r>
                      <a:endParaRPr lang="tr-TR" sz="1600" b="1" dirty="0"/>
                    </a:p>
                  </a:txBody>
                  <a:tcPr/>
                </a:tc>
                <a:tc>
                  <a:txBody>
                    <a:bodyPr/>
                    <a:lstStyle/>
                    <a:p>
                      <a:r>
                        <a:rPr lang="tr-TR" sz="1600" dirty="0" smtClean="0"/>
                        <a:t>OTBİS (Organik Tarım)</a:t>
                      </a:r>
                      <a:endParaRPr lang="tr-TR" sz="1600" dirty="0"/>
                    </a:p>
                  </a:txBody>
                  <a:tcPr/>
                </a:tc>
                <a:tc>
                  <a:txBody>
                    <a:bodyPr/>
                    <a:lstStyle/>
                    <a:p>
                      <a:pPr algn="ctr"/>
                      <a:r>
                        <a:rPr lang="tr-TR" sz="1600" dirty="0" smtClean="0"/>
                        <a:t>1.191</a:t>
                      </a:r>
                      <a:endParaRPr lang="tr-TR" sz="1600" dirty="0"/>
                    </a:p>
                  </a:txBody>
                  <a:tcPr/>
                </a:tc>
                <a:tc>
                  <a:txBody>
                    <a:bodyPr/>
                    <a:lstStyle/>
                    <a:p>
                      <a:pPr algn="ctr"/>
                      <a:r>
                        <a:rPr lang="tr-TR" sz="1600" dirty="0" smtClean="0"/>
                        <a:t>1.186</a:t>
                      </a:r>
                      <a:endParaRPr lang="tr-TR" sz="1600" dirty="0"/>
                    </a:p>
                  </a:txBody>
                  <a:tcPr/>
                </a:tc>
              </a:tr>
              <a:tr h="370840">
                <a:tc>
                  <a:txBody>
                    <a:bodyPr/>
                    <a:lstStyle/>
                    <a:p>
                      <a:pPr algn="ctr"/>
                      <a:r>
                        <a:rPr lang="tr-TR" sz="1600" b="1" dirty="0" smtClean="0"/>
                        <a:t>4.</a:t>
                      </a:r>
                      <a:endParaRPr lang="tr-TR" sz="1600" b="1" dirty="0"/>
                    </a:p>
                  </a:txBody>
                  <a:tcPr/>
                </a:tc>
                <a:tc>
                  <a:txBody>
                    <a:bodyPr/>
                    <a:lstStyle/>
                    <a:p>
                      <a:r>
                        <a:rPr lang="tr-TR" sz="1600" dirty="0" smtClean="0"/>
                        <a:t>AKS (Arıcılık Kayıt Sistemi)</a:t>
                      </a:r>
                      <a:endParaRPr lang="tr-TR" sz="1600" dirty="0"/>
                    </a:p>
                  </a:txBody>
                  <a:tcPr/>
                </a:tc>
                <a:tc>
                  <a:txBody>
                    <a:bodyPr/>
                    <a:lstStyle/>
                    <a:p>
                      <a:pPr algn="ctr"/>
                      <a:r>
                        <a:rPr lang="tr-TR" sz="1600" dirty="0" smtClean="0"/>
                        <a:t>281</a:t>
                      </a:r>
                      <a:endParaRPr lang="tr-TR" sz="1600" dirty="0"/>
                    </a:p>
                  </a:txBody>
                  <a:tcPr/>
                </a:tc>
                <a:tc>
                  <a:txBody>
                    <a:bodyPr/>
                    <a:lstStyle/>
                    <a:p>
                      <a:pPr algn="ctr"/>
                      <a:r>
                        <a:rPr lang="tr-TR" sz="1600" dirty="0" smtClean="0"/>
                        <a:t>341</a:t>
                      </a:r>
                      <a:endParaRPr lang="tr-TR" sz="1600" dirty="0"/>
                    </a:p>
                  </a:txBody>
                  <a:tcPr/>
                </a:tc>
              </a:tr>
              <a:tr h="370840">
                <a:tc>
                  <a:txBody>
                    <a:bodyPr/>
                    <a:lstStyle/>
                    <a:p>
                      <a:pPr algn="ctr"/>
                      <a:r>
                        <a:rPr lang="tr-TR" sz="1600" b="1" dirty="0" smtClean="0"/>
                        <a:t>5.</a:t>
                      </a:r>
                      <a:endParaRPr lang="tr-TR" sz="1600" b="1" dirty="0"/>
                    </a:p>
                  </a:txBody>
                  <a:tcPr/>
                </a:tc>
                <a:tc>
                  <a:txBody>
                    <a:bodyPr/>
                    <a:lstStyle/>
                    <a:p>
                      <a:r>
                        <a:rPr lang="tr-TR" sz="1600" dirty="0" smtClean="0"/>
                        <a:t>Tarımsal</a:t>
                      </a:r>
                      <a:r>
                        <a:rPr lang="tr-TR" sz="1600" baseline="0" dirty="0" smtClean="0"/>
                        <a:t> Kalkınma Kooperatifleri</a:t>
                      </a:r>
                      <a:endParaRPr lang="tr-TR" sz="1600" dirty="0"/>
                    </a:p>
                  </a:txBody>
                  <a:tcPr/>
                </a:tc>
                <a:tc>
                  <a:txBody>
                    <a:bodyPr/>
                    <a:lstStyle/>
                    <a:p>
                      <a:pPr algn="ctr"/>
                      <a:r>
                        <a:rPr lang="tr-TR" sz="1600" dirty="0" smtClean="0"/>
                        <a:t>8.303</a:t>
                      </a:r>
                      <a:endParaRPr lang="tr-TR" sz="1600" dirty="0"/>
                    </a:p>
                  </a:txBody>
                  <a:tcPr/>
                </a:tc>
                <a:tc>
                  <a:txBody>
                    <a:bodyPr/>
                    <a:lstStyle/>
                    <a:p>
                      <a:pPr algn="ctr"/>
                      <a:r>
                        <a:rPr lang="tr-TR" sz="1600" dirty="0" smtClean="0"/>
                        <a:t>7.938</a:t>
                      </a:r>
                      <a:endParaRPr lang="tr-TR" sz="1600" dirty="0"/>
                    </a:p>
                  </a:txBody>
                  <a:tcPr/>
                </a:tc>
              </a:tr>
              <a:tr h="370840">
                <a:tc>
                  <a:txBody>
                    <a:bodyPr/>
                    <a:lstStyle/>
                    <a:p>
                      <a:pPr algn="ctr"/>
                      <a:r>
                        <a:rPr lang="tr-TR" sz="1600" b="1" dirty="0" smtClean="0"/>
                        <a:t>6.</a:t>
                      </a:r>
                      <a:endParaRPr lang="tr-TR" sz="1600" b="1" dirty="0"/>
                    </a:p>
                  </a:txBody>
                  <a:tcPr/>
                </a:tc>
                <a:tc>
                  <a:txBody>
                    <a:bodyPr/>
                    <a:lstStyle/>
                    <a:p>
                      <a:r>
                        <a:rPr lang="tr-TR" sz="1600" dirty="0" smtClean="0"/>
                        <a:t>Su Ürünleri Kooperatifleri</a:t>
                      </a:r>
                      <a:endParaRPr lang="tr-TR" sz="1600" dirty="0"/>
                    </a:p>
                  </a:txBody>
                  <a:tcPr/>
                </a:tc>
                <a:tc>
                  <a:txBody>
                    <a:bodyPr/>
                    <a:lstStyle/>
                    <a:p>
                      <a:pPr algn="ctr"/>
                      <a:r>
                        <a:rPr lang="tr-TR" sz="1600" dirty="0" smtClean="0"/>
                        <a:t>433</a:t>
                      </a:r>
                      <a:endParaRPr lang="tr-TR" sz="1600" dirty="0"/>
                    </a:p>
                  </a:txBody>
                  <a:tcPr/>
                </a:tc>
                <a:tc>
                  <a:txBody>
                    <a:bodyPr/>
                    <a:lstStyle/>
                    <a:p>
                      <a:pPr algn="ctr"/>
                      <a:r>
                        <a:rPr lang="tr-TR" sz="1600" dirty="0" smtClean="0"/>
                        <a:t>413</a:t>
                      </a:r>
                      <a:endParaRPr lang="tr-TR" sz="1600" dirty="0"/>
                    </a:p>
                  </a:txBody>
                  <a:tcPr/>
                </a:tc>
              </a:tr>
              <a:tr h="370840">
                <a:tc>
                  <a:txBody>
                    <a:bodyPr/>
                    <a:lstStyle/>
                    <a:p>
                      <a:pPr algn="ctr"/>
                      <a:r>
                        <a:rPr lang="tr-TR" sz="1600" b="1" dirty="0" smtClean="0"/>
                        <a:t>7.</a:t>
                      </a:r>
                      <a:endParaRPr lang="tr-TR" sz="1600" b="1" dirty="0"/>
                    </a:p>
                  </a:txBody>
                  <a:tcPr/>
                </a:tc>
                <a:tc>
                  <a:txBody>
                    <a:bodyPr/>
                    <a:lstStyle/>
                    <a:p>
                      <a:r>
                        <a:rPr lang="tr-TR" sz="1600" dirty="0" smtClean="0"/>
                        <a:t>Üretici Birlikleri</a:t>
                      </a:r>
                      <a:endParaRPr lang="tr-TR" sz="1600" dirty="0"/>
                    </a:p>
                  </a:txBody>
                  <a:tcPr/>
                </a:tc>
                <a:tc>
                  <a:txBody>
                    <a:bodyPr/>
                    <a:lstStyle/>
                    <a:p>
                      <a:pPr algn="ctr"/>
                      <a:r>
                        <a:rPr lang="tr-TR" sz="1600" dirty="0" smtClean="0"/>
                        <a:t>698</a:t>
                      </a:r>
                      <a:endParaRPr lang="tr-TR" sz="1600" dirty="0"/>
                    </a:p>
                  </a:txBody>
                  <a:tcPr/>
                </a:tc>
                <a:tc>
                  <a:txBody>
                    <a:bodyPr/>
                    <a:lstStyle/>
                    <a:p>
                      <a:pPr algn="ctr"/>
                      <a:r>
                        <a:rPr lang="tr-TR" sz="1600" dirty="0" smtClean="0"/>
                        <a:t>339</a:t>
                      </a:r>
                      <a:endParaRPr lang="tr-TR" sz="1600" dirty="0"/>
                    </a:p>
                  </a:txBody>
                  <a:tcPr/>
                </a:tc>
              </a:tr>
              <a:tr h="370840">
                <a:tc>
                  <a:txBody>
                    <a:bodyPr/>
                    <a:lstStyle/>
                    <a:p>
                      <a:pPr algn="ctr"/>
                      <a:r>
                        <a:rPr lang="tr-TR" sz="1600" b="1" dirty="0" smtClean="0"/>
                        <a:t>8.</a:t>
                      </a:r>
                      <a:endParaRPr lang="tr-TR" sz="1600" b="1" dirty="0"/>
                    </a:p>
                  </a:txBody>
                  <a:tcPr/>
                </a:tc>
                <a:tc>
                  <a:txBody>
                    <a:bodyPr/>
                    <a:lstStyle/>
                    <a:p>
                      <a:r>
                        <a:rPr lang="tr-TR" sz="1600" dirty="0" smtClean="0"/>
                        <a:t>Tarımsal Yayım Desteklemesi Alan</a:t>
                      </a:r>
                      <a:endParaRPr lang="tr-TR" sz="1600" dirty="0"/>
                    </a:p>
                  </a:txBody>
                  <a:tcPr/>
                </a:tc>
                <a:tc>
                  <a:txBody>
                    <a:bodyPr/>
                    <a:lstStyle/>
                    <a:p>
                      <a:pPr algn="ctr"/>
                      <a:r>
                        <a:rPr lang="tr-TR" sz="1600" dirty="0" smtClean="0"/>
                        <a:t>350</a:t>
                      </a:r>
                      <a:endParaRPr lang="tr-TR" sz="1600" dirty="0"/>
                    </a:p>
                  </a:txBody>
                  <a:tcPr/>
                </a:tc>
                <a:tc>
                  <a:txBody>
                    <a:bodyPr/>
                    <a:lstStyle/>
                    <a:p>
                      <a:pPr algn="ctr"/>
                      <a:r>
                        <a:rPr lang="tr-TR" sz="1600" smtClean="0"/>
                        <a:t>498</a:t>
                      </a:r>
                      <a:endParaRPr lang="tr-TR" sz="1600" dirty="0"/>
                    </a:p>
                  </a:txBody>
                  <a:tcPr/>
                </a:tc>
              </a:tr>
            </a:tbl>
          </a:graphicData>
        </a:graphic>
      </p:graphicFrame>
      <p:pic>
        <p:nvPicPr>
          <p:cNvPr id="19510" name="Resim 4"/>
          <p:cNvPicPr>
            <a:picLocks noChangeAspect="1"/>
          </p:cNvPicPr>
          <p:nvPr/>
        </p:nvPicPr>
        <p:blipFill>
          <a:blip r:embed="rId2"/>
          <a:srcRect/>
          <a:stretch>
            <a:fillRect/>
          </a:stretch>
        </p:blipFill>
        <p:spPr bwMode="auto">
          <a:xfrm>
            <a:off x="5219700" y="4724400"/>
            <a:ext cx="4267200" cy="204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350" y="2636838"/>
            <a:ext cx="7497763" cy="1584325"/>
          </a:xfrm>
        </p:spPr>
        <p:txBody>
          <a:bodyPr/>
          <a:lstStyle/>
          <a:p>
            <a:pPr eaLnBrk="1" fontAlgn="auto" hangingPunct="1">
              <a:spcAft>
                <a:spcPts val="0"/>
              </a:spcAft>
              <a:defRPr/>
            </a:pPr>
            <a:r>
              <a:rPr lang="tr-TR" b="1" dirty="0" smtClean="0">
                <a:solidFill>
                  <a:schemeClr val="tx2">
                    <a:satMod val="130000"/>
                  </a:schemeClr>
                </a:solidFill>
              </a:rPr>
              <a:t>Tarımsal Destekleme ve Teşvikler</a:t>
            </a:r>
            <a:endParaRPr lang="tr-TR" b="1"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Başlık 1"/>
          <p:cNvSpPr>
            <a:spLocks noGrp="1"/>
          </p:cNvSpPr>
          <p:nvPr>
            <p:ph type="title"/>
          </p:nvPr>
        </p:nvSpPr>
        <p:spPr bwMode="auto">
          <a:xfrm>
            <a:off x="1106488" y="115888"/>
            <a:ext cx="7497762" cy="639762"/>
          </a:xfrm>
        </p:spPr>
        <p:txBody>
          <a:bodyPr vert="horz" wrap="square" lIns="91440" tIns="45720" rIns="91440" bIns="45720" numCol="1" anchorCtr="0" compatLnSpc="1">
            <a:prstTxWarp prst="textNoShape">
              <a:avLst/>
            </a:prstTxWarp>
          </a:bodyPr>
          <a:lstStyle/>
          <a:p>
            <a:pPr eaLnBrk="1" hangingPunct="1"/>
            <a:r>
              <a:rPr lang="tr-TR" sz="2800" b="1" smtClean="0">
                <a:effectLst/>
              </a:rPr>
              <a:t>Tarımsal Destekleme ve Teşvikler</a:t>
            </a:r>
          </a:p>
        </p:txBody>
      </p:sp>
      <p:graphicFrame>
        <p:nvGraphicFramePr>
          <p:cNvPr id="5" name="İçerik Yer Tutucusu 3"/>
          <p:cNvGraphicFramePr>
            <a:graphicFrameLocks noGrp="1"/>
          </p:cNvGraphicFramePr>
          <p:nvPr>
            <p:ph idx="1"/>
          </p:nvPr>
        </p:nvGraphicFramePr>
        <p:xfrm>
          <a:off x="1187450" y="836613"/>
          <a:ext cx="7770977" cy="5627424"/>
        </p:xfrm>
        <a:graphic>
          <a:graphicData uri="http://schemas.openxmlformats.org/drawingml/2006/table">
            <a:tbl>
              <a:tblPr firstRow="1" bandRow="1">
                <a:tableStyleId>{7DF18680-E054-41AD-8BC1-D1AEF772440D}</a:tableStyleId>
              </a:tblPr>
              <a:tblGrid>
                <a:gridCol w="2201829"/>
                <a:gridCol w="1411605"/>
                <a:gridCol w="1423769"/>
                <a:gridCol w="1411605"/>
                <a:gridCol w="1322169"/>
              </a:tblGrid>
              <a:tr h="185420">
                <a:tc rowSpan="2">
                  <a:txBody>
                    <a:bodyPr/>
                    <a:lstStyle/>
                    <a:p>
                      <a:r>
                        <a:rPr lang="tr-TR" sz="1500" dirty="0" smtClean="0"/>
                        <a:t>Konusu</a:t>
                      </a:r>
                      <a:endParaRPr lang="tr-TR" sz="1500" dirty="0"/>
                    </a:p>
                  </a:txBody>
                  <a:tcPr/>
                </a:tc>
                <a:tc gridSpan="2">
                  <a:txBody>
                    <a:bodyPr/>
                    <a:lstStyle/>
                    <a:p>
                      <a:r>
                        <a:rPr lang="tr-TR" sz="1500" dirty="0" smtClean="0"/>
                        <a:t>2010</a:t>
                      </a:r>
                      <a:r>
                        <a:rPr lang="tr-TR" sz="1500" baseline="0" dirty="0" smtClean="0"/>
                        <a:t> </a:t>
                      </a:r>
                      <a:r>
                        <a:rPr lang="tr-TR" sz="1500" dirty="0" smtClean="0"/>
                        <a:t>Yılı</a:t>
                      </a:r>
                      <a:endParaRPr lang="tr-TR" sz="1500" dirty="0"/>
                    </a:p>
                  </a:txBody>
                  <a:tcPr>
                    <a:lnB w="12700" cap="flat" cmpd="sng" algn="ctr">
                      <a:solidFill>
                        <a:schemeClr val="tx1"/>
                      </a:solidFill>
                      <a:prstDash val="solid"/>
                      <a:round/>
                      <a:headEnd type="none" w="med" len="med"/>
                      <a:tailEnd type="none" w="med" len="med"/>
                    </a:lnB>
                  </a:tcPr>
                </a:tc>
                <a:tc hMerge="1">
                  <a:txBody>
                    <a:bodyPr/>
                    <a:lstStyle/>
                    <a:p>
                      <a:endParaRPr lang="tr-TR" dirty="0"/>
                    </a:p>
                  </a:txBody>
                  <a:tcPr>
                    <a:lnB w="12700" cap="flat" cmpd="sng" algn="ctr">
                      <a:solidFill>
                        <a:schemeClr val="tx1"/>
                      </a:solidFill>
                      <a:prstDash val="solid"/>
                      <a:round/>
                      <a:headEnd type="none" w="med" len="med"/>
                      <a:tailEnd type="none" w="med" len="med"/>
                    </a:lnB>
                  </a:tcPr>
                </a:tc>
                <a:tc gridSpan="2">
                  <a:txBody>
                    <a:bodyPr/>
                    <a:lstStyle/>
                    <a:p>
                      <a:r>
                        <a:rPr lang="tr-TR" sz="1500" dirty="0" smtClean="0"/>
                        <a:t>2011 Yılı</a:t>
                      </a:r>
                      <a:endParaRPr lang="tr-TR" sz="1500" dirty="0"/>
                    </a:p>
                  </a:txBody>
                  <a:tcPr>
                    <a:lnB w="12700" cap="flat" cmpd="sng" algn="ctr">
                      <a:solidFill>
                        <a:schemeClr val="tx1"/>
                      </a:solidFill>
                      <a:prstDash val="solid"/>
                      <a:round/>
                      <a:headEnd type="none" w="med" len="med"/>
                      <a:tailEnd type="none" w="med" len="med"/>
                    </a:lnB>
                  </a:tcPr>
                </a:tc>
                <a:tc hMerge="1">
                  <a:txBody>
                    <a:bodyPr/>
                    <a:lstStyle/>
                    <a:p>
                      <a:endParaRPr lang="tr-TR" dirty="0"/>
                    </a:p>
                  </a:txBody>
                  <a:tcPr>
                    <a:lnB w="12700" cap="flat" cmpd="sng" algn="ctr">
                      <a:solidFill>
                        <a:schemeClr val="tx1"/>
                      </a:solidFill>
                      <a:prstDash val="solid"/>
                      <a:round/>
                      <a:headEnd type="none" w="med" len="med"/>
                      <a:tailEnd type="none" w="med" len="med"/>
                    </a:lnB>
                  </a:tcPr>
                </a:tc>
              </a:tr>
              <a:tr h="185420">
                <a:tc vMerge="1">
                  <a:txBody>
                    <a:bodyPr/>
                    <a:lstStyle/>
                    <a:p>
                      <a:endParaRPr lang="tr-TR"/>
                    </a:p>
                  </a:txBody>
                  <a:tcPr/>
                </a:tc>
                <a:tc>
                  <a:txBody>
                    <a:bodyPr/>
                    <a:lstStyle/>
                    <a:p>
                      <a:r>
                        <a:rPr lang="tr-TR" sz="1500" b="1" dirty="0" smtClean="0"/>
                        <a:t>Gerçekleşme</a:t>
                      </a:r>
                      <a:endParaRPr lang="tr-TR" sz="1500" b="1" dirty="0"/>
                    </a:p>
                  </a:txBody>
                  <a:tcPr>
                    <a:lnT w="12700" cap="flat" cmpd="sng" algn="ctr">
                      <a:solidFill>
                        <a:schemeClr val="tx1"/>
                      </a:solidFill>
                      <a:prstDash val="solid"/>
                      <a:round/>
                      <a:headEnd type="none" w="med" len="med"/>
                      <a:tailEnd type="none" w="med" len="med"/>
                    </a:lnT>
                  </a:tcPr>
                </a:tc>
                <a:tc>
                  <a:txBody>
                    <a:bodyPr/>
                    <a:lstStyle/>
                    <a:p>
                      <a:r>
                        <a:rPr lang="tr-TR" sz="1500" b="1" dirty="0" smtClean="0"/>
                        <a:t>Tutar (TL)</a:t>
                      </a:r>
                      <a:endParaRPr lang="tr-TR" sz="1500" b="1" dirty="0"/>
                    </a:p>
                  </a:txBody>
                  <a:tcPr>
                    <a:lnT w="12700" cap="flat" cmpd="sng" algn="ctr">
                      <a:solidFill>
                        <a:schemeClr val="tx1"/>
                      </a:solidFill>
                      <a:prstDash val="solid"/>
                      <a:round/>
                      <a:headEnd type="none" w="med" len="med"/>
                      <a:tailEnd type="none" w="med" len="med"/>
                    </a:lnT>
                  </a:tcPr>
                </a:tc>
                <a:tc>
                  <a:txBody>
                    <a:bodyPr/>
                    <a:lstStyle/>
                    <a:p>
                      <a:r>
                        <a:rPr lang="tr-TR" sz="1500" b="1" dirty="0" smtClean="0"/>
                        <a:t>Gerçekleşme</a:t>
                      </a:r>
                      <a:endParaRPr lang="tr-TR" sz="1500" b="1" dirty="0"/>
                    </a:p>
                  </a:txBody>
                  <a:tcPr>
                    <a:lnT w="12700" cap="flat" cmpd="sng" algn="ctr">
                      <a:solidFill>
                        <a:schemeClr val="tx1"/>
                      </a:solidFill>
                      <a:prstDash val="solid"/>
                      <a:round/>
                      <a:headEnd type="none" w="med" len="med"/>
                      <a:tailEnd type="none" w="med" len="med"/>
                    </a:lnT>
                  </a:tcPr>
                </a:tc>
                <a:tc>
                  <a:txBody>
                    <a:bodyPr/>
                    <a:lstStyle/>
                    <a:p>
                      <a:r>
                        <a:rPr lang="tr-TR" sz="1500" b="1" dirty="0" smtClean="0"/>
                        <a:t>Tutar (TL)</a:t>
                      </a:r>
                      <a:endParaRPr lang="tr-TR" sz="1500" b="1" dirty="0"/>
                    </a:p>
                  </a:txBody>
                  <a:tcPr>
                    <a:lnT w="12700" cap="flat" cmpd="sng" algn="ctr">
                      <a:solidFill>
                        <a:schemeClr val="tx1"/>
                      </a:solidFill>
                      <a:prstDash val="solid"/>
                      <a:round/>
                      <a:headEnd type="none" w="med" len="med"/>
                      <a:tailEnd type="none" w="med" len="med"/>
                    </a:lnT>
                  </a:tcPr>
                </a:tc>
              </a:tr>
              <a:tr h="296024">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Buzağı Desteği</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526</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31.513,08</a:t>
                      </a:r>
                    </a:p>
                  </a:txBody>
                  <a:tcPr marL="7921" marR="95048"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1380 baş</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103.975,20</a:t>
                      </a:r>
                    </a:p>
                  </a:txBody>
                  <a:tcPr marL="7921" marR="95048" marT="7920" marB="0" anchor="ctr" horzOverflow="overflow"/>
                </a:tc>
              </a:tr>
              <a:tr h="288032">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Arı Desteklemesi (Kovan)</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17.355 kolon</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104.130,00</a:t>
                      </a:r>
                    </a:p>
                  </a:txBody>
                  <a:tcPr marL="7921" marR="95048"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18.718 kolon</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131.026,00</a:t>
                      </a:r>
                    </a:p>
                  </a:txBody>
                  <a:tcPr marL="7921" marR="95048" marT="7920" marB="0" anchor="ctr" horzOverflow="overflow"/>
                </a:tc>
              </a:tr>
              <a:tr h="288032">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Anaç Sığır Desteklemesi</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852 baş</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212.313,27</a:t>
                      </a:r>
                    </a:p>
                  </a:txBody>
                  <a:tcPr marL="7921" marR="95048"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2483 baş</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621.481,55</a:t>
                      </a:r>
                    </a:p>
                  </a:txBody>
                  <a:tcPr marL="7921" marR="95048" marT="7920" marB="0" anchor="ctr" horzOverflow="overflow"/>
                </a:tc>
              </a:tr>
              <a:tr h="288032">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Manda Desteklemesi</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90 baş</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22.500,00</a:t>
                      </a:r>
                    </a:p>
                  </a:txBody>
                  <a:tcPr marL="7921" marR="95048"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159 baş</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47.700,00</a:t>
                      </a:r>
                    </a:p>
                  </a:txBody>
                  <a:tcPr marL="7921" marR="95048" marT="7920" marB="0" anchor="ctr" horzOverflow="overflow"/>
                </a:tc>
              </a:tr>
              <a:tr h="288032">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err="1" smtClean="0">
                          <a:ln>
                            <a:noFill/>
                          </a:ln>
                          <a:solidFill>
                            <a:schemeClr val="tx1"/>
                          </a:solidFill>
                          <a:effectLst/>
                          <a:latin typeface="Times New Roman" pitchFamily="18" charset="0"/>
                          <a:cs typeface="Arial" pitchFamily="34" charset="0"/>
                        </a:rPr>
                        <a:t>Brucella</a:t>
                      </a:r>
                      <a:r>
                        <a:rPr kumimoji="0" lang="tr-TR" sz="1500" b="0" i="0" u="none" strike="noStrike" cap="none" normalizeH="0" baseline="0" dirty="0" smtClean="0">
                          <a:ln>
                            <a:noFill/>
                          </a:ln>
                          <a:solidFill>
                            <a:schemeClr val="tx1"/>
                          </a:solidFill>
                          <a:effectLst/>
                          <a:latin typeface="Times New Roman" pitchFamily="18" charset="0"/>
                          <a:cs typeface="Arial" pitchFamily="34" charset="0"/>
                        </a:rPr>
                        <a:t> Sığır Desteklemesi</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225 baş</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4.500,00</a:t>
                      </a:r>
                    </a:p>
                  </a:txBody>
                  <a:tcPr marL="7921" marR="95048"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627 baş</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15.675,00</a:t>
                      </a:r>
                    </a:p>
                  </a:txBody>
                  <a:tcPr marL="7921" marR="95048" marT="7920" marB="0" anchor="ctr" horzOverflow="overflow"/>
                </a:tc>
              </a:tr>
              <a:tr h="288032">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Anaç Kovan Desteklemesi</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a:t>
                      </a:r>
                    </a:p>
                  </a:txBody>
                  <a:tcPr marL="7921" marR="95048"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1793</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26.895,00</a:t>
                      </a:r>
                    </a:p>
                  </a:txBody>
                  <a:tcPr marL="7921" marR="95048" marT="7920" marB="0" anchor="ctr" horzOverflow="overflow"/>
                </a:tc>
              </a:tr>
              <a:tr h="288032">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Rev-1 Desteklemesi</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a:t>
                      </a:r>
                    </a:p>
                  </a:txBody>
                  <a:tcPr marL="7921" marR="95048"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1162</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4.648,00</a:t>
                      </a:r>
                    </a:p>
                  </a:txBody>
                  <a:tcPr marL="7921" marR="95048" marT="7920" marB="0" anchor="ctr" horzOverflow="overflow"/>
                </a:tc>
              </a:tr>
              <a:tr h="288032">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chemeClr val="tx1"/>
                          </a:solidFill>
                          <a:effectLst/>
                          <a:latin typeface="Times New Roman" pitchFamily="18" charset="0"/>
                          <a:cs typeface="Arial" pitchFamily="34" charset="0"/>
                        </a:rPr>
                        <a:t>Doğrudan Gelir Desteği</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a:t>
                      </a:r>
                    </a:p>
                  </a:txBody>
                  <a:tcPr marL="7921" marR="95048"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16.282 kişi</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3.136.063,17</a:t>
                      </a:r>
                    </a:p>
                  </a:txBody>
                  <a:tcPr marL="7921" marR="95048" marT="7920" marB="0" anchor="ctr" horzOverflow="overflow"/>
                </a:tc>
              </a:tr>
              <a:tr h="288032">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chemeClr val="tx1"/>
                          </a:solidFill>
                          <a:effectLst/>
                          <a:latin typeface="Times New Roman" pitchFamily="18" charset="0"/>
                          <a:cs typeface="Arial" pitchFamily="34" charset="0"/>
                        </a:rPr>
                        <a:t>Mazot-Gübre Desteklemesi</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15.799 kişi</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1.858.179,57</a:t>
                      </a:r>
                    </a:p>
                  </a:txBody>
                  <a:tcPr marL="7921" marR="95048"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16.686</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2.155.930,00</a:t>
                      </a:r>
                    </a:p>
                  </a:txBody>
                  <a:tcPr marL="7921" marR="95048" marT="7920" marB="0" anchor="ctr" horzOverflow="overflow"/>
                </a:tc>
              </a:tr>
              <a:tr h="288032">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chemeClr val="tx1"/>
                          </a:solidFill>
                          <a:effectLst/>
                          <a:latin typeface="Times New Roman" pitchFamily="18" charset="0"/>
                          <a:cs typeface="Arial" pitchFamily="34" charset="0"/>
                        </a:rPr>
                        <a:t>Fındık Desteği(Alan Bazlı)</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13.468 kişi</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25.635.186,45</a:t>
                      </a:r>
                    </a:p>
                  </a:txBody>
                  <a:tcPr marL="7921" marR="95048"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14.138</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26.463.347,00</a:t>
                      </a:r>
                    </a:p>
                  </a:txBody>
                  <a:tcPr marL="7921" marR="95048" marT="7920" marB="0" anchor="ctr" horzOverflow="overflow"/>
                </a:tc>
              </a:tr>
              <a:tr h="288032">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Makine Ekipman Desteği</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404 adet</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649.497,00</a:t>
                      </a:r>
                    </a:p>
                  </a:txBody>
                  <a:tcPr marL="7921" marR="95048"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chemeClr val="tx1"/>
                          </a:solidFill>
                          <a:effectLst/>
                          <a:latin typeface="Times New Roman" pitchFamily="18" charset="0"/>
                          <a:cs typeface="Arial" pitchFamily="34" charset="0"/>
                        </a:rPr>
                        <a:t>771 adet </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1.899.861,63 </a:t>
                      </a:r>
                    </a:p>
                  </a:txBody>
                  <a:tcPr marL="7921" marR="95048" marT="7920" marB="0" anchor="ctr" horzOverflow="overflow"/>
                </a:tc>
              </a:tr>
              <a:tr h="288032">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Yem Bitkileri Desteklemesi</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chemeClr val="tx1"/>
                          </a:solidFill>
                          <a:effectLst/>
                          <a:latin typeface="Times New Roman" pitchFamily="18" charset="0"/>
                          <a:cs typeface="Arial" pitchFamily="34" charset="0"/>
                        </a:rPr>
                        <a:t>412 kişi</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chemeClr val="tx1"/>
                          </a:solidFill>
                          <a:effectLst/>
                          <a:latin typeface="Times New Roman" pitchFamily="18" charset="0"/>
                          <a:cs typeface="Arial" pitchFamily="34" charset="0"/>
                        </a:rPr>
                        <a:t>423.277,30</a:t>
                      </a:r>
                    </a:p>
                  </a:txBody>
                  <a:tcPr marL="7921" marR="95048"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280</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230.252,00</a:t>
                      </a:r>
                    </a:p>
                  </a:txBody>
                  <a:tcPr marL="7921" marR="95048" marT="7920" marB="0" anchor="ctr" horzOverflow="overflow"/>
                </a:tc>
              </a:tr>
              <a:tr h="288032">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Çiğ Süt Teşvik Primi</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12.213.262 </a:t>
                      </a:r>
                      <a:r>
                        <a:rPr kumimoji="0" lang="tr-TR" sz="1500" b="0" i="0" u="none" strike="noStrike" cap="none" normalizeH="0" baseline="0" dirty="0" err="1" smtClean="0">
                          <a:ln>
                            <a:noFill/>
                          </a:ln>
                          <a:solidFill>
                            <a:schemeClr val="tx1"/>
                          </a:solidFill>
                          <a:effectLst/>
                          <a:latin typeface="Times New Roman" pitchFamily="18" charset="0"/>
                          <a:cs typeface="Arial" pitchFamily="34" charset="0"/>
                        </a:rPr>
                        <a:t>lt</a:t>
                      </a:r>
                      <a:endParaRPr kumimoji="0" lang="tr-TR" sz="1500" b="0" i="0" u="none" strike="noStrike" cap="none" normalizeH="0" baseline="0" dirty="0" smtClean="0">
                        <a:ln>
                          <a:noFill/>
                        </a:ln>
                        <a:solidFill>
                          <a:schemeClr val="tx1"/>
                        </a:solidFill>
                        <a:effectLst/>
                        <a:latin typeface="Times New Roman" pitchFamily="18" charset="0"/>
                        <a:cs typeface="Arial" pitchFamily="34" charset="0"/>
                      </a:endParaRP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488.190,56</a:t>
                      </a:r>
                    </a:p>
                  </a:txBody>
                  <a:tcPr marL="7921" marR="95048"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9.256.955 </a:t>
                      </a:r>
                      <a:r>
                        <a:rPr kumimoji="0" lang="tr-TR" sz="1500" b="0" i="0" u="none" strike="noStrike" cap="none" normalizeH="0" baseline="0" dirty="0" err="1" smtClean="0">
                          <a:ln>
                            <a:noFill/>
                          </a:ln>
                          <a:solidFill>
                            <a:schemeClr val="tx1"/>
                          </a:solidFill>
                          <a:effectLst/>
                          <a:latin typeface="Times New Roman" pitchFamily="18" charset="0"/>
                          <a:cs typeface="Arial" pitchFamily="34" charset="0"/>
                        </a:rPr>
                        <a:t>lt</a:t>
                      </a:r>
                      <a:r>
                        <a:rPr kumimoji="0" lang="tr-TR" sz="1500" b="0" i="0" u="none" strike="noStrike" cap="none" normalizeH="0" baseline="0" dirty="0" smtClean="0">
                          <a:ln>
                            <a:noFill/>
                          </a:ln>
                          <a:solidFill>
                            <a:schemeClr val="tx1"/>
                          </a:solidFill>
                          <a:effectLst/>
                          <a:latin typeface="Times New Roman" pitchFamily="18" charset="0"/>
                          <a:cs typeface="Arial" pitchFamily="34" charset="0"/>
                        </a:rPr>
                        <a:t>.</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555.513,32</a:t>
                      </a:r>
                    </a:p>
                  </a:txBody>
                  <a:tcPr marL="7921" marR="95048" marT="7920" marB="0" anchor="ctr" horzOverflow="overflow"/>
                </a:tc>
              </a:tr>
              <a:tr h="288032">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Sertifikalı Fidan Desteği</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chemeClr val="tx1"/>
                          </a:solidFill>
                          <a:effectLst/>
                          <a:latin typeface="Times New Roman" pitchFamily="18" charset="0"/>
                          <a:cs typeface="Arial" pitchFamily="34" charset="0"/>
                        </a:rPr>
                        <a:t>4 kişi</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chemeClr val="tx1"/>
                          </a:solidFill>
                          <a:effectLst/>
                          <a:latin typeface="Times New Roman" pitchFamily="18" charset="0"/>
                          <a:cs typeface="Arial" pitchFamily="34" charset="0"/>
                        </a:rPr>
                        <a:t>15.446,50</a:t>
                      </a:r>
                    </a:p>
                  </a:txBody>
                  <a:tcPr marL="7921" marR="95048" marT="7920"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a:t>
                      </a:r>
                    </a:p>
                  </a:txBody>
                  <a:tcPr marL="7921" marR="7921" marT="7920"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a:t>
                      </a:r>
                    </a:p>
                  </a:txBody>
                  <a:tcPr marL="7921" marR="95048" marT="7920" marB="0" anchor="ctr" horzOverflow="overflow"/>
                </a:tc>
              </a:tr>
              <a:tr h="288032">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Prim Uygulamaları Desteği </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chemeClr val="tx1"/>
                          </a:solidFill>
                          <a:effectLst/>
                          <a:latin typeface="Times New Roman" pitchFamily="18" charset="0"/>
                          <a:cs typeface="Arial" pitchFamily="34" charset="0"/>
                        </a:rPr>
                        <a:t>18 kişi</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chemeClr val="tx1"/>
                          </a:solidFill>
                          <a:effectLst/>
                          <a:latin typeface="Times New Roman" pitchFamily="18" charset="0"/>
                          <a:cs typeface="Arial" pitchFamily="34" charset="0"/>
                        </a:rPr>
                        <a:t>4.034,05</a:t>
                      </a:r>
                    </a:p>
                  </a:txBody>
                  <a:tcPr marL="7921" marR="95048" marT="7920"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 </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 </a:t>
                      </a:r>
                    </a:p>
                  </a:txBody>
                  <a:tcPr marL="7921" marR="95048" marT="7920" marB="0" anchor="ctr" horzOverflow="overflow"/>
                </a:tc>
              </a:tr>
              <a:tr h="288032">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Organik Tarım Desteği</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43 kişi</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22.914,32</a:t>
                      </a:r>
                    </a:p>
                  </a:txBody>
                  <a:tcPr marL="7921" marR="95048" marT="7920"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chemeClr val="tx1"/>
                          </a:solidFill>
                          <a:effectLst/>
                          <a:latin typeface="Times New Roman" pitchFamily="18" charset="0"/>
                          <a:cs typeface="Arial" pitchFamily="34" charset="0"/>
                        </a:rPr>
                        <a:t> </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chemeClr val="tx1"/>
                          </a:solidFill>
                          <a:effectLst/>
                          <a:latin typeface="Times New Roman" pitchFamily="18" charset="0"/>
                          <a:cs typeface="Arial" pitchFamily="34" charset="0"/>
                        </a:rPr>
                        <a:t> </a:t>
                      </a:r>
                    </a:p>
                  </a:txBody>
                  <a:tcPr marL="7921" marR="95048" marT="7920" marB="0" anchor="ctr" horzOverflow="overflow"/>
                </a:tc>
              </a:tr>
              <a:tr h="370840">
                <a:tc>
                  <a:txBody>
                    <a:bodyPr/>
                    <a:lstStyle/>
                    <a:p>
                      <a:pPr marL="0" algn="r" rtl="0" eaLnBrk="1" fontAlgn="ctr" latinLnBrk="0" hangingPunct="1"/>
                      <a:r>
                        <a:rPr kumimoji="0" lang="tr-TR" sz="1500" b="1" i="0" u="none" strike="noStrike" kern="1200" dirty="0">
                          <a:solidFill>
                            <a:schemeClr val="accent5"/>
                          </a:solidFill>
                          <a:effectLst/>
                          <a:latin typeface="Times New Roman"/>
                          <a:ea typeface="+mn-ea"/>
                          <a:cs typeface="+mn-cs"/>
                        </a:rPr>
                        <a:t>TOPLAM</a:t>
                      </a:r>
                    </a:p>
                  </a:txBody>
                  <a:tcPr marL="7921" marR="7921" marT="7920" marB="0" anchor="ct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tr-TR" sz="1500" b="1" i="0" u="none" strike="noStrike" cap="none" normalizeH="0" baseline="0" smtClean="0">
                        <a:ln>
                          <a:noFill/>
                        </a:ln>
                        <a:solidFill>
                          <a:schemeClr val="tx1"/>
                        </a:solidFill>
                        <a:effectLst/>
                        <a:latin typeface="Times New Roman" pitchFamily="18" charset="0"/>
                        <a:cs typeface="Arial" pitchFamily="34" charset="0"/>
                      </a:endParaRP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accent5"/>
                          </a:solidFill>
                          <a:effectLst/>
                          <a:latin typeface="Times New Roman" pitchFamily="18" charset="0"/>
                          <a:cs typeface="Arial" pitchFamily="34" charset="0"/>
                        </a:rPr>
                        <a:t>29.471.682,10</a:t>
                      </a:r>
                    </a:p>
                  </a:txBody>
                  <a:tcPr marL="7921" marR="95048" marT="7920"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accent5"/>
                          </a:solidFill>
                          <a:effectLst/>
                          <a:latin typeface="Times New Roman" pitchFamily="18" charset="0"/>
                          <a:cs typeface="Arial" pitchFamily="34" charset="0"/>
                        </a:rPr>
                        <a:t>-</a:t>
                      </a:r>
                    </a:p>
                  </a:txBody>
                  <a:tcPr marL="7921" marR="7921" marT="7920" marB="0"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accent5"/>
                          </a:solidFill>
                          <a:effectLst/>
                          <a:latin typeface="Times New Roman" pitchFamily="18" charset="0"/>
                          <a:cs typeface="Arial" pitchFamily="34" charset="0"/>
                        </a:rPr>
                        <a:t>33.492.506,24</a:t>
                      </a:r>
                    </a:p>
                  </a:txBody>
                  <a:tcPr marL="7921" marR="95048" marT="7920" marB="0" anchor="ctr" horzOverflow="overflow"/>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1187624" y="-99392"/>
            <a:ext cx="7498080" cy="710952"/>
          </a:xfrm>
        </p:spPr>
        <p:txBody>
          <a:bodyPr>
            <a:normAutofit/>
          </a:bodyPr>
          <a:lstStyle/>
          <a:p>
            <a:r>
              <a:rPr lang="tr-TR" sz="3200" b="1" dirty="0" smtClean="0">
                <a:effectLst/>
              </a:rPr>
              <a:t>Tarımsal Destekleme ve Teşvikler</a:t>
            </a:r>
            <a:endParaRPr lang="tr-TR" sz="3200" b="1" dirty="0">
              <a:effectLst/>
            </a:endParaRPr>
          </a:p>
        </p:txBody>
      </p:sp>
      <p:graphicFrame>
        <p:nvGraphicFramePr>
          <p:cNvPr id="6" name="İçerik Yer Tutucusu 3"/>
          <p:cNvGraphicFramePr>
            <a:graphicFrameLocks/>
          </p:cNvGraphicFramePr>
          <p:nvPr>
            <p:extLst>
              <p:ext uri="{D42A27DB-BD31-4B8C-83A1-F6EECF244321}">
                <p14:modId xmlns:p14="http://schemas.microsoft.com/office/powerpoint/2010/main" val="952017192"/>
              </p:ext>
            </p:extLst>
          </p:nvPr>
        </p:nvGraphicFramePr>
        <p:xfrm>
          <a:off x="1187624" y="764708"/>
          <a:ext cx="7769672" cy="5952993"/>
        </p:xfrm>
        <a:graphic>
          <a:graphicData uri="http://schemas.openxmlformats.org/drawingml/2006/table">
            <a:tbl>
              <a:tblPr firstRow="1" bandRow="1">
                <a:tableStyleId>{7DF18680-E054-41AD-8BC1-D1AEF772440D}</a:tableStyleId>
              </a:tblPr>
              <a:tblGrid>
                <a:gridCol w="2730721"/>
                <a:gridCol w="1330643"/>
                <a:gridCol w="1270352"/>
                <a:gridCol w="1330643"/>
                <a:gridCol w="1107313"/>
              </a:tblGrid>
              <a:tr h="185420">
                <a:tc rowSpan="2">
                  <a:txBody>
                    <a:bodyPr/>
                    <a:lstStyle/>
                    <a:p>
                      <a:r>
                        <a:rPr lang="tr-TR" sz="1200" dirty="0" smtClean="0"/>
                        <a:t>Konusu</a:t>
                      </a:r>
                      <a:endParaRPr lang="tr-TR" sz="1200" dirty="0"/>
                    </a:p>
                  </a:txBody>
                  <a:tcPr/>
                </a:tc>
                <a:tc gridSpan="2">
                  <a:txBody>
                    <a:bodyPr/>
                    <a:lstStyle/>
                    <a:p>
                      <a:r>
                        <a:rPr lang="tr-TR" sz="1200" dirty="0" smtClean="0"/>
                        <a:t>2012</a:t>
                      </a:r>
                      <a:r>
                        <a:rPr lang="tr-TR" sz="1200" baseline="0" dirty="0" smtClean="0"/>
                        <a:t> </a:t>
                      </a:r>
                      <a:r>
                        <a:rPr lang="tr-TR" sz="1200" dirty="0" smtClean="0"/>
                        <a:t>Yılı</a:t>
                      </a:r>
                      <a:endParaRPr lang="tr-TR" sz="1200" dirty="0"/>
                    </a:p>
                  </a:txBody>
                  <a:tcPr>
                    <a:lnB w="12700" cap="flat" cmpd="sng" algn="ctr">
                      <a:solidFill>
                        <a:schemeClr val="tx1"/>
                      </a:solidFill>
                      <a:prstDash val="solid"/>
                      <a:round/>
                      <a:headEnd type="none" w="med" len="med"/>
                      <a:tailEnd type="none" w="med" len="med"/>
                    </a:lnB>
                  </a:tcPr>
                </a:tc>
                <a:tc hMerge="1">
                  <a:txBody>
                    <a:bodyPr/>
                    <a:lstStyle/>
                    <a:p>
                      <a:endParaRPr lang="tr-TR" dirty="0"/>
                    </a:p>
                  </a:txBody>
                  <a:tcPr>
                    <a:lnB w="12700" cap="flat" cmpd="sng" algn="ctr">
                      <a:solidFill>
                        <a:schemeClr val="tx1"/>
                      </a:solidFill>
                      <a:prstDash val="solid"/>
                      <a:round/>
                      <a:headEnd type="none" w="med" len="med"/>
                      <a:tailEnd type="none" w="med" len="med"/>
                    </a:lnB>
                  </a:tcPr>
                </a:tc>
                <a:tc gridSpan="2">
                  <a:txBody>
                    <a:bodyPr/>
                    <a:lstStyle/>
                    <a:p>
                      <a:r>
                        <a:rPr lang="tr-TR" sz="1200" dirty="0" smtClean="0"/>
                        <a:t>2013 Yılı</a:t>
                      </a:r>
                      <a:endParaRPr lang="tr-TR" sz="1200" dirty="0"/>
                    </a:p>
                  </a:txBody>
                  <a:tcPr>
                    <a:lnB w="12700" cap="flat" cmpd="sng" algn="ctr">
                      <a:solidFill>
                        <a:schemeClr val="tx1"/>
                      </a:solidFill>
                      <a:prstDash val="solid"/>
                      <a:round/>
                      <a:headEnd type="none" w="med" len="med"/>
                      <a:tailEnd type="none" w="med" len="med"/>
                    </a:lnB>
                  </a:tcPr>
                </a:tc>
                <a:tc hMerge="1">
                  <a:txBody>
                    <a:bodyPr/>
                    <a:lstStyle/>
                    <a:p>
                      <a:endParaRPr lang="tr-TR" dirty="0"/>
                    </a:p>
                  </a:txBody>
                  <a:tcPr>
                    <a:lnB w="12700" cap="flat" cmpd="sng" algn="ctr">
                      <a:solidFill>
                        <a:schemeClr val="tx1"/>
                      </a:solidFill>
                      <a:prstDash val="solid"/>
                      <a:round/>
                      <a:headEnd type="none" w="med" len="med"/>
                      <a:tailEnd type="none" w="med" len="med"/>
                    </a:lnB>
                  </a:tcPr>
                </a:tc>
              </a:tr>
              <a:tr h="157728">
                <a:tc vMerge="1">
                  <a:txBody>
                    <a:bodyPr/>
                    <a:lstStyle/>
                    <a:p>
                      <a:endParaRPr lang="tr-TR"/>
                    </a:p>
                  </a:txBody>
                  <a:tcPr/>
                </a:tc>
                <a:tc>
                  <a:txBody>
                    <a:bodyPr/>
                    <a:lstStyle/>
                    <a:p>
                      <a:r>
                        <a:rPr lang="tr-TR" sz="1200" b="1" dirty="0" smtClean="0"/>
                        <a:t>Gerçekleşme</a:t>
                      </a:r>
                      <a:endParaRPr lang="tr-TR" sz="1200" b="1" dirty="0"/>
                    </a:p>
                  </a:txBody>
                  <a:tcPr>
                    <a:lnT w="12700" cap="flat" cmpd="sng" algn="ctr">
                      <a:solidFill>
                        <a:schemeClr val="tx1"/>
                      </a:solidFill>
                      <a:prstDash val="solid"/>
                      <a:round/>
                      <a:headEnd type="none" w="med" len="med"/>
                      <a:tailEnd type="none" w="med" len="med"/>
                    </a:lnT>
                  </a:tcPr>
                </a:tc>
                <a:tc>
                  <a:txBody>
                    <a:bodyPr/>
                    <a:lstStyle/>
                    <a:p>
                      <a:r>
                        <a:rPr lang="tr-TR" sz="1200" b="1" dirty="0" smtClean="0"/>
                        <a:t>Tutar (TL)</a:t>
                      </a:r>
                      <a:endParaRPr lang="tr-TR" sz="1200" b="1" dirty="0"/>
                    </a:p>
                  </a:txBody>
                  <a:tcPr>
                    <a:lnT w="12700" cap="flat" cmpd="sng" algn="ctr">
                      <a:solidFill>
                        <a:schemeClr val="tx1"/>
                      </a:solidFill>
                      <a:prstDash val="solid"/>
                      <a:round/>
                      <a:headEnd type="none" w="med" len="med"/>
                      <a:tailEnd type="none" w="med" len="med"/>
                    </a:lnT>
                  </a:tcPr>
                </a:tc>
                <a:tc>
                  <a:txBody>
                    <a:bodyPr/>
                    <a:lstStyle/>
                    <a:p>
                      <a:r>
                        <a:rPr lang="tr-TR" sz="1200" b="1" dirty="0" smtClean="0"/>
                        <a:t>Gerçekleşme</a:t>
                      </a:r>
                      <a:endParaRPr lang="tr-TR" sz="1200" b="1" dirty="0"/>
                    </a:p>
                  </a:txBody>
                  <a:tcPr>
                    <a:lnT w="12700" cap="flat" cmpd="sng" algn="ctr">
                      <a:solidFill>
                        <a:schemeClr val="tx1"/>
                      </a:solidFill>
                      <a:prstDash val="solid"/>
                      <a:round/>
                      <a:headEnd type="none" w="med" len="med"/>
                      <a:tailEnd type="none" w="med" len="med"/>
                    </a:lnT>
                  </a:tcPr>
                </a:tc>
                <a:tc>
                  <a:txBody>
                    <a:bodyPr/>
                    <a:lstStyle/>
                    <a:p>
                      <a:r>
                        <a:rPr lang="tr-TR" sz="1200" b="1" dirty="0" smtClean="0"/>
                        <a:t>Tutar (TL)</a:t>
                      </a:r>
                      <a:endParaRPr lang="tr-TR" sz="1200" b="1" dirty="0"/>
                    </a:p>
                  </a:txBody>
                  <a:tcPr anchor="ctr">
                    <a:lnT w="12700" cap="flat" cmpd="sng" algn="ctr">
                      <a:solidFill>
                        <a:schemeClr val="tx1"/>
                      </a:solidFill>
                      <a:prstDash val="solid"/>
                      <a:round/>
                      <a:headEnd type="none" w="med" len="med"/>
                      <a:tailEnd type="none" w="med" len="med"/>
                    </a:lnT>
                  </a:tcP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Anaç Sığır Desteklemesi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2624 Baş</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657.442,48</a:t>
                      </a:r>
                      <a:endParaRPr kumimoji="0" lang="tr-TR" sz="1200" b="0" i="0" u="none" strike="noStrike" kern="1200" dirty="0">
                        <a:solidFill>
                          <a:schemeClr val="tx1"/>
                        </a:solidFill>
                        <a:effectLst/>
                        <a:latin typeface="Times New Roman"/>
                        <a:ea typeface="+mn-ea"/>
                        <a:cs typeface="+mn-cs"/>
                      </a:endParaRPr>
                    </a:p>
                  </a:txBody>
                  <a:tcPr marL="7921" marR="95047"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2610 Baş</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643.869,68</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Anaç Koyun-Keçi Desteklemesi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6670 Baş</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118.260,00</a:t>
                      </a:r>
                      <a:endParaRPr kumimoji="0" lang="tr-TR" sz="1200" b="0" i="0" u="none" strike="noStrike" kern="1200" dirty="0">
                        <a:solidFill>
                          <a:schemeClr val="tx1"/>
                        </a:solidFill>
                        <a:effectLst/>
                        <a:latin typeface="Times New Roman"/>
                        <a:ea typeface="+mn-ea"/>
                        <a:cs typeface="+mn-cs"/>
                      </a:endParaRPr>
                    </a:p>
                  </a:txBody>
                  <a:tcPr marL="7921" marR="95047"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8233 Baş</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164.660,00</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a:solidFill>
                            <a:schemeClr val="tx1"/>
                          </a:solidFill>
                          <a:effectLst/>
                          <a:latin typeface="Times New Roman"/>
                          <a:ea typeface="+mn-ea"/>
                          <a:cs typeface="+mn-cs"/>
                        </a:rPr>
                        <a:t>Buzağı Desteği</a:t>
                      </a: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1479 Baş</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111.744,30</a:t>
                      </a:r>
                      <a:endParaRPr kumimoji="0" lang="tr-TR" sz="1200" b="0" i="0" u="none" strike="noStrike" kern="1200" dirty="0">
                        <a:solidFill>
                          <a:schemeClr val="tx1"/>
                        </a:solidFill>
                        <a:effectLst/>
                        <a:latin typeface="Times New Roman"/>
                        <a:ea typeface="+mn-ea"/>
                        <a:cs typeface="+mn-cs"/>
                      </a:endParaRPr>
                    </a:p>
                  </a:txBody>
                  <a:tcPr marL="7921" marR="95047"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1329 Baş</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103.910,47</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Anaç Manda Desteği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254 Baş</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88.900,00</a:t>
                      </a:r>
                      <a:endParaRPr kumimoji="0" lang="tr-TR" sz="1200" b="0" i="0" u="none" strike="noStrike" kern="1200" dirty="0">
                        <a:solidFill>
                          <a:schemeClr val="tx1"/>
                        </a:solidFill>
                        <a:effectLst/>
                        <a:latin typeface="Times New Roman"/>
                        <a:ea typeface="+mn-ea"/>
                        <a:cs typeface="+mn-cs"/>
                      </a:endParaRPr>
                    </a:p>
                  </a:txBody>
                  <a:tcPr marL="7921" marR="95047"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275 Baş</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96.250,00</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a:solidFill>
                            <a:schemeClr val="tx1"/>
                          </a:solidFill>
                          <a:effectLst/>
                          <a:latin typeface="Times New Roman"/>
                          <a:ea typeface="+mn-ea"/>
                          <a:cs typeface="+mn-cs"/>
                        </a:rPr>
                        <a:t>Mazot-Gübre Desteklemesi</a:t>
                      </a: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17.093 kişi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2.309.086,25</a:t>
                      </a:r>
                      <a:endParaRPr kumimoji="0" lang="tr-TR" sz="1200" b="0" i="0" u="none" strike="noStrike" kern="1200" dirty="0">
                        <a:solidFill>
                          <a:schemeClr val="tx1"/>
                        </a:solidFill>
                        <a:effectLst/>
                        <a:latin typeface="Times New Roman"/>
                        <a:ea typeface="+mn-ea"/>
                        <a:cs typeface="+mn-cs"/>
                      </a:endParaRPr>
                    </a:p>
                  </a:txBody>
                  <a:tcPr marL="7921" marR="95047"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17.071 kişi</a:t>
                      </a: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2.517.025,00</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a:solidFill>
                            <a:schemeClr val="tx1"/>
                          </a:solidFill>
                          <a:effectLst/>
                          <a:latin typeface="Times New Roman"/>
                          <a:ea typeface="+mn-ea"/>
                          <a:cs typeface="+mn-cs"/>
                        </a:rPr>
                        <a:t>Fındık Desteği(Alan Bazlı)</a:t>
                      </a: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14.942 kişi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27.400.310,00</a:t>
                      </a:r>
                      <a:endParaRPr kumimoji="0" lang="tr-TR" sz="1200" b="0" i="0" u="none" strike="noStrike" kern="1200" dirty="0">
                        <a:solidFill>
                          <a:schemeClr val="tx1"/>
                        </a:solidFill>
                        <a:effectLst/>
                        <a:latin typeface="Times New Roman"/>
                        <a:ea typeface="+mn-ea"/>
                        <a:cs typeface="+mn-cs"/>
                      </a:endParaRPr>
                    </a:p>
                  </a:txBody>
                  <a:tcPr marL="7921" marR="95047"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15.187 kişi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29.724.573,00</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KKYDP Makine Ekipman Desteklemesi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182 kişi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487.416,13</a:t>
                      </a:r>
                      <a:endParaRPr kumimoji="0" lang="tr-TR" sz="1200" b="0" i="0" u="none" strike="noStrike" kern="1200" dirty="0">
                        <a:solidFill>
                          <a:schemeClr val="tx1"/>
                        </a:solidFill>
                        <a:effectLst/>
                        <a:latin typeface="Times New Roman"/>
                        <a:ea typeface="+mn-ea"/>
                        <a:cs typeface="+mn-cs"/>
                      </a:endParaRPr>
                    </a:p>
                  </a:txBody>
                  <a:tcPr marL="7921" marR="95047"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520 kişi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tr-TR" sz="1200" b="0" i="0" u="none" strike="noStrike" kern="1200" dirty="0" smtClean="0">
                          <a:solidFill>
                            <a:schemeClr val="tx1"/>
                          </a:solidFill>
                          <a:effectLst/>
                          <a:latin typeface="Times New Roman"/>
                          <a:ea typeface="+mn-ea"/>
                          <a:cs typeface="+mn-cs"/>
                        </a:rPr>
                        <a:t>1.480.045,52</a:t>
                      </a: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KKYDP Ekonomik Yatırımlar</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 Proje</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226.850,00</a:t>
                      </a:r>
                      <a:endParaRPr kumimoji="0" lang="tr-TR" sz="1200" b="0" i="0" u="none" strike="noStrike" kern="1200" dirty="0">
                        <a:solidFill>
                          <a:schemeClr val="tx1"/>
                        </a:solidFill>
                        <a:effectLst/>
                        <a:latin typeface="Times New Roman"/>
                        <a:ea typeface="+mn-ea"/>
                        <a:cs typeface="+mn-cs"/>
                      </a:endParaRPr>
                    </a:p>
                  </a:txBody>
                  <a:tcPr marL="7921" marR="95047"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4 Proje</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tr-TR" sz="1200" b="0" i="0" u="none" strike="noStrike" kern="1200" dirty="0" smtClean="0">
                          <a:solidFill>
                            <a:schemeClr val="tx1"/>
                          </a:solidFill>
                          <a:effectLst/>
                          <a:latin typeface="Times New Roman"/>
                          <a:ea typeface="+mn-ea"/>
                          <a:cs typeface="+mn-cs"/>
                        </a:rPr>
                        <a:t>828.546,50</a:t>
                      </a:r>
                    </a:p>
                  </a:txBody>
                  <a:tcPr marL="0" marR="0" marT="0" marB="0" anchor="ctr"/>
                </a:tc>
              </a:tr>
              <a:tr h="268897">
                <a:tc>
                  <a:txBody>
                    <a:bodyPr/>
                    <a:lstStyle/>
                    <a:p>
                      <a:pPr marL="0" algn="r" rtl="0" eaLnBrk="1" fontAlgn="ctr" latinLnBrk="0" hangingPunct="1"/>
                      <a:r>
                        <a:rPr kumimoji="0" lang="tr-TR" sz="1200" b="0" i="0" u="none" strike="noStrike" kern="1200" dirty="0">
                          <a:solidFill>
                            <a:schemeClr val="tx1"/>
                          </a:solidFill>
                          <a:effectLst/>
                          <a:latin typeface="Times New Roman"/>
                          <a:ea typeface="+mn-ea"/>
                          <a:cs typeface="+mn-cs"/>
                        </a:rPr>
                        <a:t>Yem Bitkileri Desteklemesi</a:t>
                      </a: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204 kişi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173.365,84</a:t>
                      </a:r>
                      <a:endParaRPr kumimoji="0" lang="tr-TR" sz="1200" b="0" i="0" u="none" strike="noStrike" kern="1200" dirty="0">
                        <a:solidFill>
                          <a:schemeClr val="tx1"/>
                        </a:solidFill>
                        <a:effectLst/>
                        <a:latin typeface="Times New Roman"/>
                        <a:ea typeface="+mn-ea"/>
                        <a:cs typeface="+mn-cs"/>
                      </a:endParaRPr>
                    </a:p>
                  </a:txBody>
                  <a:tcPr marL="7921" marR="95047"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198 kişi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179.147,56</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Besilik Erkek Sığır Desteklemesi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1292 Baş</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387.600,00</a:t>
                      </a:r>
                      <a:endParaRPr kumimoji="0" lang="tr-TR" sz="1200" b="0" i="0" u="none" strike="noStrike" kern="1200" dirty="0">
                        <a:solidFill>
                          <a:schemeClr val="tx1"/>
                        </a:solidFill>
                        <a:effectLst/>
                        <a:latin typeface="Times New Roman"/>
                        <a:ea typeface="+mn-ea"/>
                        <a:cs typeface="+mn-cs"/>
                      </a:endParaRPr>
                    </a:p>
                  </a:txBody>
                  <a:tcPr marL="7921" marR="95047"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1835 Baş</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535.500,00</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Çiğ Süt Desteklemesi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13.846.957,60 </a:t>
                      </a:r>
                      <a:r>
                        <a:rPr kumimoji="0" lang="tr-TR" sz="1200" b="0" i="0" u="none" strike="noStrike" kern="1200" dirty="0" err="1" smtClean="0">
                          <a:solidFill>
                            <a:schemeClr val="tx1"/>
                          </a:solidFill>
                          <a:effectLst/>
                          <a:latin typeface="Times New Roman"/>
                          <a:ea typeface="+mn-ea"/>
                          <a:cs typeface="+mn-cs"/>
                        </a:rPr>
                        <a:t>lt</a:t>
                      </a:r>
                      <a:r>
                        <a:rPr kumimoji="0" lang="tr-TR" sz="1200" b="0" i="0" u="none" strike="noStrike" kern="1200" dirty="0" smtClean="0">
                          <a:solidFill>
                            <a:schemeClr val="tx1"/>
                          </a:solidFill>
                          <a:effectLst/>
                          <a:latin typeface="Times New Roman"/>
                          <a:ea typeface="+mn-ea"/>
                          <a:cs typeface="+mn-cs"/>
                        </a:rPr>
                        <a:t>.</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387.600,00</a:t>
                      </a:r>
                      <a:endParaRPr kumimoji="0" lang="tr-TR" sz="1200" b="0" i="0" u="none" strike="noStrike" kern="1200" dirty="0">
                        <a:solidFill>
                          <a:schemeClr val="tx1"/>
                        </a:solidFill>
                        <a:effectLst/>
                        <a:latin typeface="Times New Roman"/>
                        <a:ea typeface="+mn-ea"/>
                        <a:cs typeface="+mn-cs"/>
                      </a:endParaRPr>
                    </a:p>
                  </a:txBody>
                  <a:tcPr marL="7921" marR="95047"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8.103.673 </a:t>
                      </a:r>
                      <a:r>
                        <a:rPr kumimoji="0" lang="tr-TR" sz="1200" b="0" i="0" u="none" strike="noStrike" kern="1200" dirty="0" err="1" smtClean="0">
                          <a:solidFill>
                            <a:schemeClr val="tx1"/>
                          </a:solidFill>
                          <a:effectLst/>
                          <a:latin typeface="Times New Roman"/>
                          <a:ea typeface="+mn-ea"/>
                          <a:cs typeface="+mn-cs"/>
                        </a:rPr>
                        <a:t>Lt</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413.765,00</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Sertifikalı Fidan Desteklemesi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 kişi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3.111,00</a:t>
                      </a:r>
                      <a:endParaRPr kumimoji="0" lang="tr-TR" sz="1200" b="0" i="0" u="none" strike="noStrike" kern="1200" dirty="0">
                        <a:solidFill>
                          <a:schemeClr val="tx1"/>
                        </a:solidFill>
                        <a:effectLst/>
                        <a:latin typeface="Times New Roman"/>
                        <a:ea typeface="+mn-ea"/>
                        <a:cs typeface="+mn-cs"/>
                      </a:endParaRPr>
                    </a:p>
                  </a:txBody>
                  <a:tcPr marL="7921" marR="95047"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3 kişi / 34 (Da)</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3.481,40</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Organik Tarım Desteği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945 kişi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750.788,00</a:t>
                      </a:r>
                      <a:endParaRPr kumimoji="0" lang="tr-TR" sz="1200" b="0" i="0" u="none" strike="noStrike" kern="1200" dirty="0">
                        <a:solidFill>
                          <a:schemeClr val="tx1"/>
                        </a:solidFill>
                        <a:effectLst/>
                        <a:latin typeface="Times New Roman"/>
                        <a:ea typeface="+mn-ea"/>
                        <a:cs typeface="+mn-cs"/>
                      </a:endParaRPr>
                    </a:p>
                  </a:txBody>
                  <a:tcPr marL="7921" marR="95047" marT="7921"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0" lang="tr-TR" sz="1200" b="0" i="0" u="none" strike="noStrike" kern="1200" dirty="0" smtClean="0">
                          <a:solidFill>
                            <a:schemeClr val="tx1"/>
                          </a:solidFill>
                          <a:effectLst/>
                          <a:latin typeface="Times New Roman"/>
                          <a:ea typeface="+mn-ea"/>
                          <a:cs typeface="+mn-cs"/>
                        </a:rPr>
                        <a:t>1013 kişi</a:t>
                      </a: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1.618.843</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ÇATAK</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a:t>
                      </a:r>
                      <a:endParaRPr kumimoji="0" lang="tr-TR" sz="1200" b="0" i="0" u="none" strike="noStrike" kern="1200" dirty="0">
                        <a:solidFill>
                          <a:schemeClr val="tx1"/>
                        </a:solidFill>
                        <a:effectLst/>
                        <a:latin typeface="Times New Roman"/>
                        <a:ea typeface="+mn-ea"/>
                        <a:cs typeface="+mn-cs"/>
                      </a:endParaRPr>
                    </a:p>
                  </a:txBody>
                  <a:tcPr marL="7921" marR="95047" marT="7921"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0" lang="tr-TR" sz="1200" b="0" i="0" u="none" strike="noStrike" kern="1200" dirty="0" smtClean="0">
                          <a:solidFill>
                            <a:schemeClr val="tx1"/>
                          </a:solidFill>
                          <a:effectLst/>
                          <a:latin typeface="Times New Roman"/>
                          <a:ea typeface="+mn-ea"/>
                          <a:cs typeface="+mn-cs"/>
                        </a:rPr>
                        <a:t>228 kişi / 4.426 (Da) </a:t>
                      </a: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347.629,05</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95310">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İyi Tarım Uygulamaları Desteklemeleri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 kişi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625,00</a:t>
                      </a:r>
                      <a:endParaRPr kumimoji="0" lang="tr-TR" sz="1200" b="0" i="0" u="none" strike="noStrike" kern="1200" dirty="0">
                        <a:solidFill>
                          <a:schemeClr val="tx1"/>
                        </a:solidFill>
                        <a:effectLst/>
                        <a:latin typeface="Times New Roman"/>
                        <a:ea typeface="+mn-ea"/>
                        <a:cs typeface="+mn-cs"/>
                      </a:endParaRPr>
                    </a:p>
                  </a:txBody>
                  <a:tcPr marL="7921" marR="95047" marT="7921"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kumimoji="0" lang="tr-TR" sz="1200" b="0" i="0" u="none" strike="noStrike" kern="1200" dirty="0" smtClean="0">
                          <a:solidFill>
                            <a:schemeClr val="tx1"/>
                          </a:solidFill>
                          <a:effectLst/>
                          <a:latin typeface="Times New Roman"/>
                          <a:ea typeface="+mn-ea"/>
                          <a:cs typeface="+mn-cs"/>
                        </a:rPr>
                        <a:t>-</a:t>
                      </a: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Prim Uygulamaları</a:t>
                      </a:r>
                      <a:r>
                        <a:rPr kumimoji="0" lang="tr-TR" sz="1200" b="0" i="0" u="none" strike="noStrike" kern="1200" baseline="0" dirty="0" smtClean="0">
                          <a:solidFill>
                            <a:schemeClr val="tx1"/>
                          </a:solidFill>
                          <a:effectLst/>
                          <a:latin typeface="Times New Roman"/>
                          <a:ea typeface="+mn-ea"/>
                          <a:cs typeface="+mn-cs"/>
                        </a:rPr>
                        <a:t> Desteği(</a:t>
                      </a:r>
                      <a:r>
                        <a:rPr kumimoji="0" lang="tr-TR" sz="1200" b="0" i="0" u="none" strike="noStrike" kern="1200" baseline="0" dirty="0" err="1" smtClean="0">
                          <a:solidFill>
                            <a:schemeClr val="tx1"/>
                          </a:solidFill>
                          <a:effectLst/>
                          <a:latin typeface="Times New Roman"/>
                          <a:ea typeface="+mn-ea"/>
                          <a:cs typeface="+mn-cs"/>
                        </a:rPr>
                        <a:t>Y.Ayçiçek</a:t>
                      </a:r>
                      <a:r>
                        <a:rPr kumimoji="0" lang="tr-TR" sz="1200" b="0" i="0" u="none" strike="noStrike" kern="1200" baseline="0" dirty="0" smtClean="0">
                          <a:solidFill>
                            <a:schemeClr val="tx1"/>
                          </a:solidFill>
                          <a:effectLst/>
                          <a:latin typeface="Times New Roman"/>
                          <a:ea typeface="+mn-ea"/>
                          <a:cs typeface="+mn-cs"/>
                        </a:rPr>
                        <a:t>)</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25 kişi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4.334,12</a:t>
                      </a:r>
                      <a:endParaRPr kumimoji="0" lang="tr-TR" sz="1200" b="0" i="0" u="none" strike="noStrike" kern="1200" dirty="0">
                        <a:solidFill>
                          <a:schemeClr val="tx1"/>
                        </a:solidFill>
                        <a:effectLst/>
                        <a:latin typeface="Times New Roman"/>
                        <a:ea typeface="+mn-ea"/>
                        <a:cs typeface="+mn-cs"/>
                      </a:endParaRPr>
                    </a:p>
                  </a:txBody>
                  <a:tcPr marL="7921" marR="95047"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23 Kişi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3.887,00</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Arı Desteklemesi (Kovan)</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20035 Kolon</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160.280,00</a:t>
                      </a:r>
                      <a:endParaRPr kumimoji="0" lang="tr-TR" sz="1200" b="0" i="0" u="none" strike="noStrike" kern="1200" dirty="0">
                        <a:solidFill>
                          <a:schemeClr val="tx1"/>
                        </a:solidFill>
                        <a:effectLst/>
                        <a:latin typeface="Times New Roman"/>
                        <a:ea typeface="+mn-ea"/>
                        <a:cs typeface="+mn-cs"/>
                      </a:endParaRPr>
                    </a:p>
                  </a:txBody>
                  <a:tcPr marL="7921" marR="95047"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25010 Kolon</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200.080,00</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Yavru Alabalık Desteklemesi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117850 Baş</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10.639,50</a:t>
                      </a:r>
                      <a:endParaRPr kumimoji="0" lang="tr-TR" sz="1200" b="0" i="0" u="none" strike="noStrike" kern="1200" dirty="0">
                        <a:solidFill>
                          <a:schemeClr val="tx1"/>
                        </a:solidFill>
                        <a:effectLst/>
                        <a:latin typeface="Times New Roman"/>
                        <a:ea typeface="+mn-ea"/>
                        <a:cs typeface="+mn-cs"/>
                      </a:endParaRPr>
                    </a:p>
                  </a:txBody>
                  <a:tcPr marL="7921" marR="95047"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Tarımsal Yayım Desteklemesi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a:t>
                      </a:r>
                      <a:endParaRPr kumimoji="0" lang="tr-TR" sz="1200" b="0" i="0" u="none" strike="noStrike" kern="1200" dirty="0">
                        <a:solidFill>
                          <a:schemeClr val="tx1"/>
                        </a:solidFill>
                        <a:effectLst/>
                        <a:latin typeface="Times New Roman"/>
                        <a:ea typeface="+mn-ea"/>
                        <a:cs typeface="+mn-cs"/>
                      </a:endParaRPr>
                    </a:p>
                  </a:txBody>
                  <a:tcPr marL="7921" marR="95047"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498 kişi</a:t>
                      </a:r>
                      <a:endParaRPr kumimoji="0" lang="tr-TR" sz="1200" b="0" i="0" u="none" strike="noStrike" kern="1200" dirty="0">
                        <a:solidFill>
                          <a:schemeClr val="tx1"/>
                        </a:solidFill>
                        <a:effectLst/>
                        <a:latin typeface="Times New Roman"/>
                        <a:ea typeface="+mn-ea"/>
                        <a:cs typeface="+mn-cs"/>
                      </a:endParaRPr>
                    </a:p>
                  </a:txBody>
                  <a:tcPr marL="7921" marR="7921" marT="7921" marB="0" anchor="ctr"/>
                </a:tc>
                <a:tc>
                  <a:txBody>
                    <a:bodyPr/>
                    <a:lstStyle/>
                    <a:p>
                      <a:pPr marL="0" algn="r" rtl="0" eaLnBrk="1" fontAlgn="ctr" latinLnBrk="0" hangingPunct="1"/>
                      <a:r>
                        <a:rPr kumimoji="0" lang="tr-TR" sz="1200" b="0" i="0" u="none" strike="noStrike" kern="1200" dirty="0" smtClean="0">
                          <a:solidFill>
                            <a:schemeClr val="tx1"/>
                          </a:solidFill>
                          <a:effectLst/>
                          <a:latin typeface="Times New Roman"/>
                          <a:ea typeface="+mn-ea"/>
                          <a:cs typeface="+mn-cs"/>
                        </a:rPr>
                        <a:t>298.800,00</a:t>
                      </a:r>
                      <a:endParaRPr kumimoji="0" lang="tr-TR" sz="1200" b="0" i="0" u="none" strike="noStrike" kern="1200" dirty="0">
                        <a:solidFill>
                          <a:schemeClr val="tx1"/>
                        </a:solidFill>
                        <a:effectLst/>
                        <a:latin typeface="Times New Roman"/>
                        <a:ea typeface="+mn-ea"/>
                        <a:cs typeface="+mn-cs"/>
                      </a:endParaRPr>
                    </a:p>
                  </a:txBody>
                  <a:tcPr marL="0" marR="0" marT="0" marB="0" anchor="ctr"/>
                </a:tc>
              </a:tr>
              <a:tr h="268897">
                <a:tc>
                  <a:txBody>
                    <a:bodyPr/>
                    <a:lstStyle/>
                    <a:p>
                      <a:pPr marL="0" algn="r" rtl="0" eaLnBrk="1" fontAlgn="ctr" latinLnBrk="0" hangingPunct="1"/>
                      <a:r>
                        <a:rPr kumimoji="0" lang="tr-TR" sz="1200" b="1" i="0" u="none" strike="noStrike" kern="1200" dirty="0">
                          <a:solidFill>
                            <a:schemeClr val="accent5"/>
                          </a:solidFill>
                          <a:effectLst/>
                          <a:latin typeface="Times New Roman"/>
                          <a:ea typeface="+mn-ea"/>
                          <a:cs typeface="+mn-cs"/>
                        </a:rPr>
                        <a:t>TOPLAM</a:t>
                      </a:r>
                    </a:p>
                  </a:txBody>
                  <a:tcPr marL="7921" marR="7921" marT="7920" marB="0" anchor="ct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Times New Roman" pitchFamily="18" charset="0"/>
                        <a:cs typeface="Arial" pitchFamily="34" charset="0"/>
                      </a:endParaRPr>
                    </a:p>
                  </a:txBody>
                  <a:tcPr marL="7921" marR="7921" marT="7920" marB="0" anchor="ctr" horzOverflow="overflow"/>
                </a:tc>
                <a:tc>
                  <a:txBody>
                    <a:bodyPr/>
                    <a:lstStyle/>
                    <a:p>
                      <a:pPr algn="r" fontAlgn="ctr"/>
                      <a:r>
                        <a:rPr kumimoji="0" lang="tr-TR" sz="1200" b="1" i="0" u="none" strike="noStrike" kern="1200" cap="none" normalizeH="0" baseline="0" dirty="0" smtClean="0">
                          <a:ln>
                            <a:noFill/>
                          </a:ln>
                          <a:solidFill>
                            <a:schemeClr val="accent5"/>
                          </a:solidFill>
                          <a:effectLst/>
                          <a:latin typeface="Times New Roman" pitchFamily="18" charset="0"/>
                          <a:ea typeface="+mn-ea"/>
                          <a:cs typeface="Arial" pitchFamily="34" charset="0"/>
                        </a:rPr>
                        <a:t>32.278.352,62</a:t>
                      </a:r>
                      <a:endParaRPr kumimoji="0" lang="tr-TR" sz="1200" b="1" i="0" u="none" strike="noStrike" kern="1200" cap="none" normalizeH="0" baseline="0" dirty="0">
                        <a:ln>
                          <a:noFill/>
                        </a:ln>
                        <a:solidFill>
                          <a:schemeClr val="accent5"/>
                        </a:solidFill>
                        <a:effectLst/>
                        <a:latin typeface="Times New Roman" pitchFamily="18" charset="0"/>
                        <a:ea typeface="+mn-ea"/>
                        <a:cs typeface="Arial"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accent5"/>
                        </a:solidFill>
                        <a:effectLst/>
                        <a:latin typeface="Times New Roman" pitchFamily="18" charset="0"/>
                        <a:cs typeface="Arial" pitchFamily="34" charset="0"/>
                      </a:endParaRPr>
                    </a:p>
                  </a:txBody>
                  <a:tcPr marL="7921" marR="7921" marT="7920" marB="0" anchor="ctr" horzOverflow="overflow"/>
                </a:tc>
                <a:tc>
                  <a:txBody>
                    <a:bodyPr/>
                    <a:lstStyle/>
                    <a:p>
                      <a:pPr algn="r" fontAlgn="b"/>
                      <a:r>
                        <a:rPr kumimoji="0" lang="tr-TR" sz="1200" b="1" i="0" u="none" strike="noStrike" kern="1200" dirty="0" smtClean="0">
                          <a:solidFill>
                            <a:schemeClr val="accent5"/>
                          </a:solidFill>
                          <a:effectLst/>
                          <a:latin typeface="Times New Roman"/>
                          <a:ea typeface="+mn-ea"/>
                          <a:cs typeface="+mn-cs"/>
                        </a:rPr>
                        <a:t>39.160.013,18</a:t>
                      </a:r>
                      <a:endParaRPr kumimoji="0" lang="tr-TR" sz="1200" b="1" i="0" u="none" strike="noStrike" kern="1200" dirty="0">
                        <a:solidFill>
                          <a:schemeClr val="accent5"/>
                        </a:solidFill>
                        <a:effectLst/>
                        <a:latin typeface="Times New Roman"/>
                        <a:ea typeface="+mn-ea"/>
                        <a:cs typeface="+mn-cs"/>
                      </a:endParaRPr>
                    </a:p>
                  </a:txBody>
                  <a:tcPr marL="9525" marR="9525" marT="9525" marB="0" anchor="b"/>
                </a:tc>
              </a:tr>
            </a:tbl>
          </a:graphicData>
        </a:graphic>
      </p:graphicFrame>
    </p:spTree>
    <p:extLst>
      <p:ext uri="{BB962C8B-B14F-4D97-AF65-F5344CB8AC3E}">
        <p14:creationId xmlns:p14="http://schemas.microsoft.com/office/powerpoint/2010/main" val="27286308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Metin kutusu 1"/>
          <p:cNvSpPr txBox="1">
            <a:spLocks noChangeArrowheads="1"/>
          </p:cNvSpPr>
          <p:nvPr/>
        </p:nvSpPr>
        <p:spPr bwMode="auto">
          <a:xfrm>
            <a:off x="1187450" y="44450"/>
            <a:ext cx="7632700" cy="584200"/>
          </a:xfrm>
          <a:prstGeom prst="rect">
            <a:avLst/>
          </a:prstGeom>
          <a:noFill/>
          <a:ln>
            <a:noFill/>
          </a:ln>
          <a:extLst/>
        </p:spPr>
        <p:txBody>
          <a:bodyPr>
            <a:spAutoFit/>
          </a:bodyPr>
          <a:lstStyle>
            <a:lvl1pPr eaLnBrk="0" hangingPunct="0">
              <a:defRPr>
                <a:solidFill>
                  <a:schemeClr val="tx1"/>
                </a:solidFill>
                <a:latin typeface="Brush Script MT" pitchFamily="66" charset="0"/>
                <a:cs typeface="Arial" pitchFamily="34" charset="0"/>
              </a:defRPr>
            </a:lvl1pPr>
            <a:lvl2pPr marL="742950" indent="-285750" eaLnBrk="0" hangingPunct="0">
              <a:defRPr>
                <a:solidFill>
                  <a:schemeClr val="tx1"/>
                </a:solidFill>
                <a:latin typeface="Brush Script MT" pitchFamily="66" charset="0"/>
                <a:cs typeface="Arial" pitchFamily="34" charset="0"/>
              </a:defRPr>
            </a:lvl2pPr>
            <a:lvl3pPr marL="1143000" indent="-228600" eaLnBrk="0" hangingPunct="0">
              <a:defRPr>
                <a:solidFill>
                  <a:schemeClr val="tx1"/>
                </a:solidFill>
                <a:latin typeface="Brush Script MT" pitchFamily="66" charset="0"/>
                <a:cs typeface="Arial" pitchFamily="34" charset="0"/>
              </a:defRPr>
            </a:lvl3pPr>
            <a:lvl4pPr marL="1600200" indent="-228600" eaLnBrk="0" hangingPunct="0">
              <a:defRPr>
                <a:solidFill>
                  <a:schemeClr val="tx1"/>
                </a:solidFill>
                <a:latin typeface="Brush Script MT" pitchFamily="66" charset="0"/>
                <a:cs typeface="Arial" pitchFamily="34" charset="0"/>
              </a:defRPr>
            </a:lvl4pPr>
            <a:lvl5pPr marL="2057400" indent="-228600" eaLnBrk="0" hangingPunct="0">
              <a:defRPr>
                <a:solidFill>
                  <a:schemeClr val="tx1"/>
                </a:solidFill>
                <a:latin typeface="Brush Script MT" pitchFamily="66" charset="0"/>
                <a:cs typeface="Arial" pitchFamily="34" charset="0"/>
              </a:defRPr>
            </a:lvl5pPr>
            <a:lvl6pPr marL="2514600" indent="-228600" eaLnBrk="0" fontAlgn="base" hangingPunct="0">
              <a:spcBef>
                <a:spcPct val="0"/>
              </a:spcBef>
              <a:spcAft>
                <a:spcPct val="0"/>
              </a:spcAft>
              <a:defRPr>
                <a:solidFill>
                  <a:schemeClr val="tx1"/>
                </a:solidFill>
                <a:latin typeface="Brush Script MT" pitchFamily="66" charset="0"/>
                <a:cs typeface="Arial" pitchFamily="34" charset="0"/>
              </a:defRPr>
            </a:lvl6pPr>
            <a:lvl7pPr marL="2971800" indent="-228600" eaLnBrk="0" fontAlgn="base" hangingPunct="0">
              <a:spcBef>
                <a:spcPct val="0"/>
              </a:spcBef>
              <a:spcAft>
                <a:spcPct val="0"/>
              </a:spcAft>
              <a:defRPr>
                <a:solidFill>
                  <a:schemeClr val="tx1"/>
                </a:solidFill>
                <a:latin typeface="Brush Script MT" pitchFamily="66" charset="0"/>
                <a:cs typeface="Arial" pitchFamily="34" charset="0"/>
              </a:defRPr>
            </a:lvl7pPr>
            <a:lvl8pPr marL="3429000" indent="-228600" eaLnBrk="0" fontAlgn="base" hangingPunct="0">
              <a:spcBef>
                <a:spcPct val="0"/>
              </a:spcBef>
              <a:spcAft>
                <a:spcPct val="0"/>
              </a:spcAft>
              <a:defRPr>
                <a:solidFill>
                  <a:schemeClr val="tx1"/>
                </a:solidFill>
                <a:latin typeface="Brush Script MT" pitchFamily="66" charset="0"/>
                <a:cs typeface="Arial" pitchFamily="34" charset="0"/>
              </a:defRPr>
            </a:lvl8pPr>
            <a:lvl9pPr marL="3886200" indent="-228600" eaLnBrk="0" fontAlgn="base" hangingPunct="0">
              <a:spcBef>
                <a:spcPct val="0"/>
              </a:spcBef>
              <a:spcAft>
                <a:spcPct val="0"/>
              </a:spcAft>
              <a:defRPr>
                <a:solidFill>
                  <a:schemeClr val="tx1"/>
                </a:solidFill>
                <a:latin typeface="Brush Script MT" pitchFamily="66" charset="0"/>
                <a:cs typeface="Arial" pitchFamily="34" charset="0"/>
              </a:defRPr>
            </a:lvl9pPr>
          </a:lstStyle>
          <a:p>
            <a:pPr eaLnBrk="1" fontAlgn="auto" hangingPunct="1">
              <a:spcBef>
                <a:spcPts val="0"/>
              </a:spcBef>
              <a:spcAft>
                <a:spcPts val="0"/>
              </a:spcAft>
              <a:defRPr/>
            </a:pPr>
            <a:r>
              <a:rPr lang="tr-TR" sz="3200" b="1" dirty="0">
                <a:solidFill>
                  <a:srgbClr val="FF3300"/>
                </a:solidFill>
                <a:latin typeface="+mj-lt"/>
              </a:rPr>
              <a:t>İhtiyaç ve Sorunlar</a:t>
            </a:r>
          </a:p>
        </p:txBody>
      </p:sp>
      <p:sp>
        <p:nvSpPr>
          <p:cNvPr id="73731" name="Metin kutusu 2"/>
          <p:cNvSpPr txBox="1">
            <a:spLocks noChangeArrowheads="1"/>
          </p:cNvSpPr>
          <p:nvPr/>
        </p:nvSpPr>
        <p:spPr bwMode="auto">
          <a:xfrm>
            <a:off x="1187450" y="533400"/>
            <a:ext cx="7561263" cy="6032421"/>
          </a:xfrm>
          <a:prstGeom prst="rect">
            <a:avLst/>
          </a:prstGeom>
          <a:noFill/>
          <a:ln>
            <a:noFill/>
          </a:ln>
          <a:extLst/>
        </p:spPr>
        <p:txBody>
          <a:bodyPr>
            <a:spAutoFit/>
          </a:bodyPr>
          <a:lstStyle>
            <a:lvl1pPr eaLnBrk="0" hangingPunct="0">
              <a:defRPr>
                <a:solidFill>
                  <a:schemeClr val="tx1"/>
                </a:solidFill>
                <a:latin typeface="Brush Script MT" pitchFamily="66" charset="0"/>
                <a:cs typeface="Arial" pitchFamily="34" charset="0"/>
              </a:defRPr>
            </a:lvl1pPr>
            <a:lvl2pPr marL="742950" indent="-285750" eaLnBrk="0" hangingPunct="0">
              <a:defRPr>
                <a:solidFill>
                  <a:schemeClr val="tx1"/>
                </a:solidFill>
                <a:latin typeface="Brush Script MT" pitchFamily="66" charset="0"/>
                <a:cs typeface="Arial" pitchFamily="34" charset="0"/>
              </a:defRPr>
            </a:lvl2pPr>
            <a:lvl3pPr marL="1143000" indent="-228600" eaLnBrk="0" hangingPunct="0">
              <a:defRPr>
                <a:solidFill>
                  <a:schemeClr val="tx1"/>
                </a:solidFill>
                <a:latin typeface="Brush Script MT" pitchFamily="66" charset="0"/>
                <a:cs typeface="Arial" pitchFamily="34" charset="0"/>
              </a:defRPr>
            </a:lvl3pPr>
            <a:lvl4pPr marL="1600200" indent="-228600" eaLnBrk="0" hangingPunct="0">
              <a:defRPr>
                <a:solidFill>
                  <a:schemeClr val="tx1"/>
                </a:solidFill>
                <a:latin typeface="Brush Script MT" pitchFamily="66" charset="0"/>
                <a:cs typeface="Arial" pitchFamily="34" charset="0"/>
              </a:defRPr>
            </a:lvl4pPr>
            <a:lvl5pPr marL="2057400" indent="-228600" eaLnBrk="0" hangingPunct="0">
              <a:defRPr>
                <a:solidFill>
                  <a:schemeClr val="tx1"/>
                </a:solidFill>
                <a:latin typeface="Brush Script MT" pitchFamily="66" charset="0"/>
                <a:cs typeface="Arial" pitchFamily="34" charset="0"/>
              </a:defRPr>
            </a:lvl5pPr>
            <a:lvl6pPr marL="2514600" indent="-228600" eaLnBrk="0" fontAlgn="base" hangingPunct="0">
              <a:spcBef>
                <a:spcPct val="0"/>
              </a:spcBef>
              <a:spcAft>
                <a:spcPct val="0"/>
              </a:spcAft>
              <a:defRPr>
                <a:solidFill>
                  <a:schemeClr val="tx1"/>
                </a:solidFill>
                <a:latin typeface="Brush Script MT" pitchFamily="66" charset="0"/>
                <a:cs typeface="Arial" pitchFamily="34" charset="0"/>
              </a:defRPr>
            </a:lvl6pPr>
            <a:lvl7pPr marL="2971800" indent="-228600" eaLnBrk="0" fontAlgn="base" hangingPunct="0">
              <a:spcBef>
                <a:spcPct val="0"/>
              </a:spcBef>
              <a:spcAft>
                <a:spcPct val="0"/>
              </a:spcAft>
              <a:defRPr>
                <a:solidFill>
                  <a:schemeClr val="tx1"/>
                </a:solidFill>
                <a:latin typeface="Brush Script MT" pitchFamily="66" charset="0"/>
                <a:cs typeface="Arial" pitchFamily="34" charset="0"/>
              </a:defRPr>
            </a:lvl7pPr>
            <a:lvl8pPr marL="3429000" indent="-228600" eaLnBrk="0" fontAlgn="base" hangingPunct="0">
              <a:spcBef>
                <a:spcPct val="0"/>
              </a:spcBef>
              <a:spcAft>
                <a:spcPct val="0"/>
              </a:spcAft>
              <a:defRPr>
                <a:solidFill>
                  <a:schemeClr val="tx1"/>
                </a:solidFill>
                <a:latin typeface="Brush Script MT" pitchFamily="66" charset="0"/>
                <a:cs typeface="Arial" pitchFamily="34" charset="0"/>
              </a:defRPr>
            </a:lvl8pPr>
            <a:lvl9pPr marL="3886200" indent="-228600" eaLnBrk="0" fontAlgn="base" hangingPunct="0">
              <a:spcBef>
                <a:spcPct val="0"/>
              </a:spcBef>
              <a:spcAft>
                <a:spcPct val="0"/>
              </a:spcAft>
              <a:defRPr>
                <a:solidFill>
                  <a:schemeClr val="tx1"/>
                </a:solidFill>
                <a:latin typeface="Brush Script MT" pitchFamily="66" charset="0"/>
                <a:cs typeface="Arial" pitchFamily="34" charset="0"/>
              </a:defRPr>
            </a:lvl9pPr>
          </a:lstStyle>
          <a:p>
            <a:pPr eaLnBrk="1" fontAlgn="auto" hangingPunct="1">
              <a:spcBef>
                <a:spcPts val="0"/>
              </a:spcBef>
              <a:spcAft>
                <a:spcPts val="0"/>
              </a:spcAft>
              <a:defRPr/>
            </a:pPr>
            <a:r>
              <a:rPr lang="tr-TR" sz="1700" dirty="0">
                <a:latin typeface="+mj-lt"/>
              </a:rPr>
              <a:t>İlimizde tarımsal üretimi etkileyen başlıca problemler aşağıda gruplandırılmıştır.</a:t>
            </a:r>
            <a:br>
              <a:rPr lang="tr-TR" sz="1700" dirty="0">
                <a:latin typeface="+mj-lt"/>
              </a:rPr>
            </a:br>
            <a:r>
              <a:rPr lang="tr-TR" sz="1700" dirty="0">
                <a:latin typeface="+mj-lt"/>
              </a:rPr>
              <a:t/>
            </a:r>
            <a:br>
              <a:rPr lang="tr-TR" sz="1700" dirty="0">
                <a:latin typeface="+mj-lt"/>
              </a:rPr>
            </a:br>
            <a:r>
              <a:rPr lang="tr-TR" sz="2900" b="1" dirty="0">
                <a:solidFill>
                  <a:srgbClr val="572314"/>
                </a:solidFill>
                <a:latin typeface="+mj-lt"/>
                <a:ea typeface="+mj-ea"/>
                <a:cs typeface="+mj-cs"/>
              </a:rPr>
              <a:t>A) </a:t>
            </a:r>
            <a:r>
              <a:rPr lang="tr-TR" sz="2900" b="1" dirty="0" err="1">
                <a:solidFill>
                  <a:srgbClr val="572314"/>
                </a:solidFill>
                <a:latin typeface="+mj-lt"/>
                <a:ea typeface="+mj-ea"/>
                <a:cs typeface="+mj-cs"/>
              </a:rPr>
              <a:t>Sosyo</a:t>
            </a:r>
            <a:r>
              <a:rPr lang="tr-TR" sz="2900" b="1" dirty="0">
                <a:solidFill>
                  <a:srgbClr val="572314"/>
                </a:solidFill>
                <a:latin typeface="+mj-lt"/>
                <a:ea typeface="+mj-ea"/>
                <a:cs typeface="+mj-cs"/>
              </a:rPr>
              <a:t>-Ekonomik Problemler</a:t>
            </a:r>
            <a:r>
              <a:rPr lang="tr-TR" sz="1700" dirty="0">
                <a:latin typeface="+mj-lt"/>
              </a:rPr>
              <a:t/>
            </a:r>
            <a:br>
              <a:rPr lang="tr-TR" sz="1700" dirty="0">
                <a:latin typeface="+mj-lt"/>
              </a:rPr>
            </a:br>
            <a:r>
              <a:rPr lang="tr-TR" sz="1700" dirty="0">
                <a:latin typeface="+mj-lt"/>
              </a:rPr>
              <a:t/>
            </a:r>
            <a:br>
              <a:rPr lang="tr-TR" sz="1700" dirty="0">
                <a:latin typeface="+mj-lt"/>
              </a:rPr>
            </a:br>
            <a:r>
              <a:rPr lang="tr-TR" sz="1700" b="1" u="sng" dirty="0">
                <a:latin typeface="+mj-lt"/>
              </a:rPr>
              <a:t>Göç: </a:t>
            </a:r>
            <a:r>
              <a:rPr lang="tr-TR" sz="1700" dirty="0">
                <a:latin typeface="+mj-lt"/>
              </a:rPr>
              <a:t>1990 ve 2000 yıllarında yapılan nüfus sayımı sonuçlarına bakıldığında, ilimiz köy nüfusunda %-13,51 oranında bir değişiklik görülmektedir. </a:t>
            </a:r>
            <a:br>
              <a:rPr lang="tr-TR" sz="1700" dirty="0">
                <a:latin typeface="+mj-lt"/>
              </a:rPr>
            </a:br>
            <a:r>
              <a:rPr lang="tr-TR" sz="1700" dirty="0">
                <a:latin typeface="+mj-lt"/>
              </a:rPr>
              <a:t/>
            </a:r>
            <a:br>
              <a:rPr lang="tr-TR" sz="1700" dirty="0">
                <a:latin typeface="+mj-lt"/>
              </a:rPr>
            </a:br>
            <a:r>
              <a:rPr lang="tr-TR" sz="1700" b="1" u="sng" dirty="0">
                <a:latin typeface="+mj-lt"/>
              </a:rPr>
              <a:t>Eğitim : </a:t>
            </a:r>
            <a:r>
              <a:rPr lang="tr-TR" sz="1700" dirty="0">
                <a:latin typeface="+mj-lt"/>
              </a:rPr>
              <a:t>İstihdamdaki kadın nüfusun yaklaşık %87’si tarım sektöründedir. Köyde istihdam edilen kadın nüfusun tamamına yakını tarımda çalışmaktadır. Kadın nüfusun yaklaşık %79’u erkek nüfusun yaklaşık %14’ü ücretsiz aile işçisidir. Tarımda çalışan erkek ve kadınların eğitim düzeyleri yeterli değildir.</a:t>
            </a:r>
            <a:br>
              <a:rPr lang="tr-TR" sz="1700" dirty="0">
                <a:latin typeface="+mj-lt"/>
              </a:rPr>
            </a:br>
            <a:r>
              <a:rPr lang="tr-TR" sz="1700" dirty="0">
                <a:latin typeface="+mj-lt"/>
              </a:rPr>
              <a:t/>
            </a:r>
            <a:br>
              <a:rPr lang="tr-TR" sz="1700" dirty="0">
                <a:latin typeface="+mj-lt"/>
              </a:rPr>
            </a:br>
            <a:r>
              <a:rPr lang="tr-TR" sz="1700" b="1" u="sng" dirty="0">
                <a:latin typeface="+mj-lt"/>
              </a:rPr>
              <a:t>Öz Sermaye Yetersizliği: </a:t>
            </a:r>
            <a:r>
              <a:rPr lang="tr-TR" sz="1700" dirty="0">
                <a:latin typeface="+mj-lt"/>
              </a:rPr>
              <a:t>Zonguldak’ta çiftçilerin büyük bir kısmının problemi ola sermaye yetersizliği bitkisel ve hayvansal üretimi olumsuz etkilemektedir. Özellikle sermaye yetersizliği üretimde girdilerin yetersiz kullanımına neden olmaktadır. </a:t>
            </a:r>
            <a:br>
              <a:rPr lang="tr-TR" sz="1700" dirty="0">
                <a:latin typeface="+mj-lt"/>
              </a:rPr>
            </a:br>
            <a:r>
              <a:rPr lang="tr-TR" sz="1700" dirty="0">
                <a:latin typeface="+mj-lt"/>
              </a:rPr>
              <a:t/>
            </a:r>
            <a:br>
              <a:rPr lang="tr-TR" sz="1700" dirty="0">
                <a:latin typeface="+mj-lt"/>
              </a:rPr>
            </a:br>
            <a:r>
              <a:rPr lang="tr-TR" sz="1700" b="1" u="sng" dirty="0">
                <a:latin typeface="+mj-lt"/>
              </a:rPr>
              <a:t>Gelir Düşüklüğü: </a:t>
            </a:r>
            <a:r>
              <a:rPr lang="tr-TR" sz="1700" dirty="0">
                <a:latin typeface="+mj-lt"/>
              </a:rPr>
              <a:t>Türkiye genelinde tarımda çalışanların geliri diğer sektörlere göre düşüktür. Bu durum Zonguldak içinde aynıdır. Tarım arazilerinin küçük, parçalı ve engebeli olması tarımsal mekanizasyonun etkisini azaltmakta, üretimde verim düşüklüğüne ve maliyetlerin yükselmesine neden olmaktadır. Üretilen tarımsal ürünlerin pazara ulaştırılmasında  gerekli alt yapı ve koordinasyonun sağlanmamış olması da gelirin azalmasına sebep olmaktadır.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Metin kutusu 1"/>
          <p:cNvSpPr txBox="1">
            <a:spLocks noChangeArrowheads="1"/>
          </p:cNvSpPr>
          <p:nvPr/>
        </p:nvSpPr>
        <p:spPr bwMode="auto">
          <a:xfrm>
            <a:off x="1258888" y="271463"/>
            <a:ext cx="7634287" cy="6294031"/>
          </a:xfrm>
          <a:prstGeom prst="rect">
            <a:avLst/>
          </a:prstGeom>
          <a:noFill/>
          <a:ln>
            <a:noFill/>
          </a:ln>
          <a:extLst/>
        </p:spPr>
        <p:txBody>
          <a:bodyPr>
            <a:spAutoFit/>
          </a:bodyPr>
          <a:lstStyle>
            <a:lvl1pPr eaLnBrk="0" hangingPunct="0">
              <a:defRPr>
                <a:solidFill>
                  <a:schemeClr val="tx1"/>
                </a:solidFill>
                <a:latin typeface="Brush Script MT" pitchFamily="66" charset="0"/>
                <a:cs typeface="Arial" pitchFamily="34" charset="0"/>
              </a:defRPr>
            </a:lvl1pPr>
            <a:lvl2pPr marL="742950" indent="-285750" eaLnBrk="0" hangingPunct="0">
              <a:defRPr>
                <a:solidFill>
                  <a:schemeClr val="tx1"/>
                </a:solidFill>
                <a:latin typeface="Brush Script MT" pitchFamily="66" charset="0"/>
                <a:cs typeface="Arial" pitchFamily="34" charset="0"/>
              </a:defRPr>
            </a:lvl2pPr>
            <a:lvl3pPr marL="1143000" indent="-228600" eaLnBrk="0" hangingPunct="0">
              <a:defRPr>
                <a:solidFill>
                  <a:schemeClr val="tx1"/>
                </a:solidFill>
                <a:latin typeface="Brush Script MT" pitchFamily="66" charset="0"/>
                <a:cs typeface="Arial" pitchFamily="34" charset="0"/>
              </a:defRPr>
            </a:lvl3pPr>
            <a:lvl4pPr marL="1600200" indent="-228600" eaLnBrk="0" hangingPunct="0">
              <a:defRPr>
                <a:solidFill>
                  <a:schemeClr val="tx1"/>
                </a:solidFill>
                <a:latin typeface="Brush Script MT" pitchFamily="66" charset="0"/>
                <a:cs typeface="Arial" pitchFamily="34" charset="0"/>
              </a:defRPr>
            </a:lvl4pPr>
            <a:lvl5pPr marL="2057400" indent="-228600" eaLnBrk="0" hangingPunct="0">
              <a:defRPr>
                <a:solidFill>
                  <a:schemeClr val="tx1"/>
                </a:solidFill>
                <a:latin typeface="Brush Script MT" pitchFamily="66" charset="0"/>
                <a:cs typeface="Arial" pitchFamily="34" charset="0"/>
              </a:defRPr>
            </a:lvl5pPr>
            <a:lvl6pPr marL="2514600" indent="-228600" eaLnBrk="0" fontAlgn="base" hangingPunct="0">
              <a:spcBef>
                <a:spcPct val="0"/>
              </a:spcBef>
              <a:spcAft>
                <a:spcPct val="0"/>
              </a:spcAft>
              <a:defRPr>
                <a:solidFill>
                  <a:schemeClr val="tx1"/>
                </a:solidFill>
                <a:latin typeface="Brush Script MT" pitchFamily="66" charset="0"/>
                <a:cs typeface="Arial" pitchFamily="34" charset="0"/>
              </a:defRPr>
            </a:lvl6pPr>
            <a:lvl7pPr marL="2971800" indent="-228600" eaLnBrk="0" fontAlgn="base" hangingPunct="0">
              <a:spcBef>
                <a:spcPct val="0"/>
              </a:spcBef>
              <a:spcAft>
                <a:spcPct val="0"/>
              </a:spcAft>
              <a:defRPr>
                <a:solidFill>
                  <a:schemeClr val="tx1"/>
                </a:solidFill>
                <a:latin typeface="Brush Script MT" pitchFamily="66" charset="0"/>
                <a:cs typeface="Arial" pitchFamily="34" charset="0"/>
              </a:defRPr>
            </a:lvl7pPr>
            <a:lvl8pPr marL="3429000" indent="-228600" eaLnBrk="0" fontAlgn="base" hangingPunct="0">
              <a:spcBef>
                <a:spcPct val="0"/>
              </a:spcBef>
              <a:spcAft>
                <a:spcPct val="0"/>
              </a:spcAft>
              <a:defRPr>
                <a:solidFill>
                  <a:schemeClr val="tx1"/>
                </a:solidFill>
                <a:latin typeface="Brush Script MT" pitchFamily="66" charset="0"/>
                <a:cs typeface="Arial" pitchFamily="34" charset="0"/>
              </a:defRPr>
            </a:lvl8pPr>
            <a:lvl9pPr marL="3886200" indent="-228600" eaLnBrk="0" fontAlgn="base" hangingPunct="0">
              <a:spcBef>
                <a:spcPct val="0"/>
              </a:spcBef>
              <a:spcAft>
                <a:spcPct val="0"/>
              </a:spcAft>
              <a:defRPr>
                <a:solidFill>
                  <a:schemeClr val="tx1"/>
                </a:solidFill>
                <a:latin typeface="Brush Script MT" pitchFamily="66" charset="0"/>
                <a:cs typeface="Arial" pitchFamily="34" charset="0"/>
              </a:defRPr>
            </a:lvl9pPr>
          </a:lstStyle>
          <a:p>
            <a:pPr eaLnBrk="1" fontAlgn="auto" hangingPunct="1">
              <a:spcBef>
                <a:spcPts val="0"/>
              </a:spcBef>
              <a:spcAft>
                <a:spcPts val="0"/>
              </a:spcAft>
              <a:defRPr/>
            </a:pPr>
            <a:r>
              <a:rPr lang="tr-TR" sz="2900" b="1" dirty="0">
                <a:solidFill>
                  <a:srgbClr val="572314"/>
                </a:solidFill>
                <a:latin typeface="+mj-lt"/>
                <a:ea typeface="+mj-ea"/>
                <a:cs typeface="+mj-cs"/>
              </a:rPr>
              <a:t>B) Üretim Problemleri</a:t>
            </a:r>
            <a:r>
              <a:rPr lang="tr-TR" sz="1700" dirty="0">
                <a:latin typeface="+mj-lt"/>
              </a:rPr>
              <a:t/>
            </a:r>
            <a:br>
              <a:rPr lang="tr-TR" sz="1700" dirty="0">
                <a:latin typeface="+mj-lt"/>
              </a:rPr>
            </a:br>
            <a:r>
              <a:rPr lang="tr-TR" sz="1700" dirty="0">
                <a:latin typeface="+mj-lt"/>
              </a:rPr>
              <a:t/>
            </a:r>
            <a:br>
              <a:rPr lang="tr-TR" sz="1700" dirty="0">
                <a:latin typeface="+mj-lt"/>
              </a:rPr>
            </a:br>
            <a:r>
              <a:rPr lang="tr-TR" sz="1700" b="1" u="sng" dirty="0">
                <a:latin typeface="+mj-lt"/>
              </a:rPr>
              <a:t>Hayvansal Üretim: </a:t>
            </a:r>
            <a:r>
              <a:rPr lang="tr-TR" sz="1700" dirty="0">
                <a:latin typeface="+mj-lt"/>
              </a:rPr>
              <a:t>Kaliteli damızlık hayvan sayısının yetersizliği, çayır ve mera alanları çok sınırlı, meraların küçük ve aşırı engebeli bir yapıya sahip oluşu, mera veriminin düşüklüğü, tarım alanlarının küçüklüğü ve işletme içi kaba yem bitkisi üretiminin yetersizliği, hayvancılık işletmelerinin küçüklüğü ve hayvan barınaklarının genellikle yetiştiriciliğe uygun olmaması, kadastro çalışmalarının tamamlanmamış olması ve diğer sebeplerden dolayı mera ıslah çalışmalarının istenilen düzeyde olmaması , hastalıklara karşı üreticilerin bilinçsiz olması ve koruyucu hekimliğin yaygınlaştırılmaması, uygun bakım ve besleme kurallarının bilinmemesi gibi nedenler hayvancılığın gelişmesini engellemektedir.</a:t>
            </a:r>
            <a:br>
              <a:rPr lang="tr-TR" sz="1700" dirty="0">
                <a:latin typeface="+mj-lt"/>
              </a:rPr>
            </a:br>
            <a:r>
              <a:rPr lang="tr-TR" sz="1700" dirty="0">
                <a:latin typeface="+mj-lt"/>
              </a:rPr>
              <a:t/>
            </a:r>
            <a:br>
              <a:rPr lang="tr-TR" sz="1700" dirty="0">
                <a:latin typeface="+mj-lt"/>
              </a:rPr>
            </a:br>
            <a:r>
              <a:rPr lang="tr-TR" sz="1700" b="1" u="sng" dirty="0">
                <a:latin typeface="+mj-lt"/>
              </a:rPr>
              <a:t>Bitkisel Üretim: </a:t>
            </a:r>
            <a:r>
              <a:rPr lang="tr-TR" sz="1700" dirty="0">
                <a:latin typeface="+mj-lt"/>
              </a:rPr>
              <a:t>Zonguldak ilinde bitkisel üretimle ilgili önemli problemleri şu şekilde sıralayabiliriz; </a:t>
            </a:r>
            <a:br>
              <a:rPr lang="tr-TR" sz="1700" dirty="0">
                <a:latin typeface="+mj-lt"/>
              </a:rPr>
            </a:br>
            <a:r>
              <a:rPr lang="tr-TR" sz="1700" dirty="0">
                <a:latin typeface="+mj-lt"/>
              </a:rPr>
              <a:t/>
            </a:r>
            <a:br>
              <a:rPr lang="tr-TR" sz="1700" dirty="0">
                <a:latin typeface="+mj-lt"/>
              </a:rPr>
            </a:br>
            <a:r>
              <a:rPr lang="tr-TR" sz="1700" dirty="0">
                <a:latin typeface="+mj-lt"/>
              </a:rPr>
              <a:t>- İl topraklarının önemli bir bölümünün engebeli oluşu, tarla tarımının gelişmesini, mevcut su kaynaklarının etkili kullanımını ve tarımsal mekanizasyonun etkilerini de sınırlı tutmuştur. </a:t>
            </a:r>
            <a:br>
              <a:rPr lang="tr-TR" sz="1700" dirty="0">
                <a:latin typeface="+mj-lt"/>
              </a:rPr>
            </a:br>
            <a:r>
              <a:rPr lang="tr-TR" sz="1700" dirty="0">
                <a:latin typeface="+mj-lt"/>
              </a:rPr>
              <a:t>- İldeki toprakların çoğunluğunun orman arazisi oluşu ve kadastro çalışmalarının yetersiz olması tarım arazilerinin hem hukuksal problemlerini arttırmakta hem de üretim planlamasının yapılmasını dolayısı ile verimi olumsuz etkilemektedir.</a:t>
            </a:r>
            <a:br>
              <a:rPr lang="tr-TR" sz="1700" dirty="0">
                <a:latin typeface="+mj-lt"/>
              </a:rPr>
            </a:br>
            <a:r>
              <a:rPr lang="tr-TR" sz="1700" dirty="0">
                <a:latin typeface="+mj-lt"/>
              </a:rPr>
              <a:t>- Sertifikalı tohum kullanımında yetersizlik vardır. Yeni üretim tekniklerinin ve kompleks tarım çalışmaları yetersizdir.</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Metin kutusu 1"/>
          <p:cNvSpPr txBox="1">
            <a:spLocks noChangeArrowheads="1"/>
          </p:cNvSpPr>
          <p:nvPr/>
        </p:nvSpPr>
        <p:spPr bwMode="auto">
          <a:xfrm>
            <a:off x="1258888" y="290513"/>
            <a:ext cx="7705725" cy="5586412"/>
          </a:xfrm>
          <a:prstGeom prst="rect">
            <a:avLst/>
          </a:prstGeom>
          <a:noFill/>
          <a:ln>
            <a:noFill/>
          </a:ln>
          <a:extLst/>
        </p:spPr>
        <p:txBody>
          <a:bodyPr>
            <a:spAutoFit/>
          </a:bodyPr>
          <a:lstStyle>
            <a:lvl1pPr eaLnBrk="0" hangingPunct="0">
              <a:defRPr>
                <a:solidFill>
                  <a:schemeClr val="tx1"/>
                </a:solidFill>
                <a:latin typeface="Brush Script MT" pitchFamily="66" charset="0"/>
                <a:cs typeface="Arial" pitchFamily="34" charset="0"/>
              </a:defRPr>
            </a:lvl1pPr>
            <a:lvl2pPr marL="742950" indent="-285750" eaLnBrk="0" hangingPunct="0">
              <a:defRPr>
                <a:solidFill>
                  <a:schemeClr val="tx1"/>
                </a:solidFill>
                <a:latin typeface="Brush Script MT" pitchFamily="66" charset="0"/>
                <a:cs typeface="Arial" pitchFamily="34" charset="0"/>
              </a:defRPr>
            </a:lvl2pPr>
            <a:lvl3pPr marL="1143000" indent="-228600" eaLnBrk="0" hangingPunct="0">
              <a:defRPr>
                <a:solidFill>
                  <a:schemeClr val="tx1"/>
                </a:solidFill>
                <a:latin typeface="Brush Script MT" pitchFamily="66" charset="0"/>
                <a:cs typeface="Arial" pitchFamily="34" charset="0"/>
              </a:defRPr>
            </a:lvl3pPr>
            <a:lvl4pPr marL="1600200" indent="-228600" eaLnBrk="0" hangingPunct="0">
              <a:defRPr>
                <a:solidFill>
                  <a:schemeClr val="tx1"/>
                </a:solidFill>
                <a:latin typeface="Brush Script MT" pitchFamily="66" charset="0"/>
                <a:cs typeface="Arial" pitchFamily="34" charset="0"/>
              </a:defRPr>
            </a:lvl4pPr>
            <a:lvl5pPr marL="2057400" indent="-228600" eaLnBrk="0" hangingPunct="0">
              <a:defRPr>
                <a:solidFill>
                  <a:schemeClr val="tx1"/>
                </a:solidFill>
                <a:latin typeface="Brush Script MT" pitchFamily="66" charset="0"/>
                <a:cs typeface="Arial" pitchFamily="34" charset="0"/>
              </a:defRPr>
            </a:lvl5pPr>
            <a:lvl6pPr marL="2514600" indent="-228600" eaLnBrk="0" fontAlgn="base" hangingPunct="0">
              <a:spcBef>
                <a:spcPct val="0"/>
              </a:spcBef>
              <a:spcAft>
                <a:spcPct val="0"/>
              </a:spcAft>
              <a:defRPr>
                <a:solidFill>
                  <a:schemeClr val="tx1"/>
                </a:solidFill>
                <a:latin typeface="Brush Script MT" pitchFamily="66" charset="0"/>
                <a:cs typeface="Arial" pitchFamily="34" charset="0"/>
              </a:defRPr>
            </a:lvl6pPr>
            <a:lvl7pPr marL="2971800" indent="-228600" eaLnBrk="0" fontAlgn="base" hangingPunct="0">
              <a:spcBef>
                <a:spcPct val="0"/>
              </a:spcBef>
              <a:spcAft>
                <a:spcPct val="0"/>
              </a:spcAft>
              <a:defRPr>
                <a:solidFill>
                  <a:schemeClr val="tx1"/>
                </a:solidFill>
                <a:latin typeface="Brush Script MT" pitchFamily="66" charset="0"/>
                <a:cs typeface="Arial" pitchFamily="34" charset="0"/>
              </a:defRPr>
            </a:lvl7pPr>
            <a:lvl8pPr marL="3429000" indent="-228600" eaLnBrk="0" fontAlgn="base" hangingPunct="0">
              <a:spcBef>
                <a:spcPct val="0"/>
              </a:spcBef>
              <a:spcAft>
                <a:spcPct val="0"/>
              </a:spcAft>
              <a:defRPr>
                <a:solidFill>
                  <a:schemeClr val="tx1"/>
                </a:solidFill>
                <a:latin typeface="Brush Script MT" pitchFamily="66" charset="0"/>
                <a:cs typeface="Arial" pitchFamily="34" charset="0"/>
              </a:defRPr>
            </a:lvl8pPr>
            <a:lvl9pPr marL="3886200" indent="-228600" eaLnBrk="0" fontAlgn="base" hangingPunct="0">
              <a:spcBef>
                <a:spcPct val="0"/>
              </a:spcBef>
              <a:spcAft>
                <a:spcPct val="0"/>
              </a:spcAft>
              <a:defRPr>
                <a:solidFill>
                  <a:schemeClr val="tx1"/>
                </a:solidFill>
                <a:latin typeface="Brush Script MT" pitchFamily="66" charset="0"/>
                <a:cs typeface="Arial" pitchFamily="34" charset="0"/>
              </a:defRPr>
            </a:lvl9pPr>
          </a:lstStyle>
          <a:p>
            <a:pPr eaLnBrk="1" fontAlgn="auto" hangingPunct="1">
              <a:spcBef>
                <a:spcPts val="0"/>
              </a:spcBef>
              <a:spcAft>
                <a:spcPts val="0"/>
              </a:spcAft>
              <a:defRPr/>
            </a:pPr>
            <a:r>
              <a:rPr lang="tr-TR" sz="1700" dirty="0">
                <a:latin typeface="+mj-lt"/>
              </a:rPr>
              <a:t>- İlimizde küçük parçalar halindeki tarım arazileri miras yolu ile daha küçük parçalara ayrılmaktadır yada müşterek arazi (</a:t>
            </a:r>
            <a:r>
              <a:rPr lang="tr-TR" sz="1700" dirty="0" err="1">
                <a:latin typeface="+mj-lt"/>
              </a:rPr>
              <a:t>sabangez</a:t>
            </a:r>
            <a:r>
              <a:rPr lang="tr-TR" sz="1700" dirty="0">
                <a:latin typeface="+mj-lt"/>
              </a:rPr>
              <a:t>) konumuna gelmektedir. Bu durum tarım topraklarının muhafaza ve iyileştirilmesi yanında uzun vadeli yatırımları da engellemektedir. </a:t>
            </a:r>
            <a:r>
              <a:rPr lang="tr-TR" sz="1700" dirty="0" smtClean="0">
                <a:latin typeface="+mj-lt"/>
              </a:rPr>
              <a:t/>
            </a:r>
            <a:br>
              <a:rPr lang="tr-TR" sz="1700" dirty="0" smtClean="0">
                <a:latin typeface="+mj-lt"/>
              </a:rPr>
            </a:br>
            <a:r>
              <a:rPr lang="tr-TR" sz="1700" dirty="0">
                <a:latin typeface="+mj-lt"/>
              </a:rPr>
              <a:t/>
            </a:r>
            <a:br>
              <a:rPr lang="tr-TR" sz="1700" dirty="0">
                <a:latin typeface="+mj-lt"/>
              </a:rPr>
            </a:br>
            <a:r>
              <a:rPr lang="tr-TR" sz="1700" dirty="0">
                <a:latin typeface="+mj-lt"/>
              </a:rPr>
              <a:t>- İl genelinde erozyon problemi vardır. Toprak yapısına bağlı olarak yağmur sularının alt tabakalara iletilememesi yüzey veya yüzey altı akışlarına neden olmaktadır. Bu durum bitkisel üretimde ilkbahar ve sonbahar mevsiminde, toprağın geç tava gelmesine ve köklerin çürümesine sebep olmaktadır. Yağmur düşmeyen mevsimlerde (geçirimsizlik nedeniyle yeterli su rezervi oluşturulamadığından) daha fazla suya ihtiyaç duyulmaktadır</a:t>
            </a:r>
            <a:r>
              <a:rPr lang="tr-TR" sz="1700" dirty="0" smtClean="0">
                <a:latin typeface="+mj-lt"/>
              </a:rPr>
              <a:t>.</a:t>
            </a:r>
            <a:br>
              <a:rPr lang="tr-TR" sz="1700" dirty="0" smtClean="0">
                <a:latin typeface="+mj-lt"/>
              </a:rPr>
            </a:br>
            <a:r>
              <a:rPr lang="tr-TR" sz="1700" dirty="0">
                <a:latin typeface="+mj-lt"/>
              </a:rPr>
              <a:t/>
            </a:r>
            <a:br>
              <a:rPr lang="tr-TR" sz="1700" dirty="0">
                <a:latin typeface="+mj-lt"/>
              </a:rPr>
            </a:br>
            <a:r>
              <a:rPr lang="tr-TR" sz="1700" dirty="0">
                <a:latin typeface="+mj-lt"/>
              </a:rPr>
              <a:t>- İlin arazi yapısı ve kömür havzası ile ilgili yürürlükte olan Arazi-i </a:t>
            </a:r>
            <a:r>
              <a:rPr lang="tr-TR" sz="1700" dirty="0" err="1">
                <a:latin typeface="+mj-lt"/>
              </a:rPr>
              <a:t>Fehmiye</a:t>
            </a:r>
            <a:r>
              <a:rPr lang="tr-TR" sz="1700" dirty="0">
                <a:latin typeface="+mj-lt"/>
              </a:rPr>
              <a:t> Kanunu nedeniyle kadastro çalışmaları tamamlanmadığı için gerek zirai kredilerinin kullandırılmasında, gerekse zirai teşvik çalışmalarında çiftçiler Ziraat Bankaların da büyük zorluklarla karşılaşmaktadırlar. Zirai kredilerin kullandırılmasında yetiştiricilerden genelde ipotek, hatırlı kefil istenmekte, müteselsil kefalete banka şubeleri itibar etmemektedirler. Bu nedenle Zonguldak’ta zirai kredi ve teşviklerden çok az sayıda çiftçi faydalanabilmektedir.</a:t>
            </a:r>
            <a:br>
              <a:rPr lang="tr-TR" sz="1700" dirty="0">
                <a:latin typeface="+mj-lt"/>
              </a:rPr>
            </a:br>
            <a:r>
              <a:rPr lang="tr-TR" sz="1700" dirty="0">
                <a:latin typeface="+mj-lt"/>
              </a:rPr>
              <a:t/>
            </a:r>
            <a:br>
              <a:rPr lang="tr-TR" sz="1700" dirty="0">
                <a:latin typeface="+mj-lt"/>
              </a:rPr>
            </a:br>
            <a:endParaRPr lang="tr-TR" sz="1700" dirty="0">
              <a:latin typeface="+mj-l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normAutofit fontScale="90000"/>
          </a:bodyPr>
          <a:lstStyle/>
          <a:p>
            <a:pPr eaLnBrk="1" fontAlgn="auto" hangingPunct="1">
              <a:spcAft>
                <a:spcPts val="0"/>
              </a:spcAft>
              <a:defRPr/>
            </a:pPr>
            <a:r>
              <a:rPr lang="tr-TR" sz="3200" b="1" dirty="0">
                <a:effectLst/>
              </a:rPr>
              <a:t>C) İl Müdürlüğümüz Problemleri</a:t>
            </a:r>
            <a:r>
              <a:rPr lang="tr-TR" sz="4600" dirty="0" smtClean="0">
                <a:solidFill>
                  <a:srgbClr val="FF3300"/>
                </a:solidFill>
              </a:rPr>
              <a:t/>
            </a:r>
            <a:br>
              <a:rPr lang="tr-TR" sz="4600" dirty="0" smtClean="0">
                <a:solidFill>
                  <a:srgbClr val="FF3300"/>
                </a:solidFill>
              </a:rPr>
            </a:br>
            <a:endParaRPr lang="tr-TR" sz="4600" dirty="0" smtClean="0">
              <a:solidFill>
                <a:srgbClr val="FF3300"/>
              </a:solidFill>
            </a:endParaRPr>
          </a:p>
        </p:txBody>
      </p:sp>
      <p:sp>
        <p:nvSpPr>
          <p:cNvPr id="95234" name="Rectangle 3"/>
          <p:cNvSpPr>
            <a:spLocks noGrp="1"/>
          </p:cNvSpPr>
          <p:nvPr>
            <p:ph type="body" idx="1"/>
          </p:nvPr>
        </p:nvSpPr>
        <p:spPr>
          <a:xfrm>
            <a:off x="1331913" y="1125538"/>
            <a:ext cx="7366000" cy="2951534"/>
          </a:xfrm>
        </p:spPr>
        <p:txBody>
          <a:bodyPr/>
          <a:lstStyle/>
          <a:p>
            <a:pPr algn="just" eaLnBrk="1" hangingPunct="1">
              <a:lnSpc>
                <a:spcPct val="80000"/>
              </a:lnSpc>
              <a:spcBef>
                <a:spcPct val="0"/>
              </a:spcBef>
              <a:buClrTx/>
              <a:buSzTx/>
              <a:buFontTx/>
              <a:buNone/>
            </a:pPr>
            <a:r>
              <a:rPr lang="tr-TR" sz="1700" dirty="0" smtClean="0"/>
              <a:t>Müdürlüğümüz ilçeleri ile birlikte  teknik personel  sıkıntısı yaşamaktadır. İlimizin</a:t>
            </a:r>
          </a:p>
          <a:p>
            <a:pPr algn="just" eaLnBrk="1" hangingPunct="1">
              <a:lnSpc>
                <a:spcPct val="80000"/>
              </a:lnSpc>
              <a:spcBef>
                <a:spcPct val="0"/>
              </a:spcBef>
              <a:buClrTx/>
              <a:buSzTx/>
              <a:buFontTx/>
              <a:buNone/>
            </a:pPr>
            <a:r>
              <a:rPr lang="tr-TR" sz="1700" dirty="0" smtClean="0"/>
              <a:t>2. bölge olması itibarı ile tayin dönemlerinde ilimizden başka illere atamalar</a:t>
            </a:r>
          </a:p>
          <a:p>
            <a:pPr algn="just" eaLnBrk="1" hangingPunct="1">
              <a:lnSpc>
                <a:spcPct val="80000"/>
              </a:lnSpc>
              <a:spcBef>
                <a:spcPct val="0"/>
              </a:spcBef>
              <a:buClrTx/>
              <a:buSzTx/>
              <a:buFontTx/>
              <a:buNone/>
            </a:pPr>
            <a:r>
              <a:rPr lang="tr-TR" sz="1700" dirty="0" smtClean="0"/>
              <a:t>olduğu halde tayine  kapalı olduğu için  genelde ilimize atama yapılmamaktadır. Bu </a:t>
            </a:r>
          </a:p>
          <a:p>
            <a:pPr algn="just" eaLnBrk="1" hangingPunct="1">
              <a:lnSpc>
                <a:spcPct val="80000"/>
              </a:lnSpc>
              <a:spcBef>
                <a:spcPct val="0"/>
              </a:spcBef>
              <a:buClrTx/>
              <a:buSzTx/>
              <a:buFontTx/>
              <a:buNone/>
            </a:pPr>
            <a:r>
              <a:rPr lang="tr-TR" sz="1700" dirty="0" smtClean="0"/>
              <a:t>durum gittikçe  personel açığının büyümesine yol açmaktadır.  Yeni kurulan 2 ilçe</a:t>
            </a:r>
          </a:p>
          <a:p>
            <a:pPr algn="just" eaLnBrk="1" hangingPunct="1">
              <a:lnSpc>
                <a:spcPct val="80000"/>
              </a:lnSpc>
              <a:spcBef>
                <a:spcPct val="0"/>
              </a:spcBef>
              <a:buClrTx/>
              <a:buSzTx/>
              <a:buFontTx/>
              <a:buNone/>
            </a:pPr>
            <a:r>
              <a:rPr lang="tr-TR" sz="1700" dirty="0" smtClean="0"/>
              <a:t>ile birlikte ihtiyaç daha da artmıştır. Açıktan atanan personel ise henüz deneyimsiz</a:t>
            </a:r>
          </a:p>
          <a:p>
            <a:pPr eaLnBrk="1" hangingPunct="1">
              <a:lnSpc>
                <a:spcPct val="80000"/>
              </a:lnSpc>
              <a:spcBef>
                <a:spcPct val="0"/>
              </a:spcBef>
              <a:buClrTx/>
              <a:buSzTx/>
              <a:buFontTx/>
              <a:buNone/>
            </a:pPr>
            <a:r>
              <a:rPr lang="tr-TR" sz="1700" dirty="0" smtClean="0"/>
              <a:t>olduğu için hizmetlerin yürütülmesinde yetersiz kalmaktadır. </a:t>
            </a:r>
            <a:br>
              <a:rPr lang="tr-TR" sz="1700" dirty="0" smtClean="0"/>
            </a:br>
            <a:endParaRPr lang="tr-TR" sz="1700" dirty="0" smtClean="0"/>
          </a:p>
          <a:p>
            <a:pPr algn="just" eaLnBrk="1" hangingPunct="1">
              <a:lnSpc>
                <a:spcPct val="80000"/>
              </a:lnSpc>
              <a:spcBef>
                <a:spcPct val="0"/>
              </a:spcBef>
              <a:buClrTx/>
              <a:buSzTx/>
              <a:buFontTx/>
              <a:buNone/>
            </a:pPr>
            <a:r>
              <a:rPr lang="tr-TR" sz="1700" dirty="0" smtClean="0"/>
              <a:t>Kısıtlı imkanlarla en iyi hizmeti vermeye çalışan İl Müdürlüğümüz personel sayısı</a:t>
            </a:r>
          </a:p>
          <a:p>
            <a:pPr algn="just" eaLnBrk="1" hangingPunct="1">
              <a:lnSpc>
                <a:spcPct val="80000"/>
              </a:lnSpc>
              <a:spcBef>
                <a:spcPct val="0"/>
              </a:spcBef>
              <a:buClrTx/>
              <a:buSzTx/>
              <a:buFontTx/>
              <a:buNone/>
            </a:pPr>
            <a:r>
              <a:rPr lang="tr-TR" sz="1700" dirty="0" smtClean="0"/>
              <a:t>olarak yeterli hale geldiğinde İlimiz halkına daha kaliteli ve zamanında hizmet</a:t>
            </a:r>
          </a:p>
          <a:p>
            <a:pPr algn="just" eaLnBrk="1" hangingPunct="1">
              <a:lnSpc>
                <a:spcPct val="80000"/>
              </a:lnSpc>
              <a:spcBef>
                <a:spcPct val="0"/>
              </a:spcBef>
              <a:buClrTx/>
              <a:buSzTx/>
              <a:buFontTx/>
              <a:buNone/>
            </a:pPr>
            <a:r>
              <a:rPr lang="tr-TR" sz="1700" dirty="0" smtClean="0"/>
              <a:t>götürebilecektir. Ayrıca stratejik bir sektör olarak kabul edilen tarım sektörüne</a:t>
            </a:r>
          </a:p>
          <a:p>
            <a:pPr algn="just" eaLnBrk="1" hangingPunct="1">
              <a:lnSpc>
                <a:spcPct val="80000"/>
              </a:lnSpc>
              <a:spcBef>
                <a:spcPct val="0"/>
              </a:spcBef>
              <a:buClrTx/>
              <a:buSzTx/>
              <a:buFontTx/>
              <a:buNone/>
            </a:pPr>
            <a:r>
              <a:rPr lang="tr-TR" sz="1700" dirty="0" smtClean="0"/>
              <a:t>ayrılan kaynak miktarlarının arttırılması tarımsal üretim miktarına reel olarak</a:t>
            </a:r>
          </a:p>
          <a:p>
            <a:pPr algn="just" eaLnBrk="1" hangingPunct="1">
              <a:lnSpc>
                <a:spcPct val="80000"/>
              </a:lnSpc>
              <a:spcBef>
                <a:spcPct val="0"/>
              </a:spcBef>
              <a:buClrTx/>
              <a:buSzTx/>
              <a:buFontTx/>
              <a:buNone/>
            </a:pPr>
            <a:r>
              <a:rPr lang="tr-TR" sz="1700" dirty="0" smtClean="0"/>
              <a:t>yansıyacaktır. Bu sebeple  gerekli düzenlemelerle özellikle personel açığının bir an </a:t>
            </a:r>
          </a:p>
          <a:p>
            <a:pPr algn="just" eaLnBrk="1" hangingPunct="1">
              <a:lnSpc>
                <a:spcPct val="80000"/>
              </a:lnSpc>
              <a:spcBef>
                <a:spcPct val="0"/>
              </a:spcBef>
              <a:buClrTx/>
              <a:buSzTx/>
              <a:buFontTx/>
              <a:buNone/>
            </a:pPr>
            <a:r>
              <a:rPr lang="tr-TR" sz="1700" dirty="0" smtClean="0"/>
              <a:t>önce giderilmesinde fayda vardır.</a:t>
            </a:r>
          </a:p>
          <a:p>
            <a:pPr eaLnBrk="1" hangingPunct="1">
              <a:lnSpc>
                <a:spcPct val="80000"/>
              </a:lnSpc>
            </a:pPr>
            <a:endParaRPr lang="tr-TR" sz="1700"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350" y="2636838"/>
            <a:ext cx="7497763" cy="1584325"/>
          </a:xfrm>
        </p:spPr>
        <p:txBody>
          <a:bodyPr/>
          <a:lstStyle/>
          <a:p>
            <a:pPr eaLnBrk="1" fontAlgn="auto" hangingPunct="1">
              <a:spcAft>
                <a:spcPts val="0"/>
              </a:spcAft>
              <a:defRPr/>
            </a:pPr>
            <a:r>
              <a:rPr lang="tr-TR" b="1" dirty="0" smtClean="0">
                <a:solidFill>
                  <a:schemeClr val="tx2">
                    <a:satMod val="130000"/>
                  </a:schemeClr>
                </a:solidFill>
              </a:rPr>
              <a:t>Arz Ederim.</a:t>
            </a:r>
            <a:endParaRPr lang="tr-TR" b="1"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99" name="Object 19"/>
          <p:cNvGraphicFramePr>
            <a:graphicFrameLocks noGrp="1"/>
          </p:cNvGraphicFramePr>
          <p:nvPr>
            <p:ph idx="1"/>
          </p:nvPr>
        </p:nvGraphicFramePr>
        <p:xfrm>
          <a:off x="1784350" y="3449638"/>
          <a:ext cx="6294438" cy="3630612"/>
        </p:xfrm>
        <a:graphic>
          <a:graphicData uri="http://schemas.openxmlformats.org/presentationml/2006/ole">
            <mc:AlternateContent xmlns:mc="http://schemas.openxmlformats.org/markup-compatibility/2006">
              <mc:Choice xmlns:v="urn:schemas-microsoft-com:vml" Requires="v">
                <p:oleObj spid="_x0000_s20548" r:id="rId3" imgW="6291617" imgH="3627434" progId="Excel.Chart.8">
                  <p:embed/>
                </p:oleObj>
              </mc:Choice>
              <mc:Fallback>
                <p:oleObj r:id="rId3" imgW="6291617" imgH="3627434" progId="Excel.Chart.8">
                  <p:embed/>
                  <p:pic>
                    <p:nvPicPr>
                      <p:cNvPr id="0" name="Picture 19"/>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4350" y="3449638"/>
                        <a:ext cx="6294438" cy="3630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o 4"/>
          <p:cNvGraphicFramePr>
            <a:graphicFrameLocks noGrp="1"/>
          </p:cNvGraphicFramePr>
          <p:nvPr/>
        </p:nvGraphicFramePr>
        <p:xfrm>
          <a:off x="1979613" y="1143000"/>
          <a:ext cx="6336704" cy="1854200"/>
        </p:xfrm>
        <a:graphic>
          <a:graphicData uri="http://schemas.openxmlformats.org/drawingml/2006/table">
            <a:tbl>
              <a:tblPr firstRow="1" bandRow="1">
                <a:tableStyleId>{7DF18680-E054-41AD-8BC1-D1AEF772440D}</a:tableStyleId>
              </a:tblPr>
              <a:tblGrid>
                <a:gridCol w="3528392"/>
                <a:gridCol w="2808312"/>
              </a:tblGrid>
              <a:tr h="370840">
                <a:tc>
                  <a:txBody>
                    <a:bodyPr/>
                    <a:lstStyle/>
                    <a:p>
                      <a:r>
                        <a:rPr lang="tr-TR" b="0" dirty="0" smtClean="0">
                          <a:solidFill>
                            <a:schemeClr val="tx1"/>
                          </a:solidFill>
                        </a:rPr>
                        <a:t>Tarım Arazisi</a:t>
                      </a:r>
                      <a:endParaRPr lang="tr-TR"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tr-TR" b="0" dirty="0" smtClean="0">
                          <a:solidFill>
                            <a:schemeClr val="tx1"/>
                          </a:solidFill>
                        </a:rPr>
                        <a:t>137.471 Ha</a:t>
                      </a:r>
                      <a:endParaRPr lang="tr-TR"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r h="370840">
                <a:tc>
                  <a:txBody>
                    <a:bodyPr/>
                    <a:lstStyle/>
                    <a:p>
                      <a:r>
                        <a:rPr lang="tr-TR" dirty="0" smtClean="0"/>
                        <a:t>Ormanlık - Fundalık</a:t>
                      </a:r>
                      <a:endParaRPr lang="tr-TR" dirty="0"/>
                    </a:p>
                  </a:txBody>
                  <a:tcPr>
                    <a:lnT w="38100" cmpd="sng">
                      <a:noFill/>
                    </a:lnT>
                  </a:tcPr>
                </a:tc>
                <a:tc>
                  <a:txBody>
                    <a:bodyPr/>
                    <a:lstStyle/>
                    <a:p>
                      <a:pPr algn="r"/>
                      <a:r>
                        <a:rPr lang="tr-TR" dirty="0" smtClean="0"/>
                        <a:t>194.021 Ha</a:t>
                      </a:r>
                      <a:endParaRPr lang="tr-TR" dirty="0"/>
                    </a:p>
                  </a:txBody>
                  <a:tcPr>
                    <a:lnT w="38100" cmpd="sng">
                      <a:noFill/>
                    </a:lnT>
                  </a:tcPr>
                </a:tc>
              </a:tr>
              <a:tr h="370840">
                <a:tc>
                  <a:txBody>
                    <a:bodyPr/>
                    <a:lstStyle/>
                    <a:p>
                      <a:r>
                        <a:rPr lang="tr-TR" dirty="0" smtClean="0"/>
                        <a:t>Mera Alanı</a:t>
                      </a:r>
                      <a:endParaRPr lang="tr-TR" dirty="0"/>
                    </a:p>
                  </a:txBody>
                  <a:tcPr/>
                </a:tc>
                <a:tc>
                  <a:txBody>
                    <a:bodyPr/>
                    <a:lstStyle/>
                    <a:p>
                      <a:pPr algn="r"/>
                      <a:r>
                        <a:rPr lang="tr-TR" dirty="0" smtClean="0"/>
                        <a:t>1.557 Ha</a:t>
                      </a:r>
                      <a:endParaRPr lang="tr-TR" dirty="0"/>
                    </a:p>
                  </a:txBody>
                  <a:tcPr/>
                </a:tc>
              </a:tr>
              <a:tr h="370840">
                <a:tc>
                  <a:txBody>
                    <a:bodyPr/>
                    <a:lstStyle/>
                    <a:p>
                      <a:r>
                        <a:rPr lang="tr-TR" dirty="0" smtClean="0"/>
                        <a:t>Tarım Dışı Alan</a:t>
                      </a:r>
                      <a:endParaRPr lang="tr-TR" dirty="0"/>
                    </a:p>
                  </a:txBody>
                  <a:tcPr/>
                </a:tc>
                <a:tc>
                  <a:txBody>
                    <a:bodyPr/>
                    <a:lstStyle/>
                    <a:p>
                      <a:pPr algn="r"/>
                      <a:r>
                        <a:rPr lang="tr-TR" dirty="0" smtClean="0"/>
                        <a:t>10.128</a:t>
                      </a:r>
                      <a:r>
                        <a:rPr lang="tr-TR" baseline="0" dirty="0" smtClean="0"/>
                        <a:t> Ha</a:t>
                      </a:r>
                      <a:endParaRPr lang="tr-TR" dirty="0"/>
                    </a:p>
                  </a:txBody>
                  <a:tcPr/>
                </a:tc>
              </a:tr>
              <a:tr h="370840">
                <a:tc>
                  <a:txBody>
                    <a:bodyPr/>
                    <a:lstStyle/>
                    <a:p>
                      <a:pPr marL="0" algn="r" rtl="0" eaLnBrk="1" latinLnBrk="0" hangingPunct="1"/>
                      <a:r>
                        <a:rPr kumimoji="0" lang="tr-TR" b="1" kern="1200" dirty="0" smtClean="0">
                          <a:solidFill>
                            <a:schemeClr val="bg1"/>
                          </a:solidFill>
                          <a:latin typeface="+mn-lt"/>
                          <a:ea typeface="+mn-ea"/>
                          <a:cs typeface="+mn-cs"/>
                        </a:rPr>
                        <a:t>TOPLAM</a:t>
                      </a:r>
                      <a:endParaRPr kumimoji="0" lang="tr-TR" b="1" kern="1200" dirty="0">
                        <a:solidFill>
                          <a:schemeClr val="bg1"/>
                        </a:solidFill>
                        <a:latin typeface="+mn-lt"/>
                        <a:ea typeface="+mn-ea"/>
                        <a:cs typeface="+mn-cs"/>
                      </a:endParaRPr>
                    </a:p>
                  </a:txBody>
                  <a:tcPr>
                    <a:solidFill>
                      <a:schemeClr val="accent5"/>
                    </a:solidFill>
                  </a:tcPr>
                </a:tc>
                <a:tc>
                  <a:txBody>
                    <a:bodyPr/>
                    <a:lstStyle/>
                    <a:p>
                      <a:pPr marL="0" algn="r" rtl="0" eaLnBrk="1" latinLnBrk="0" hangingPunct="1"/>
                      <a:r>
                        <a:rPr kumimoji="0" lang="tr-TR" b="1" kern="1200" dirty="0" smtClean="0">
                          <a:solidFill>
                            <a:schemeClr val="bg1"/>
                          </a:solidFill>
                          <a:latin typeface="+mn-lt"/>
                          <a:ea typeface="+mn-ea"/>
                          <a:cs typeface="+mn-cs"/>
                        </a:rPr>
                        <a:t>343.037 Ha</a:t>
                      </a:r>
                      <a:endParaRPr kumimoji="0" lang="tr-TR" b="1" kern="1200" dirty="0">
                        <a:solidFill>
                          <a:schemeClr val="bg1"/>
                        </a:solidFill>
                        <a:latin typeface="+mn-lt"/>
                        <a:ea typeface="+mn-ea"/>
                        <a:cs typeface="+mn-cs"/>
                      </a:endParaRPr>
                    </a:p>
                  </a:txBody>
                  <a:tcPr>
                    <a:solidFill>
                      <a:schemeClr val="accent5"/>
                    </a:solidFill>
                  </a:tcPr>
                </a:tc>
              </a:tr>
            </a:tbl>
          </a:graphicData>
        </a:graphic>
      </p:graphicFrame>
      <p:sp>
        <p:nvSpPr>
          <p:cNvPr id="20518" name="Metin kutusu 5"/>
          <p:cNvSpPr txBox="1">
            <a:spLocks noChangeArrowheads="1"/>
          </p:cNvSpPr>
          <p:nvPr/>
        </p:nvSpPr>
        <p:spPr bwMode="auto">
          <a:xfrm>
            <a:off x="1979613" y="3068638"/>
            <a:ext cx="4464050" cy="369887"/>
          </a:xfrm>
          <a:prstGeom prst="rect">
            <a:avLst/>
          </a:prstGeom>
          <a:noFill/>
          <a:ln w="9525">
            <a:noFill/>
            <a:miter lim="800000"/>
            <a:headEnd/>
            <a:tailEnd/>
          </a:ln>
        </p:spPr>
        <p:txBody>
          <a:bodyPr>
            <a:spAutoFit/>
          </a:bodyPr>
          <a:lstStyle/>
          <a:p>
            <a:r>
              <a:rPr lang="tr-TR">
                <a:solidFill>
                  <a:srgbClr val="C00000"/>
                </a:solidFill>
                <a:latin typeface="Gill Sans MT" pitchFamily="34" charset="0"/>
              </a:rPr>
              <a:t>* İlin mera alanı 0,4’tür.</a:t>
            </a:r>
          </a:p>
        </p:txBody>
      </p:sp>
      <p:sp>
        <p:nvSpPr>
          <p:cNvPr id="20519" name="Başlık 1"/>
          <p:cNvSpPr>
            <a:spLocks noGrp="1"/>
          </p:cNvSpPr>
          <p:nvPr>
            <p:ph type="title"/>
          </p:nvPr>
        </p:nvSpPr>
        <p:spPr bwMode="auto">
          <a:xfrm>
            <a:off x="1970088" y="115888"/>
            <a:ext cx="6273800" cy="1143000"/>
          </a:xfrm>
        </p:spPr>
        <p:txBody>
          <a:bodyPr vert="horz" wrap="square" lIns="91440" tIns="45720" rIns="91440" bIns="45720" numCol="1" anchorCtr="0" compatLnSpc="1">
            <a:prstTxWarp prst="textNoShape">
              <a:avLst/>
            </a:prstTxWarp>
          </a:bodyPr>
          <a:lstStyle/>
          <a:p>
            <a:pPr eaLnBrk="1" hangingPunct="1"/>
            <a:r>
              <a:rPr lang="tr-TR" sz="3200" b="1" smtClean="0">
                <a:effectLst/>
              </a:rPr>
              <a:t>Zonguldak İli Arazi Dağılımı</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26169D-F3BD-4BD7-B7DE-CEDB3DC6032D}"/>
</file>

<file path=customXml/itemProps2.xml><?xml version="1.0" encoding="utf-8"?>
<ds:datastoreItem xmlns:ds="http://schemas.openxmlformats.org/officeDocument/2006/customXml" ds:itemID="{3A140CC8-DD31-4836-BAEE-6441563B1BE5}"/>
</file>

<file path=customXml/itemProps3.xml><?xml version="1.0" encoding="utf-8"?>
<ds:datastoreItem xmlns:ds="http://schemas.openxmlformats.org/officeDocument/2006/customXml" ds:itemID="{158AEA5C-89AC-4987-9A77-A817168B59E4}"/>
</file>

<file path=docProps/app.xml><?xml version="1.0" encoding="utf-8"?>
<Properties xmlns="http://schemas.openxmlformats.org/officeDocument/2006/extended-properties" xmlns:vt="http://schemas.openxmlformats.org/officeDocument/2006/docPropsVTypes">
  <Template>Solstice</Template>
  <TotalTime>32600</TotalTime>
  <Words>5667</Words>
  <Application>Microsoft Office PowerPoint</Application>
  <PresentationFormat>Ekran Gösterisi (4:3)</PresentationFormat>
  <Paragraphs>2798</Paragraphs>
  <Slides>87</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87</vt:i4>
      </vt:variant>
    </vt:vector>
  </HeadingPairs>
  <TitlesOfParts>
    <vt:vector size="89" baseType="lpstr">
      <vt:lpstr>Gündönümü</vt:lpstr>
      <vt:lpstr>Microsoft Excel Grafiği</vt:lpstr>
      <vt:lpstr>T.C.  ZONGULDAK VALİLİĞİ</vt:lpstr>
      <vt:lpstr>Zonguldak İli Genel Bilgileri</vt:lpstr>
      <vt:lpstr>İl Müdürlüğü Kadro ve Personel Durumu</vt:lpstr>
      <vt:lpstr>İl ve İlçeler Mevcut Personel Durumu</vt:lpstr>
      <vt:lpstr>PowerPoint Sunusu</vt:lpstr>
      <vt:lpstr>İl Geneli Personel Durumu</vt:lpstr>
      <vt:lpstr>Bina, Lojman, Diğer Yardımcı ve Sosyal Tesisler</vt:lpstr>
      <vt:lpstr>Zonguldak’ta Üretici Kaydı</vt:lpstr>
      <vt:lpstr>Zonguldak İli Arazi Dağılımı</vt:lpstr>
      <vt:lpstr>Zonguldak İli Tarım Arazileri Dağılımı</vt:lpstr>
      <vt:lpstr>PowerPoint Sunusu</vt:lpstr>
      <vt:lpstr>İlin Tarımsal Ürün Yetiştiriciliği Verileri</vt:lpstr>
      <vt:lpstr>İlin Sera Varlığı</vt:lpstr>
      <vt:lpstr>Sebzecilik İstatistikleri (2013)</vt:lpstr>
      <vt:lpstr>Meyvecilik İstatistikleri (2013)</vt:lpstr>
      <vt:lpstr>Tarla Bitkileri İstatistikleri (2013)</vt:lpstr>
      <vt:lpstr>Hayvan Sayıları ve Hayvansal Üretim</vt:lpstr>
      <vt:lpstr>PowerPoint Sunusu</vt:lpstr>
      <vt:lpstr>PowerPoint Sunusu</vt:lpstr>
      <vt:lpstr>İl Genelinde Denetim Sayıları</vt:lpstr>
      <vt:lpstr>PowerPoint Sunusu</vt:lpstr>
      <vt:lpstr>İlimiz 2013 Yılı İthalat ve İhracat Bilgileri</vt:lpstr>
      <vt:lpstr>PowerPoint Sunusu</vt:lpstr>
      <vt:lpstr>PowerPoint Sunusu</vt:lpstr>
      <vt:lpstr>İl Özel İdaresi Bütçeli Faaliyetler</vt:lpstr>
      <vt:lpstr>2013 Yılı Eğitim, Faaliyet Çalışmaları</vt:lpstr>
      <vt:lpstr>2013 Yılı Makine Ekipman Yatırımları Dağıtımı Yapılan Alet-Ekipman Listesi</vt:lpstr>
      <vt:lpstr>Tarımsal Destekleme ve Teşvikler</vt:lpstr>
      <vt:lpstr>PowerPoint Sunusu</vt:lpstr>
      <vt:lpstr>PowerPoint Sunusu</vt:lpstr>
      <vt:lpstr>Gıda ve Yem Şube Müdürlüğü</vt:lpstr>
      <vt:lpstr>PowerPoint Sunusu</vt:lpstr>
      <vt:lpstr>PowerPoint Sunusu</vt:lpstr>
      <vt:lpstr>2013 Yılı Gıda Kontrol Planı ve Uygulamaları</vt:lpstr>
      <vt:lpstr>PowerPoint Sunusu</vt:lpstr>
      <vt:lpstr>Bakanlık Yıllık Gıda Kontrol Planı Ve Uygulamaları</vt:lpstr>
      <vt:lpstr>PowerPoint Sunusu</vt:lpstr>
      <vt:lpstr>İl Genelinde Yapılan Alo Gıda 174 Şikayet Sayıları</vt:lpstr>
      <vt:lpstr>PowerPoint Sunusu</vt:lpstr>
      <vt:lpstr>Zonguldak İli Eğitim Ve Bilgilendirme Faaliyetleri </vt:lpstr>
      <vt:lpstr>PowerPoint Sunusu</vt:lpstr>
      <vt:lpstr>Bitkisel Üretim ve Bitki Sağlığı Şube Müdürlüğü</vt:lpstr>
      <vt:lpstr>Mera Islah ve Amenajman Projeleri</vt:lpstr>
      <vt:lpstr>Mera Tespit e Tahdit Çalışmaları</vt:lpstr>
      <vt:lpstr>4342 Sayılı Mera Yasası Çalışmaları Sonucu</vt:lpstr>
      <vt:lpstr>İyi Tarım Uygulamaları</vt:lpstr>
      <vt:lpstr>Çatak Projesi</vt:lpstr>
      <vt:lpstr>PowerPoint Sunusu</vt:lpstr>
      <vt:lpstr>İthal Edilen Ürünler İçin</vt:lpstr>
      <vt:lpstr>Bitki Hastalık ve Zararlıları İle Mücadele</vt:lpstr>
      <vt:lpstr>Koordinasyon ve Tarımsal Veriler Şube Müdürlüğü</vt:lpstr>
      <vt:lpstr>2013 Yılı Çiftçi Toplantısı Faaliyetleri</vt:lpstr>
      <vt:lpstr>PowerPoint Sunusu</vt:lpstr>
      <vt:lpstr>PowerPoint Sunusu</vt:lpstr>
      <vt:lpstr>PowerPoint Sunusu</vt:lpstr>
      <vt:lpstr>PowerPoint Sunusu</vt:lpstr>
      <vt:lpstr>Kadın Çiftçiler Yarışıyor Bilgi ve Proje Yarışması</vt:lpstr>
      <vt:lpstr>Hayvan Sağlığı Yetiştiriciliği ve Su Ürünleri Şube Müdürlüğü</vt:lpstr>
      <vt:lpstr>2013 Yılı Suni Tohumlama İstatistik Raporu (İl Geneli)</vt:lpstr>
      <vt:lpstr>2013 Yılı İl Geneli Salgın Hastalıklar Raporu</vt:lpstr>
      <vt:lpstr> Hayvansal Ürün Geçişi (Transit)</vt:lpstr>
      <vt:lpstr>Su Ürünleri Çalışmaları</vt:lpstr>
      <vt:lpstr>2013 Yılı Gemi, Gerçek Kişi ve Amatör Ruhsat Sayıları</vt:lpstr>
      <vt:lpstr>2013 Yılında Ruhsat Tezkereleri İle İlgili Yapılan İşlemler</vt:lpstr>
      <vt:lpstr>Tarımsal Kaynaklı Nitrat Kirliliği Numuneleri</vt:lpstr>
      <vt:lpstr>Karaya Çıkış Noktasına Göre Boşaltılan Av Miktarı</vt:lpstr>
      <vt:lpstr>Avlanma İzin Belgeleri</vt:lpstr>
      <vt:lpstr>Su Ürünleri İşleme Tesisleri</vt:lpstr>
      <vt:lpstr>Tarımsal Altyapı ve Arazi Değerlendirme Şube Müdürlüğü</vt:lpstr>
      <vt:lpstr>Toprak Koruma ve Arazi Kullanımı Kanunu Uygulamaları</vt:lpstr>
      <vt:lpstr>Şube Faaliyetleri</vt:lpstr>
      <vt:lpstr>Kırsal Kalkınma ve Örgütlenme Şube Müdürlüğü</vt:lpstr>
      <vt:lpstr>Zonguldak İli Kooperatif Sayıları</vt:lpstr>
      <vt:lpstr>Zonguldak İlinde Faaliyette Bulunan Kooperatif Üst Birlikleri</vt:lpstr>
      <vt:lpstr>Islah Amaçlı Yetiştirici Birlikleri</vt:lpstr>
      <vt:lpstr>Zonguldak İli Ve İlçelerinde Faaliyet Gösteren Üretici Birlikleri</vt:lpstr>
      <vt:lpstr>2011 Yılı Makine Ekipman Yatırımları Dağıtımı Yapılan Alet-Ekipman Listesi</vt:lpstr>
      <vt:lpstr>2012 Yılı Makine Ekipman Yatırımları Dağıtımı Yapılan Alet-Ekipman Listesi</vt:lpstr>
      <vt:lpstr>2013 Yılı Makine Ekipman Yatırımları Dağıtımı Yapılan Alet-Ekipman Listesi</vt:lpstr>
      <vt:lpstr>Tarımsal Destekleme ve Teşvikler</vt:lpstr>
      <vt:lpstr>Tarımsal Destekleme ve Teşvikler</vt:lpstr>
      <vt:lpstr>Tarımsal Destekleme ve Teşvikler</vt:lpstr>
      <vt:lpstr>PowerPoint Sunusu</vt:lpstr>
      <vt:lpstr>PowerPoint Sunusu</vt:lpstr>
      <vt:lpstr>PowerPoint Sunusu</vt:lpstr>
      <vt:lpstr>C) İl Müdürlüğümüz Problemleri </vt:lpstr>
      <vt:lpstr>Arz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ZONGULDAK VALİLİĞİ</dc:title>
  <dc:creator>FRHTGRL</dc:creator>
  <cp:lastModifiedBy>LNVO</cp:lastModifiedBy>
  <cp:revision>326</cp:revision>
  <cp:lastPrinted>2014-01-27T08:09:17Z</cp:lastPrinted>
  <dcterms:created xsi:type="dcterms:W3CDTF">2013-07-25T11:17:11Z</dcterms:created>
  <dcterms:modified xsi:type="dcterms:W3CDTF">2014-04-30T09:00:39Z</dcterms:modified>
</cp:coreProperties>
</file>